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355" r:id="rId3"/>
    <p:sldId id="314" r:id="rId4"/>
    <p:sldId id="358" r:id="rId5"/>
    <p:sldId id="359" r:id="rId6"/>
    <p:sldId id="332" r:id="rId7"/>
    <p:sldId id="337" r:id="rId8"/>
    <p:sldId id="367" r:id="rId9"/>
    <p:sldId id="369" r:id="rId10"/>
    <p:sldId id="368" r:id="rId11"/>
    <p:sldId id="345" r:id="rId12"/>
    <p:sldId id="338" r:id="rId13"/>
    <p:sldId id="366" r:id="rId14"/>
    <p:sldId id="370" r:id="rId15"/>
    <p:sldId id="333" r:id="rId16"/>
    <p:sldId id="330" r:id="rId17"/>
    <p:sldId id="331" r:id="rId18"/>
    <p:sldId id="334" r:id="rId19"/>
  </p:sldIdLst>
  <p:sldSz cx="9144000" cy="6858000" type="screen4x3"/>
  <p:notesSz cx="6873875" cy="1006316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1200" b="1" kern="1200">
        <a:solidFill>
          <a:srgbClr val="000066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rgbClr val="000066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rgbClr val="000066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rgbClr val="000066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rgbClr val="00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rgbClr val="00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rgbClr val="00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rgbClr val="00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rgbClr val="000066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CC33"/>
    <a:srgbClr val="00CC00"/>
    <a:srgbClr val="003399"/>
    <a:srgbClr val="080808"/>
    <a:srgbClr val="FF6600"/>
    <a:srgbClr val="FFCCFF"/>
    <a:srgbClr val="8000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675" autoAdjust="0"/>
    <p:restoredTop sz="94707" autoAdjust="0"/>
  </p:normalViewPr>
  <p:slideViewPr>
    <p:cSldViewPr>
      <p:cViewPr>
        <p:scale>
          <a:sx n="85" d="100"/>
          <a:sy n="85" d="100"/>
        </p:scale>
        <p:origin x="-906" y="144"/>
      </p:cViewPr>
      <p:guideLst>
        <p:guide orient="horz" pos="2161"/>
        <p:guide pos="2880"/>
      </p:guideLst>
    </p:cSldViewPr>
  </p:slideViewPr>
  <p:outlineViewPr>
    <p:cViewPr>
      <p:scale>
        <a:sx n="33" d="100"/>
        <a:sy n="33" d="100"/>
      </p:scale>
      <p:origin x="0" y="8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Arkusz_programu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AngAx val="1"/>
    </c:view3D>
    <c:plotArea>
      <c:layout>
        <c:manualLayout>
          <c:layoutTarget val="inner"/>
          <c:xMode val="edge"/>
          <c:yMode val="edge"/>
          <c:x val="0.14078642281057721"/>
          <c:y val="4.2253702908035998E-2"/>
          <c:w val="0.67137249213025063"/>
          <c:h val="0.86964423105746536"/>
        </c:manualLayout>
      </c:layout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I kw. 2009</c:v>
                </c:pt>
              </c:strCache>
            </c:strRef>
          </c:tx>
          <c:cat>
            <c:strRef>
              <c:f>Arkusz1!$A$2:$A$4</c:f>
              <c:strCache>
                <c:ptCount val="3"/>
                <c:pt idx="0">
                  <c:v>Sprzedaż netto</c:v>
                </c:pt>
                <c:pt idx="1">
                  <c:v>Zysk operacyjny</c:v>
                </c:pt>
                <c:pt idx="2">
                  <c:v>Zysk netto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 formatCode="#,##0">
                  <c:v>164115</c:v>
                </c:pt>
                <c:pt idx="1">
                  <c:v>-519</c:v>
                </c:pt>
                <c:pt idx="2" formatCode="#,##0">
                  <c:v>-1024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I kw. 2008</c:v>
                </c:pt>
              </c:strCache>
            </c:strRef>
          </c:tx>
          <c:cat>
            <c:strRef>
              <c:f>Arkusz1!$A$2:$A$4</c:f>
              <c:strCache>
                <c:ptCount val="3"/>
                <c:pt idx="0">
                  <c:v>Sprzedaż netto</c:v>
                </c:pt>
                <c:pt idx="1">
                  <c:v>Zysk operacyjny</c:v>
                </c:pt>
                <c:pt idx="2">
                  <c:v>Zysk netto</c:v>
                </c:pt>
              </c:strCache>
            </c:strRef>
          </c:cat>
          <c:val>
            <c:numRef>
              <c:f>Arkusz1!$C$2:$C$4</c:f>
              <c:numCache>
                <c:formatCode>#,##0</c:formatCode>
                <c:ptCount val="3"/>
                <c:pt idx="0">
                  <c:v>90778</c:v>
                </c:pt>
                <c:pt idx="1">
                  <c:v>4964</c:v>
                </c:pt>
                <c:pt idx="2">
                  <c:v>3706</c:v>
                </c:pt>
              </c:numCache>
            </c:numRef>
          </c:val>
        </c:ser>
        <c:shape val="cylinder"/>
        <c:axId val="75617408"/>
        <c:axId val="75618944"/>
        <c:axId val="0"/>
      </c:bar3DChart>
      <c:catAx>
        <c:axId val="7561740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rgbClr val="003399"/>
                </a:solidFill>
              </a:defRPr>
            </a:pPr>
            <a:endParaRPr lang="pl-PL"/>
          </a:p>
        </c:txPr>
        <c:crossAx val="75618944"/>
        <c:crosses val="autoZero"/>
        <c:auto val="1"/>
        <c:lblAlgn val="ctr"/>
        <c:lblOffset val="100"/>
      </c:catAx>
      <c:valAx>
        <c:axId val="75618944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>
                <a:solidFill>
                  <a:srgbClr val="003399"/>
                </a:solidFill>
              </a:defRPr>
            </a:pPr>
            <a:endParaRPr lang="pl-PL"/>
          </a:p>
        </c:txPr>
        <c:crossAx val="756174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solidFill>
                <a:srgbClr val="003399"/>
              </a:solidFill>
            </a:defRPr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2005</c:v>
                </c:pt>
              </c:strCache>
            </c:strRef>
          </c:tx>
          <c:cat>
            <c:strRef>
              <c:f>Arkusz1!$A$2:$A$4</c:f>
              <c:strCache>
                <c:ptCount val="3"/>
                <c:pt idx="0">
                  <c:v>Przychody netto ze sprzedaży i zrównane z nimi</c:v>
                </c:pt>
                <c:pt idx="1">
                  <c:v>Zysk operacyjny</c:v>
                </c:pt>
                <c:pt idx="2">
                  <c:v>Wynik finansowy netto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226668</c:v>
                </c:pt>
                <c:pt idx="1">
                  <c:v>3593</c:v>
                </c:pt>
                <c:pt idx="2" formatCode="#,##0">
                  <c:v>2369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2006</c:v>
                </c:pt>
              </c:strCache>
            </c:strRef>
          </c:tx>
          <c:cat>
            <c:strRef>
              <c:f>Arkusz1!$A$2:$A$4</c:f>
              <c:strCache>
                <c:ptCount val="3"/>
                <c:pt idx="0">
                  <c:v>Przychody netto ze sprzedaży i zrównane z nimi</c:v>
                </c:pt>
                <c:pt idx="1">
                  <c:v>Zysk operacyjny</c:v>
                </c:pt>
                <c:pt idx="2">
                  <c:v>Wynik finansowy netto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339233</c:v>
                </c:pt>
                <c:pt idx="1">
                  <c:v>11939</c:v>
                </c:pt>
                <c:pt idx="2">
                  <c:v>7747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2007</c:v>
                </c:pt>
              </c:strCache>
            </c:strRef>
          </c:tx>
          <c:cat>
            <c:strRef>
              <c:f>Arkusz1!$A$2:$A$4</c:f>
              <c:strCache>
                <c:ptCount val="3"/>
                <c:pt idx="0">
                  <c:v>Przychody netto ze sprzedaży i zrównane z nimi</c:v>
                </c:pt>
                <c:pt idx="1">
                  <c:v>Zysk operacyjny</c:v>
                </c:pt>
                <c:pt idx="2">
                  <c:v>Wynik finansowy netto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398738</c:v>
                </c:pt>
                <c:pt idx="1">
                  <c:v>17233</c:v>
                </c:pt>
                <c:pt idx="2">
                  <c:v>13053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2008</c:v>
                </c:pt>
              </c:strCache>
            </c:strRef>
          </c:tx>
          <c:cat>
            <c:strRef>
              <c:f>Arkusz1!$A$2:$A$4</c:f>
              <c:strCache>
                <c:ptCount val="3"/>
                <c:pt idx="0">
                  <c:v>Przychody netto ze sprzedaży i zrównane z nimi</c:v>
                </c:pt>
                <c:pt idx="1">
                  <c:v>Zysk operacyjny</c:v>
                </c:pt>
                <c:pt idx="2">
                  <c:v>Wynik finansowy netto</c:v>
                </c:pt>
              </c:strCache>
            </c:strRef>
          </c:cat>
          <c:val>
            <c:numRef>
              <c:f>Arkusz1!$E$2:$E$4</c:f>
              <c:numCache>
                <c:formatCode>General</c:formatCode>
                <c:ptCount val="3"/>
                <c:pt idx="0" formatCode="#,##0">
                  <c:v>757425</c:v>
                </c:pt>
                <c:pt idx="1">
                  <c:v>21952</c:v>
                </c:pt>
                <c:pt idx="2">
                  <c:v>13480</c:v>
                </c:pt>
              </c:numCache>
            </c:numRef>
          </c:val>
        </c:ser>
        <c:shape val="cylinder"/>
        <c:axId val="125475840"/>
        <c:axId val="126036992"/>
        <c:axId val="0"/>
      </c:bar3DChart>
      <c:catAx>
        <c:axId val="12547584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rgbClr val="003399"/>
                </a:solidFill>
              </a:defRPr>
            </a:pPr>
            <a:endParaRPr lang="pl-PL"/>
          </a:p>
        </c:txPr>
        <c:crossAx val="126036992"/>
        <c:crosses val="autoZero"/>
        <c:auto val="1"/>
        <c:lblAlgn val="ctr"/>
        <c:lblOffset val="100"/>
      </c:catAx>
      <c:valAx>
        <c:axId val="12603699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>
                <a:solidFill>
                  <a:srgbClr val="003399"/>
                </a:solidFill>
              </a:defRPr>
            </a:pPr>
            <a:endParaRPr lang="pl-PL"/>
          </a:p>
        </c:txPr>
        <c:crossAx val="1254758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solidFill>
                <a:srgbClr val="003399"/>
              </a:solidFill>
            </a:defRPr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EA8574-8E59-442D-B43F-D006B726694C}" type="doc">
      <dgm:prSet loTypeId="urn:microsoft.com/office/officeart/2005/8/layout/hList1" loCatId="list" qsTypeId="urn:microsoft.com/office/officeart/2005/8/quickstyle/3d4" qsCatId="3D" csTypeId="urn:microsoft.com/office/officeart/2005/8/colors/accent3_4" csCatId="accent3" phldr="1"/>
      <dgm:spPr/>
      <dgm:t>
        <a:bodyPr/>
        <a:lstStyle/>
        <a:p>
          <a:endParaRPr lang="pl-PL"/>
        </a:p>
      </dgm:t>
    </dgm:pt>
    <dgm:pt modelId="{2F2CD918-64F6-415F-AE52-8448479563A4}">
      <dgm:prSet phldrT="[Tekst]" custT="1"/>
      <dgm:spPr>
        <a:ln>
          <a:noFill/>
        </a:ln>
      </dgm:spPr>
      <dgm:t>
        <a:bodyPr/>
        <a:lstStyle/>
        <a:p>
          <a:r>
            <a:rPr lang="pl-PL" sz="1100" b="1" dirty="0" smtClean="0">
              <a:solidFill>
                <a:srgbClr val="002060"/>
              </a:solidFill>
            </a:rPr>
            <a:t>Janusz Koclęga</a:t>
          </a:r>
        </a:p>
        <a:p>
          <a:r>
            <a:rPr lang="pl-PL" sz="1100" b="1" dirty="0" smtClean="0">
              <a:solidFill>
                <a:srgbClr val="002060"/>
              </a:solidFill>
            </a:rPr>
            <a:t>Wiceprezes Zarządu</a:t>
          </a:r>
          <a:endParaRPr lang="pl-PL" sz="1100" b="1" dirty="0">
            <a:solidFill>
              <a:srgbClr val="002060"/>
            </a:solidFill>
          </a:endParaRPr>
        </a:p>
      </dgm:t>
    </dgm:pt>
    <dgm:pt modelId="{68F1FDD2-8F1C-421D-B517-00741F5DA9BE}" type="parTrans" cxnId="{1B2A1D32-33DC-431C-B10A-DD38A828128A}">
      <dgm:prSet/>
      <dgm:spPr/>
      <dgm:t>
        <a:bodyPr/>
        <a:lstStyle/>
        <a:p>
          <a:endParaRPr lang="pl-PL" sz="1200">
            <a:solidFill>
              <a:schemeClr val="bg2">
                <a:lumMod val="75000"/>
              </a:schemeClr>
            </a:solidFill>
          </a:endParaRPr>
        </a:p>
      </dgm:t>
    </dgm:pt>
    <dgm:pt modelId="{FC7F47BC-31A9-49E4-B774-AA24A672CC5C}" type="sibTrans" cxnId="{1B2A1D32-33DC-431C-B10A-DD38A828128A}">
      <dgm:prSet/>
      <dgm:spPr/>
      <dgm:t>
        <a:bodyPr/>
        <a:lstStyle/>
        <a:p>
          <a:endParaRPr lang="pl-PL" sz="1200">
            <a:solidFill>
              <a:schemeClr val="bg2">
                <a:lumMod val="75000"/>
              </a:schemeClr>
            </a:solidFill>
          </a:endParaRPr>
        </a:p>
      </dgm:t>
    </dgm:pt>
    <dgm:pt modelId="{BF537983-0413-4B02-A8DD-9FCFC1A3B52E}">
      <dgm:prSet phldrT="[Tekst]" custT="1"/>
      <dgm:spPr>
        <a:ln>
          <a:noFill/>
        </a:ln>
        <a:scene3d>
          <a:camera prst="orthographicFront"/>
          <a:lightRig rig="threePt" dir="t"/>
        </a:scene3d>
        <a:sp3d extrusionH="1700" contourW="12700" prstMaterial="dkEdge">
          <a:bevelT w="127000" h="25400"/>
          <a:bevelB w="0" h="0" prst="convex"/>
          <a:contourClr>
            <a:schemeClr val="tx1"/>
          </a:contourClr>
        </a:sp3d>
      </dgm:spPr>
      <dgm:t>
        <a:bodyPr/>
        <a:lstStyle/>
        <a:p>
          <a:r>
            <a:rPr lang="pl-PL" sz="1000" dirty="0" smtClean="0">
              <a:solidFill>
                <a:schemeClr val="bg2">
                  <a:lumMod val="75000"/>
                </a:schemeClr>
              </a:solidFill>
            </a:rPr>
            <a:t>Opracowywanie strategii i planów rozwoju spółki</a:t>
          </a:r>
          <a:endParaRPr lang="pl-PL" sz="1000" dirty="0">
            <a:solidFill>
              <a:schemeClr val="bg2">
                <a:lumMod val="75000"/>
              </a:schemeClr>
            </a:solidFill>
          </a:endParaRPr>
        </a:p>
      </dgm:t>
    </dgm:pt>
    <dgm:pt modelId="{68136088-3DBB-4DF3-B7EF-8D92A3B09201}" type="parTrans" cxnId="{DE3CF8B2-B349-4403-AE60-AFA85873EFAA}">
      <dgm:prSet/>
      <dgm:spPr/>
      <dgm:t>
        <a:bodyPr/>
        <a:lstStyle/>
        <a:p>
          <a:endParaRPr lang="pl-PL" sz="1200">
            <a:solidFill>
              <a:schemeClr val="bg2">
                <a:lumMod val="75000"/>
              </a:schemeClr>
            </a:solidFill>
          </a:endParaRPr>
        </a:p>
      </dgm:t>
    </dgm:pt>
    <dgm:pt modelId="{4A07FE07-93F1-4D02-93A6-21B6669EA9B0}" type="sibTrans" cxnId="{DE3CF8B2-B349-4403-AE60-AFA85873EFAA}">
      <dgm:prSet/>
      <dgm:spPr/>
      <dgm:t>
        <a:bodyPr/>
        <a:lstStyle/>
        <a:p>
          <a:endParaRPr lang="pl-PL" sz="1200">
            <a:solidFill>
              <a:schemeClr val="bg2">
                <a:lumMod val="75000"/>
              </a:schemeClr>
            </a:solidFill>
          </a:endParaRPr>
        </a:p>
      </dgm:t>
    </dgm:pt>
    <dgm:pt modelId="{7BDEE25E-B011-4DA9-88B3-B680DD39BB16}">
      <dgm:prSet phldrT="[Tekst]" custT="1"/>
      <dgm:spPr>
        <a:ln>
          <a:noFill/>
        </a:ln>
        <a:scene3d>
          <a:camera prst="orthographicFront"/>
          <a:lightRig rig="threePt" dir="t"/>
        </a:scene3d>
        <a:sp3d extrusionH="1700" contourW="12700" prstMaterial="dkEdge">
          <a:bevelT w="127000" h="25400"/>
          <a:bevelB w="0" h="0" prst="convex"/>
          <a:contourClr>
            <a:schemeClr val="tx1"/>
          </a:contourClr>
        </a:sp3d>
      </dgm:spPr>
      <dgm:t>
        <a:bodyPr/>
        <a:lstStyle/>
        <a:p>
          <a:r>
            <a:rPr lang="pl-PL" sz="1000" dirty="0" smtClean="0">
              <a:solidFill>
                <a:schemeClr val="bg2">
                  <a:lumMod val="75000"/>
                </a:schemeClr>
              </a:solidFill>
            </a:rPr>
            <a:t>Organizacja i nadzór sieci handlowej i produkcyjnej</a:t>
          </a:r>
          <a:endParaRPr lang="pl-PL" sz="1000" dirty="0">
            <a:solidFill>
              <a:schemeClr val="bg2">
                <a:lumMod val="75000"/>
              </a:schemeClr>
            </a:solidFill>
          </a:endParaRPr>
        </a:p>
      </dgm:t>
    </dgm:pt>
    <dgm:pt modelId="{BDD8D32E-D293-40AC-B247-4B0B8B978643}" type="parTrans" cxnId="{6F8EDAC4-EDD9-4D77-A79E-C827C4175376}">
      <dgm:prSet/>
      <dgm:spPr/>
      <dgm:t>
        <a:bodyPr/>
        <a:lstStyle/>
        <a:p>
          <a:endParaRPr lang="pl-PL" sz="1200">
            <a:solidFill>
              <a:schemeClr val="bg2">
                <a:lumMod val="75000"/>
              </a:schemeClr>
            </a:solidFill>
          </a:endParaRPr>
        </a:p>
      </dgm:t>
    </dgm:pt>
    <dgm:pt modelId="{EB98B3AF-5DB5-446F-82F7-41D57AE37FED}" type="sibTrans" cxnId="{6F8EDAC4-EDD9-4D77-A79E-C827C4175376}">
      <dgm:prSet/>
      <dgm:spPr/>
      <dgm:t>
        <a:bodyPr/>
        <a:lstStyle/>
        <a:p>
          <a:endParaRPr lang="pl-PL" sz="1200">
            <a:solidFill>
              <a:schemeClr val="bg2">
                <a:lumMod val="75000"/>
              </a:schemeClr>
            </a:solidFill>
          </a:endParaRPr>
        </a:p>
      </dgm:t>
    </dgm:pt>
    <dgm:pt modelId="{4806DD1A-5246-4539-8BB4-D93CF391D4D4}">
      <dgm:prSet phldrT="[Tekst]" custT="1"/>
      <dgm:spPr/>
      <dgm:t>
        <a:bodyPr/>
        <a:lstStyle/>
        <a:p>
          <a:r>
            <a:rPr lang="pl-PL" sz="1100" b="1" dirty="0" smtClean="0">
              <a:solidFill>
                <a:srgbClr val="002060"/>
              </a:solidFill>
            </a:rPr>
            <a:t>Tadeusz Borysiewicz</a:t>
          </a:r>
        </a:p>
        <a:p>
          <a:r>
            <a:rPr lang="pl-PL" sz="1100" b="1" dirty="0" smtClean="0">
              <a:solidFill>
                <a:srgbClr val="002060"/>
              </a:solidFill>
            </a:rPr>
            <a:t>Członek Zarządu</a:t>
          </a:r>
          <a:endParaRPr lang="pl-PL" sz="1100" b="1" dirty="0">
            <a:solidFill>
              <a:srgbClr val="002060"/>
            </a:solidFill>
          </a:endParaRPr>
        </a:p>
      </dgm:t>
    </dgm:pt>
    <dgm:pt modelId="{24A50C2B-97EC-4E6C-B09C-AD4E9667A23C}" type="parTrans" cxnId="{C45C70CA-A9E4-4E4B-B680-AFDBEE441FDC}">
      <dgm:prSet/>
      <dgm:spPr/>
      <dgm:t>
        <a:bodyPr/>
        <a:lstStyle/>
        <a:p>
          <a:endParaRPr lang="pl-PL" sz="1200">
            <a:solidFill>
              <a:schemeClr val="bg2">
                <a:lumMod val="75000"/>
              </a:schemeClr>
            </a:solidFill>
          </a:endParaRPr>
        </a:p>
      </dgm:t>
    </dgm:pt>
    <dgm:pt modelId="{AB5814A3-3BAD-45B5-A568-9A7E3D42AC42}" type="sibTrans" cxnId="{C45C70CA-A9E4-4E4B-B680-AFDBEE441FDC}">
      <dgm:prSet/>
      <dgm:spPr/>
      <dgm:t>
        <a:bodyPr/>
        <a:lstStyle/>
        <a:p>
          <a:endParaRPr lang="pl-PL" sz="1200">
            <a:solidFill>
              <a:schemeClr val="bg2">
                <a:lumMod val="75000"/>
              </a:schemeClr>
            </a:solidFill>
          </a:endParaRPr>
        </a:p>
      </dgm:t>
    </dgm:pt>
    <dgm:pt modelId="{5E7230A5-C173-475A-A844-CFE183081E5F}">
      <dgm:prSet phldrT="[Tekst]" custT="1"/>
      <dgm:spPr>
        <a:scene3d>
          <a:camera prst="orthographicFront"/>
          <a:lightRig rig="threePt" dir="t"/>
        </a:scene3d>
        <a:sp3d extrusionH="1700" contourW="12700" prstMaterial="dkEdge">
          <a:bevelT w="127000" h="25400"/>
          <a:bevelB w="0" h="0" prst="convex"/>
          <a:contourClr>
            <a:schemeClr val="tx1"/>
          </a:contourClr>
        </a:sp3d>
      </dgm:spPr>
      <dgm:t>
        <a:bodyPr/>
        <a:lstStyle/>
        <a:p>
          <a:r>
            <a:rPr lang="pl-PL" sz="1000" dirty="0" smtClean="0">
              <a:solidFill>
                <a:schemeClr val="bg2">
                  <a:lumMod val="75000"/>
                </a:schemeClr>
              </a:solidFill>
            </a:rPr>
            <a:t>Prowadzenie nowych inwestycji</a:t>
          </a:r>
          <a:endParaRPr lang="pl-PL" sz="1000" dirty="0">
            <a:solidFill>
              <a:schemeClr val="bg2">
                <a:lumMod val="75000"/>
              </a:schemeClr>
            </a:solidFill>
          </a:endParaRPr>
        </a:p>
      </dgm:t>
    </dgm:pt>
    <dgm:pt modelId="{4189C71B-A9E4-46A9-8057-A43B20A8D4CA}" type="parTrans" cxnId="{CAD9C3A5-81A4-4C5E-82C5-F1E4C1F95568}">
      <dgm:prSet/>
      <dgm:spPr/>
      <dgm:t>
        <a:bodyPr/>
        <a:lstStyle/>
        <a:p>
          <a:endParaRPr lang="pl-PL" sz="1200">
            <a:solidFill>
              <a:schemeClr val="bg2">
                <a:lumMod val="75000"/>
              </a:schemeClr>
            </a:solidFill>
          </a:endParaRPr>
        </a:p>
      </dgm:t>
    </dgm:pt>
    <dgm:pt modelId="{B611F582-EC8F-47CB-8203-316662B8441A}" type="sibTrans" cxnId="{CAD9C3A5-81A4-4C5E-82C5-F1E4C1F95568}">
      <dgm:prSet/>
      <dgm:spPr/>
      <dgm:t>
        <a:bodyPr/>
        <a:lstStyle/>
        <a:p>
          <a:endParaRPr lang="pl-PL" sz="1200">
            <a:solidFill>
              <a:schemeClr val="bg2">
                <a:lumMod val="75000"/>
              </a:schemeClr>
            </a:solidFill>
          </a:endParaRPr>
        </a:p>
      </dgm:t>
    </dgm:pt>
    <dgm:pt modelId="{838ACEC8-BA84-4725-AF47-4BC53C01A4D0}">
      <dgm:prSet custT="1"/>
      <dgm:spPr/>
      <dgm:t>
        <a:bodyPr/>
        <a:lstStyle/>
        <a:p>
          <a:r>
            <a:rPr lang="pl-PL" sz="1100" b="1" dirty="0" smtClean="0">
              <a:solidFill>
                <a:srgbClr val="002060"/>
              </a:solidFill>
            </a:rPr>
            <a:t>Ireneusz Dembowski</a:t>
          </a:r>
        </a:p>
        <a:p>
          <a:r>
            <a:rPr lang="pl-PL" sz="1100" b="1" dirty="0" smtClean="0">
              <a:solidFill>
                <a:srgbClr val="002060"/>
              </a:solidFill>
            </a:rPr>
            <a:t>Członek Zarządu</a:t>
          </a:r>
          <a:endParaRPr lang="pl-PL" sz="1100" b="1" dirty="0">
            <a:solidFill>
              <a:srgbClr val="002060"/>
            </a:solidFill>
          </a:endParaRPr>
        </a:p>
      </dgm:t>
    </dgm:pt>
    <dgm:pt modelId="{EC353B59-FAF5-4B5F-800D-24422C87D9CB}" type="parTrans" cxnId="{2E72167E-6DBA-476B-B61E-1A6806BDA266}">
      <dgm:prSet/>
      <dgm:spPr/>
      <dgm:t>
        <a:bodyPr/>
        <a:lstStyle/>
        <a:p>
          <a:endParaRPr lang="pl-PL" sz="1200">
            <a:solidFill>
              <a:schemeClr val="bg2">
                <a:lumMod val="75000"/>
              </a:schemeClr>
            </a:solidFill>
          </a:endParaRPr>
        </a:p>
      </dgm:t>
    </dgm:pt>
    <dgm:pt modelId="{F416C74F-7E06-4B60-88E4-5736A9CD7712}" type="sibTrans" cxnId="{2E72167E-6DBA-476B-B61E-1A6806BDA266}">
      <dgm:prSet/>
      <dgm:spPr/>
      <dgm:t>
        <a:bodyPr/>
        <a:lstStyle/>
        <a:p>
          <a:endParaRPr lang="pl-PL" sz="1200">
            <a:solidFill>
              <a:schemeClr val="bg2">
                <a:lumMod val="75000"/>
              </a:schemeClr>
            </a:solidFill>
          </a:endParaRPr>
        </a:p>
      </dgm:t>
    </dgm:pt>
    <dgm:pt modelId="{64DE0430-6A3B-47AD-B08F-F9A80C36CCEA}">
      <dgm:prSet custT="1"/>
      <dgm:spPr/>
      <dgm:t>
        <a:bodyPr/>
        <a:lstStyle/>
        <a:p>
          <a:r>
            <a:rPr lang="pl-PL" sz="1100" b="1" dirty="0" smtClean="0">
              <a:solidFill>
                <a:schemeClr val="bg2">
                  <a:lumMod val="75000"/>
                </a:schemeClr>
              </a:solidFill>
            </a:rPr>
            <a:t>Marek Skwarski</a:t>
          </a:r>
        </a:p>
        <a:p>
          <a:r>
            <a:rPr lang="pl-PL" sz="1100" b="1" dirty="0" smtClean="0">
              <a:solidFill>
                <a:schemeClr val="bg2">
                  <a:lumMod val="75000"/>
                </a:schemeClr>
              </a:solidFill>
            </a:rPr>
            <a:t>Członek Zarządu</a:t>
          </a:r>
          <a:endParaRPr lang="pl-PL" sz="1100" b="1" dirty="0">
            <a:solidFill>
              <a:schemeClr val="bg2">
                <a:lumMod val="75000"/>
              </a:schemeClr>
            </a:solidFill>
          </a:endParaRPr>
        </a:p>
      </dgm:t>
    </dgm:pt>
    <dgm:pt modelId="{B29EFBEA-13F3-48FF-B72E-C3651B7F4290}" type="parTrans" cxnId="{698F574C-CC95-41A1-B3D8-15EA9C2C911B}">
      <dgm:prSet/>
      <dgm:spPr/>
      <dgm:t>
        <a:bodyPr/>
        <a:lstStyle/>
        <a:p>
          <a:endParaRPr lang="pl-PL" sz="1200">
            <a:solidFill>
              <a:schemeClr val="bg2">
                <a:lumMod val="75000"/>
              </a:schemeClr>
            </a:solidFill>
          </a:endParaRPr>
        </a:p>
      </dgm:t>
    </dgm:pt>
    <dgm:pt modelId="{AA6585AC-EBC8-495D-93D9-90CF5C6AD354}" type="sibTrans" cxnId="{698F574C-CC95-41A1-B3D8-15EA9C2C911B}">
      <dgm:prSet/>
      <dgm:spPr/>
      <dgm:t>
        <a:bodyPr/>
        <a:lstStyle/>
        <a:p>
          <a:endParaRPr lang="pl-PL" sz="1200">
            <a:solidFill>
              <a:schemeClr val="bg2">
                <a:lumMod val="75000"/>
              </a:schemeClr>
            </a:solidFill>
          </a:endParaRPr>
        </a:p>
      </dgm:t>
    </dgm:pt>
    <dgm:pt modelId="{CCF85B77-D2BA-4A0C-85BF-3B5AF36E4C4F}">
      <dgm:prSet phldrT="[Tekst]" custT="1"/>
      <dgm:spPr>
        <a:ln>
          <a:noFill/>
        </a:ln>
        <a:scene3d>
          <a:camera prst="orthographicFront"/>
          <a:lightRig rig="threePt" dir="t"/>
        </a:scene3d>
        <a:sp3d extrusionH="1700" contourW="12700" prstMaterial="dkEdge">
          <a:bevelT w="127000" h="25400"/>
          <a:bevelB w="0" h="0" prst="convex"/>
          <a:contourClr>
            <a:schemeClr val="tx1"/>
          </a:contourClr>
        </a:sp3d>
      </dgm:spPr>
      <dgm:t>
        <a:bodyPr/>
        <a:lstStyle/>
        <a:p>
          <a:endParaRPr lang="pl-PL" sz="1000" dirty="0">
            <a:solidFill>
              <a:schemeClr val="bg2">
                <a:lumMod val="75000"/>
              </a:schemeClr>
            </a:solidFill>
          </a:endParaRPr>
        </a:p>
      </dgm:t>
    </dgm:pt>
    <dgm:pt modelId="{1167A5BE-AF0E-4B9E-A96D-CB1591646F0D}" type="parTrans" cxnId="{7B529DED-2349-4834-A742-730C7FC7308D}">
      <dgm:prSet/>
      <dgm:spPr/>
      <dgm:t>
        <a:bodyPr/>
        <a:lstStyle/>
        <a:p>
          <a:endParaRPr lang="pl-PL"/>
        </a:p>
      </dgm:t>
    </dgm:pt>
    <dgm:pt modelId="{68B65081-01A1-45F8-943D-E5B5F0A8CB8C}" type="sibTrans" cxnId="{7B529DED-2349-4834-A742-730C7FC7308D}">
      <dgm:prSet/>
      <dgm:spPr/>
      <dgm:t>
        <a:bodyPr/>
        <a:lstStyle/>
        <a:p>
          <a:endParaRPr lang="pl-PL"/>
        </a:p>
      </dgm:t>
    </dgm:pt>
    <dgm:pt modelId="{EC8F4DF1-719F-4546-AAFD-C6BB385DB649}">
      <dgm:prSet custT="1"/>
      <dgm:spPr>
        <a:scene3d>
          <a:camera prst="orthographicFront"/>
          <a:lightRig rig="threePt" dir="t"/>
        </a:scene3d>
        <a:sp3d extrusionH="1700" contourW="12700" prstMaterial="dkEdge">
          <a:bevelT w="127000" h="25400"/>
          <a:bevelB w="0" h="0" prst="convex"/>
          <a:contourClr>
            <a:schemeClr val="tx1"/>
          </a:contourClr>
        </a:sp3d>
      </dgm:spPr>
      <dgm:t>
        <a:bodyPr/>
        <a:lstStyle/>
        <a:p>
          <a:r>
            <a:rPr lang="pl-PL" sz="1000" dirty="0" smtClean="0"/>
            <a:t>Kreowanie polityki handlowej i zaopatrzeniowej spółki</a:t>
          </a:r>
          <a:endParaRPr lang="pl-PL" sz="1000" dirty="0"/>
        </a:p>
      </dgm:t>
    </dgm:pt>
    <dgm:pt modelId="{3C6AF887-B9DF-4B2A-9761-9B37D3E92F0D}" type="parTrans" cxnId="{27F8A7C9-4FBD-4DD7-9DCB-DAABD32F6CB7}">
      <dgm:prSet/>
      <dgm:spPr/>
      <dgm:t>
        <a:bodyPr/>
        <a:lstStyle/>
        <a:p>
          <a:endParaRPr lang="pl-PL"/>
        </a:p>
      </dgm:t>
    </dgm:pt>
    <dgm:pt modelId="{59A812FB-2281-4B58-A951-E66B6FD40DD4}" type="sibTrans" cxnId="{27F8A7C9-4FBD-4DD7-9DCB-DAABD32F6CB7}">
      <dgm:prSet/>
      <dgm:spPr/>
      <dgm:t>
        <a:bodyPr/>
        <a:lstStyle/>
        <a:p>
          <a:endParaRPr lang="pl-PL"/>
        </a:p>
      </dgm:t>
    </dgm:pt>
    <dgm:pt modelId="{1E66A66E-0EF1-48BE-9610-39859A444636}">
      <dgm:prSet custT="1"/>
      <dgm:spPr>
        <a:scene3d>
          <a:camera prst="orthographicFront"/>
          <a:lightRig rig="threePt" dir="t"/>
        </a:scene3d>
        <a:sp3d extrusionH="1700" contourW="12700" prstMaterial="dkEdge">
          <a:bevelT w="127000" h="25400"/>
          <a:bevelB w="0" h="0" prst="convex"/>
          <a:contourClr>
            <a:schemeClr val="tx1"/>
          </a:contourClr>
        </a:sp3d>
      </dgm:spPr>
      <dgm:t>
        <a:bodyPr/>
        <a:lstStyle/>
        <a:p>
          <a:r>
            <a:rPr lang="pl-PL" sz="1000" dirty="0" smtClean="0"/>
            <a:t>Nadzór nad działalnością handlową</a:t>
          </a:r>
          <a:endParaRPr lang="pl-PL" sz="1000" dirty="0"/>
        </a:p>
      </dgm:t>
    </dgm:pt>
    <dgm:pt modelId="{3C265C43-5F84-4F09-98F4-F00A6DFB91B1}" type="parTrans" cxnId="{5C85AFC6-A2EC-4DE4-ADAE-60736748FF02}">
      <dgm:prSet/>
      <dgm:spPr/>
      <dgm:t>
        <a:bodyPr/>
        <a:lstStyle/>
        <a:p>
          <a:endParaRPr lang="pl-PL"/>
        </a:p>
      </dgm:t>
    </dgm:pt>
    <dgm:pt modelId="{A16B78E6-8770-4C06-9CAE-AA5A48E6E7E3}" type="sibTrans" cxnId="{5C85AFC6-A2EC-4DE4-ADAE-60736748FF02}">
      <dgm:prSet/>
      <dgm:spPr/>
      <dgm:t>
        <a:bodyPr/>
        <a:lstStyle/>
        <a:p>
          <a:endParaRPr lang="pl-PL"/>
        </a:p>
      </dgm:t>
    </dgm:pt>
    <dgm:pt modelId="{393ADF76-CC02-46FB-A760-5656C8C9ADD5}">
      <dgm:prSet custT="1"/>
      <dgm:spPr>
        <a:scene3d>
          <a:camera prst="orthographicFront"/>
          <a:lightRig rig="threePt" dir="t"/>
        </a:scene3d>
        <a:sp3d extrusionH="1700" contourW="12700" prstMaterial="dkEdge">
          <a:bevelT w="127000" h="25400"/>
          <a:bevelB w="0" h="0" prst="convex"/>
          <a:contourClr>
            <a:schemeClr val="tx1"/>
          </a:contourClr>
        </a:sp3d>
      </dgm:spPr>
      <dgm:t>
        <a:bodyPr/>
        <a:lstStyle/>
        <a:p>
          <a:endParaRPr lang="pl-PL" sz="1000" dirty="0"/>
        </a:p>
      </dgm:t>
    </dgm:pt>
    <dgm:pt modelId="{67AA03C0-7B3A-442D-98E1-37930FD1E853}" type="parTrans" cxnId="{D93BA86E-1D52-49AF-B443-B2D031A76E19}">
      <dgm:prSet/>
      <dgm:spPr/>
      <dgm:t>
        <a:bodyPr/>
        <a:lstStyle/>
        <a:p>
          <a:endParaRPr lang="pl-PL"/>
        </a:p>
      </dgm:t>
    </dgm:pt>
    <dgm:pt modelId="{0C021B34-850E-4C87-9D98-D471C464C806}" type="sibTrans" cxnId="{D93BA86E-1D52-49AF-B443-B2D031A76E19}">
      <dgm:prSet/>
      <dgm:spPr/>
      <dgm:t>
        <a:bodyPr/>
        <a:lstStyle/>
        <a:p>
          <a:endParaRPr lang="pl-PL"/>
        </a:p>
      </dgm:t>
    </dgm:pt>
    <dgm:pt modelId="{AF97E430-3A3F-4F5D-A7C2-8BDF9A48F604}">
      <dgm:prSet custT="1"/>
      <dgm:spPr>
        <a:scene3d>
          <a:camera prst="orthographicFront"/>
          <a:lightRig rig="threePt" dir="t"/>
        </a:scene3d>
        <a:sp3d extrusionH="1700" contourW="12700" prstMaterial="dkEdge">
          <a:bevelT w="127000" h="25400"/>
          <a:bevelB w="0" h="0" prst="convex"/>
          <a:contourClr>
            <a:schemeClr val="tx1"/>
          </a:contourClr>
        </a:sp3d>
      </dgm:spPr>
      <dgm:t>
        <a:bodyPr/>
        <a:lstStyle/>
        <a:p>
          <a:r>
            <a:rPr lang="pl-PL" sz="1000" dirty="0" smtClean="0"/>
            <a:t>Organizacja systemu zaopatrzenia i logistyki</a:t>
          </a:r>
          <a:endParaRPr lang="pl-PL" sz="1000" dirty="0"/>
        </a:p>
      </dgm:t>
    </dgm:pt>
    <dgm:pt modelId="{B5FF50EB-CC7E-479C-8916-C87512FBE2D4}" type="parTrans" cxnId="{C84551A9-C72B-4D15-9D9D-6D96C5371ADA}">
      <dgm:prSet/>
      <dgm:spPr/>
      <dgm:t>
        <a:bodyPr/>
        <a:lstStyle/>
        <a:p>
          <a:endParaRPr lang="pl-PL"/>
        </a:p>
      </dgm:t>
    </dgm:pt>
    <dgm:pt modelId="{310D09FA-7F26-44AA-9498-FAD1C6FEC892}" type="sibTrans" cxnId="{C84551A9-C72B-4D15-9D9D-6D96C5371ADA}">
      <dgm:prSet/>
      <dgm:spPr/>
      <dgm:t>
        <a:bodyPr/>
        <a:lstStyle/>
        <a:p>
          <a:endParaRPr lang="pl-PL"/>
        </a:p>
      </dgm:t>
    </dgm:pt>
    <dgm:pt modelId="{4E436084-76E5-4963-9F33-0847321EFEF7}">
      <dgm:prSet custT="1"/>
      <dgm:spPr>
        <a:scene3d>
          <a:camera prst="orthographicFront"/>
          <a:lightRig rig="threePt" dir="t"/>
        </a:scene3d>
        <a:sp3d extrusionH="1700" contourW="12700" prstMaterial="dkEdge">
          <a:bevelT w="127000" h="25400"/>
          <a:bevelB w="0" h="0" prst="convex"/>
          <a:contourClr>
            <a:schemeClr val="tx1"/>
          </a:contourClr>
        </a:sp3d>
      </dgm:spPr>
      <dgm:t>
        <a:bodyPr/>
        <a:lstStyle/>
        <a:p>
          <a:endParaRPr lang="pl-PL" sz="1000" dirty="0"/>
        </a:p>
      </dgm:t>
    </dgm:pt>
    <dgm:pt modelId="{3F9B8A70-6948-4572-A0C3-42B4C928039E}" type="parTrans" cxnId="{97039CC4-9216-422A-98F1-E98CB169EBAC}">
      <dgm:prSet/>
      <dgm:spPr/>
      <dgm:t>
        <a:bodyPr/>
        <a:lstStyle/>
        <a:p>
          <a:endParaRPr lang="pl-PL"/>
        </a:p>
      </dgm:t>
    </dgm:pt>
    <dgm:pt modelId="{3B82E34E-9B98-42C5-B69F-91E11405C736}" type="sibTrans" cxnId="{97039CC4-9216-422A-98F1-E98CB169EBAC}">
      <dgm:prSet/>
      <dgm:spPr/>
      <dgm:t>
        <a:bodyPr/>
        <a:lstStyle/>
        <a:p>
          <a:endParaRPr lang="pl-PL"/>
        </a:p>
      </dgm:t>
    </dgm:pt>
    <dgm:pt modelId="{A6E785B2-B02C-40A8-8F0F-047785CAEA4C}">
      <dgm:prSet custT="1"/>
      <dgm:spPr>
        <a:scene3d>
          <a:camera prst="orthographicFront"/>
          <a:lightRig rig="threePt" dir="t"/>
        </a:scene3d>
        <a:sp3d extrusionH="1700" contourW="12700" prstMaterial="dkEdge">
          <a:bevelT w="127000" h="25400"/>
          <a:bevelB w="0" h="0" prst="convex"/>
          <a:contourClr>
            <a:schemeClr val="tx1"/>
          </a:contourClr>
        </a:sp3d>
      </dgm:spPr>
      <dgm:t>
        <a:bodyPr/>
        <a:lstStyle/>
        <a:p>
          <a:r>
            <a:rPr lang="pl-PL" sz="1000" dirty="0" smtClean="0"/>
            <a:t>Nadzór  nad pracą działu personalno-kadrowego</a:t>
          </a:r>
          <a:endParaRPr lang="pl-PL" sz="1000" dirty="0"/>
        </a:p>
      </dgm:t>
    </dgm:pt>
    <dgm:pt modelId="{334860D9-4E03-4B64-80CB-8C501BC15ED3}" type="parTrans" cxnId="{E04EB4F2-D7BD-4A8D-B926-914746A8CC38}">
      <dgm:prSet/>
      <dgm:spPr/>
      <dgm:t>
        <a:bodyPr/>
        <a:lstStyle/>
        <a:p>
          <a:endParaRPr lang="pl-PL"/>
        </a:p>
      </dgm:t>
    </dgm:pt>
    <dgm:pt modelId="{4BABA3DC-D6B6-4A64-A69C-86B4B4D236C3}" type="sibTrans" cxnId="{E04EB4F2-D7BD-4A8D-B926-914746A8CC38}">
      <dgm:prSet/>
      <dgm:spPr/>
      <dgm:t>
        <a:bodyPr/>
        <a:lstStyle/>
        <a:p>
          <a:endParaRPr lang="pl-PL"/>
        </a:p>
      </dgm:t>
    </dgm:pt>
    <dgm:pt modelId="{D4E980B4-6F37-41FB-8E47-221A30E360EF}">
      <dgm:prSet custT="1"/>
      <dgm:spPr>
        <a:scene3d>
          <a:camera prst="orthographicFront"/>
          <a:lightRig rig="threePt" dir="t"/>
        </a:scene3d>
        <a:sp3d extrusionH="1700" contourW="12700" prstMaterial="dkEdge">
          <a:bevelT w="127000" h="25400"/>
          <a:bevelB w="0" h="0" prst="convex"/>
          <a:contourClr>
            <a:schemeClr val="tx1"/>
          </a:contourClr>
        </a:sp3d>
      </dgm:spPr>
      <dgm:t>
        <a:bodyPr/>
        <a:lstStyle/>
        <a:p>
          <a:r>
            <a:rPr lang="pl-PL" sz="1000" dirty="0" smtClean="0"/>
            <a:t>Nadzór nad pracą działu prawnego</a:t>
          </a:r>
          <a:endParaRPr lang="pl-PL" sz="1000" dirty="0"/>
        </a:p>
      </dgm:t>
    </dgm:pt>
    <dgm:pt modelId="{8232CBE0-B09F-46E5-A52A-43AD9EA1844A}" type="parTrans" cxnId="{5C3E784C-C9EB-48F2-A80C-A6A48537EB05}">
      <dgm:prSet/>
      <dgm:spPr/>
      <dgm:t>
        <a:bodyPr/>
        <a:lstStyle/>
        <a:p>
          <a:endParaRPr lang="pl-PL"/>
        </a:p>
      </dgm:t>
    </dgm:pt>
    <dgm:pt modelId="{977D7023-AD8C-488E-9559-C4AB63F30BCE}" type="sibTrans" cxnId="{5C3E784C-C9EB-48F2-A80C-A6A48537EB05}">
      <dgm:prSet/>
      <dgm:spPr/>
      <dgm:t>
        <a:bodyPr/>
        <a:lstStyle/>
        <a:p>
          <a:endParaRPr lang="pl-PL"/>
        </a:p>
      </dgm:t>
    </dgm:pt>
    <dgm:pt modelId="{64D9DF61-9215-4715-90AB-C37BD58AC47E}">
      <dgm:prSet custT="1"/>
      <dgm:spPr>
        <a:scene3d>
          <a:camera prst="orthographicFront"/>
          <a:lightRig rig="threePt" dir="t"/>
        </a:scene3d>
        <a:sp3d extrusionH="1700" contourW="12700" prstMaterial="dkEdge">
          <a:bevelT w="127000" h="25400"/>
          <a:bevelB w="0" h="0" prst="convex"/>
          <a:contourClr>
            <a:schemeClr val="tx1"/>
          </a:contourClr>
        </a:sp3d>
      </dgm:spPr>
      <dgm:t>
        <a:bodyPr/>
        <a:lstStyle/>
        <a:p>
          <a:endParaRPr lang="pl-PL" sz="1000" dirty="0"/>
        </a:p>
      </dgm:t>
    </dgm:pt>
    <dgm:pt modelId="{F4DCB776-3490-4FA9-B9A1-731251623E65}" type="parTrans" cxnId="{57049796-60FD-4E0E-B8EB-3B05FE8C4E84}">
      <dgm:prSet/>
      <dgm:spPr/>
      <dgm:t>
        <a:bodyPr/>
        <a:lstStyle/>
        <a:p>
          <a:endParaRPr lang="pl-PL"/>
        </a:p>
      </dgm:t>
    </dgm:pt>
    <dgm:pt modelId="{54A0E96F-4563-42AC-A264-BFA9D4D99541}" type="sibTrans" cxnId="{57049796-60FD-4E0E-B8EB-3B05FE8C4E84}">
      <dgm:prSet/>
      <dgm:spPr/>
      <dgm:t>
        <a:bodyPr/>
        <a:lstStyle/>
        <a:p>
          <a:endParaRPr lang="pl-PL"/>
        </a:p>
      </dgm:t>
    </dgm:pt>
    <dgm:pt modelId="{39040748-82C6-4364-ADE0-B5B00B5E7856}">
      <dgm:prSet custT="1"/>
      <dgm:spPr>
        <a:scene3d>
          <a:camera prst="orthographicFront"/>
          <a:lightRig rig="threePt" dir="t"/>
        </a:scene3d>
        <a:sp3d extrusionH="1700" contourW="12700" prstMaterial="dkEdge">
          <a:bevelT w="127000" h="25400"/>
          <a:bevelB w="0" h="0" prst="convex"/>
          <a:contourClr>
            <a:schemeClr val="tx1"/>
          </a:contourClr>
        </a:sp3d>
      </dgm:spPr>
      <dgm:t>
        <a:bodyPr/>
        <a:lstStyle/>
        <a:p>
          <a:r>
            <a:rPr lang="pl-PL" sz="1000" dirty="0" smtClean="0"/>
            <a:t>Nadzór nad BHP i sprawami socjalnymi</a:t>
          </a:r>
          <a:endParaRPr lang="pl-PL" sz="1000" dirty="0"/>
        </a:p>
      </dgm:t>
    </dgm:pt>
    <dgm:pt modelId="{202A15B8-275B-47DF-A082-947AA78DFF58}" type="parTrans" cxnId="{F04F8BB7-FEA8-4A5B-BC04-2341D28678E2}">
      <dgm:prSet/>
      <dgm:spPr/>
      <dgm:t>
        <a:bodyPr/>
        <a:lstStyle/>
        <a:p>
          <a:endParaRPr lang="pl-PL"/>
        </a:p>
      </dgm:t>
    </dgm:pt>
    <dgm:pt modelId="{84B97555-CAB9-4FF8-B980-337360A6F239}" type="sibTrans" cxnId="{F04F8BB7-FEA8-4A5B-BC04-2341D28678E2}">
      <dgm:prSet/>
      <dgm:spPr/>
      <dgm:t>
        <a:bodyPr/>
        <a:lstStyle/>
        <a:p>
          <a:endParaRPr lang="pl-PL"/>
        </a:p>
      </dgm:t>
    </dgm:pt>
    <dgm:pt modelId="{A2AA70D5-BBD4-4E7E-AD3E-65748CDCFDE7}">
      <dgm:prSet custT="1"/>
      <dgm:spPr>
        <a:scene3d>
          <a:camera prst="orthographicFront"/>
          <a:lightRig rig="threePt" dir="t"/>
        </a:scene3d>
        <a:sp3d extrusionH="1700" contourW="12700" prstMaterial="dkEdge">
          <a:bevelT w="127000" h="25400"/>
          <a:bevelB w="0" h="0" prst="convex"/>
          <a:contourClr>
            <a:schemeClr val="tx1"/>
          </a:contourClr>
        </a:sp3d>
      </dgm:spPr>
      <dgm:t>
        <a:bodyPr/>
        <a:lstStyle/>
        <a:p>
          <a:endParaRPr lang="pl-PL" sz="1000" dirty="0"/>
        </a:p>
      </dgm:t>
    </dgm:pt>
    <dgm:pt modelId="{0BA7DAE7-CC73-4C1A-A930-442DCF235606}" type="parTrans" cxnId="{DFCF1B6C-B6AE-4B3D-88D2-69D9F098922F}">
      <dgm:prSet/>
      <dgm:spPr/>
      <dgm:t>
        <a:bodyPr/>
        <a:lstStyle/>
        <a:p>
          <a:endParaRPr lang="pl-PL"/>
        </a:p>
      </dgm:t>
    </dgm:pt>
    <dgm:pt modelId="{F897642A-2E4B-44D8-98C9-8704D576FDBC}" type="sibTrans" cxnId="{DFCF1B6C-B6AE-4B3D-88D2-69D9F098922F}">
      <dgm:prSet/>
      <dgm:spPr/>
      <dgm:t>
        <a:bodyPr/>
        <a:lstStyle/>
        <a:p>
          <a:endParaRPr lang="pl-PL"/>
        </a:p>
      </dgm:t>
    </dgm:pt>
    <dgm:pt modelId="{52A3279B-3FAC-4AD5-878E-5F48230F7491}">
      <dgm:prSet phldrT="[Tekst]" custT="1"/>
      <dgm:spPr>
        <a:scene3d>
          <a:camera prst="orthographicFront"/>
          <a:lightRig rig="threePt" dir="t"/>
        </a:scene3d>
        <a:sp3d extrusionH="1700" contourW="12700" prstMaterial="dkEdge">
          <a:bevelT w="127000" h="25400"/>
          <a:bevelB w="0" h="0" prst="convex"/>
          <a:contourClr>
            <a:schemeClr val="tx1"/>
          </a:contourClr>
        </a:sp3d>
      </dgm:spPr>
      <dgm:t>
        <a:bodyPr/>
        <a:lstStyle/>
        <a:p>
          <a:r>
            <a:rPr lang="pl-PL" sz="1000" dirty="0" smtClean="0">
              <a:solidFill>
                <a:schemeClr val="bg2">
                  <a:lumMod val="75000"/>
                </a:schemeClr>
              </a:solidFill>
            </a:rPr>
            <a:t>Nadzór nad pracami remontowymi</a:t>
          </a:r>
          <a:endParaRPr lang="pl-PL" sz="1000" dirty="0">
            <a:solidFill>
              <a:schemeClr val="bg2">
                <a:lumMod val="75000"/>
              </a:schemeClr>
            </a:solidFill>
          </a:endParaRPr>
        </a:p>
      </dgm:t>
    </dgm:pt>
    <dgm:pt modelId="{25E083A5-9261-449A-96D4-C2F5613DE9FB}" type="parTrans" cxnId="{D8D47125-8B1A-4806-B058-C4B1351BC213}">
      <dgm:prSet/>
      <dgm:spPr/>
      <dgm:t>
        <a:bodyPr/>
        <a:lstStyle/>
        <a:p>
          <a:endParaRPr lang="pl-PL"/>
        </a:p>
      </dgm:t>
    </dgm:pt>
    <dgm:pt modelId="{E8AC8FD4-F13A-4306-9A8B-A131F2D7EC09}" type="sibTrans" cxnId="{D8D47125-8B1A-4806-B058-C4B1351BC213}">
      <dgm:prSet/>
      <dgm:spPr/>
      <dgm:t>
        <a:bodyPr/>
        <a:lstStyle/>
        <a:p>
          <a:endParaRPr lang="pl-PL"/>
        </a:p>
      </dgm:t>
    </dgm:pt>
    <dgm:pt modelId="{9B73D37F-F9FA-402B-85FE-91FA22F68A7C}">
      <dgm:prSet phldrT="[Tekst]" custT="1"/>
      <dgm:spPr>
        <a:scene3d>
          <a:camera prst="orthographicFront"/>
          <a:lightRig rig="threePt" dir="t"/>
        </a:scene3d>
        <a:sp3d extrusionH="1700" contourW="12700" prstMaterial="dkEdge">
          <a:bevelT w="127000" h="25400"/>
          <a:bevelB w="0" h="0" prst="convex"/>
          <a:contourClr>
            <a:schemeClr val="tx1"/>
          </a:contourClr>
        </a:sp3d>
      </dgm:spPr>
      <dgm:t>
        <a:bodyPr/>
        <a:lstStyle/>
        <a:p>
          <a:endParaRPr lang="pl-PL" sz="1000" dirty="0">
            <a:solidFill>
              <a:schemeClr val="bg2">
                <a:lumMod val="75000"/>
              </a:schemeClr>
            </a:solidFill>
          </a:endParaRPr>
        </a:p>
      </dgm:t>
    </dgm:pt>
    <dgm:pt modelId="{0BD2D8EF-E874-4B3E-BBB3-D37126360529}" type="parTrans" cxnId="{B13D00E3-65E7-4B1E-B7EE-3F13EF4B6E42}">
      <dgm:prSet/>
      <dgm:spPr/>
      <dgm:t>
        <a:bodyPr/>
        <a:lstStyle/>
        <a:p>
          <a:endParaRPr lang="pl-PL"/>
        </a:p>
      </dgm:t>
    </dgm:pt>
    <dgm:pt modelId="{ED8AB1D0-06F8-47AC-BFCB-20BBBD519A8A}" type="sibTrans" cxnId="{B13D00E3-65E7-4B1E-B7EE-3F13EF4B6E42}">
      <dgm:prSet/>
      <dgm:spPr/>
      <dgm:t>
        <a:bodyPr/>
        <a:lstStyle/>
        <a:p>
          <a:endParaRPr lang="pl-PL"/>
        </a:p>
      </dgm:t>
    </dgm:pt>
    <dgm:pt modelId="{F299599A-7EE0-4A53-A9A5-20EEA360D936}">
      <dgm:prSet phldrT="[Tekst]" custT="1"/>
      <dgm:spPr>
        <a:scene3d>
          <a:camera prst="orthographicFront"/>
          <a:lightRig rig="threePt" dir="t"/>
        </a:scene3d>
        <a:sp3d extrusionH="1700" contourW="12700" prstMaterial="dkEdge">
          <a:bevelT w="127000" h="25400"/>
          <a:bevelB w="0" h="0" prst="convex"/>
          <a:contourClr>
            <a:schemeClr val="tx1"/>
          </a:contourClr>
        </a:sp3d>
      </dgm:spPr>
      <dgm:t>
        <a:bodyPr/>
        <a:lstStyle/>
        <a:p>
          <a:r>
            <a:rPr lang="pl-PL" sz="1000" dirty="0" smtClean="0">
              <a:solidFill>
                <a:schemeClr val="bg2">
                  <a:lumMod val="75000"/>
                </a:schemeClr>
              </a:solidFill>
            </a:rPr>
            <a:t>Rozwój infrastruktury technicznej</a:t>
          </a:r>
          <a:endParaRPr lang="pl-PL" sz="1000" dirty="0">
            <a:solidFill>
              <a:schemeClr val="bg2">
                <a:lumMod val="75000"/>
              </a:schemeClr>
            </a:solidFill>
          </a:endParaRPr>
        </a:p>
      </dgm:t>
    </dgm:pt>
    <dgm:pt modelId="{1E3F4273-6EC7-44B5-9D37-58E197EBE867}" type="parTrans" cxnId="{4F47066D-FF30-4118-A7C3-69674AFEEE2A}">
      <dgm:prSet/>
      <dgm:spPr/>
      <dgm:t>
        <a:bodyPr/>
        <a:lstStyle/>
        <a:p>
          <a:endParaRPr lang="pl-PL"/>
        </a:p>
      </dgm:t>
    </dgm:pt>
    <dgm:pt modelId="{01263FE4-A7CB-4896-A414-AD4DE19C6BDC}" type="sibTrans" cxnId="{4F47066D-FF30-4118-A7C3-69674AFEEE2A}">
      <dgm:prSet/>
      <dgm:spPr/>
      <dgm:t>
        <a:bodyPr/>
        <a:lstStyle/>
        <a:p>
          <a:endParaRPr lang="pl-PL"/>
        </a:p>
      </dgm:t>
    </dgm:pt>
    <dgm:pt modelId="{340614C4-D1AD-40A3-806F-479473612E5C}">
      <dgm:prSet phldrT="[Tekst]" custT="1"/>
      <dgm:spPr>
        <a:scene3d>
          <a:camera prst="orthographicFront"/>
          <a:lightRig rig="threePt" dir="t"/>
        </a:scene3d>
        <a:sp3d extrusionH="1700" contourW="12700" prstMaterial="dkEdge">
          <a:bevelT w="127000" h="25400"/>
          <a:bevelB w="0" h="0" prst="convex"/>
          <a:contourClr>
            <a:schemeClr val="tx1"/>
          </a:contourClr>
        </a:sp3d>
      </dgm:spPr>
      <dgm:t>
        <a:bodyPr/>
        <a:lstStyle/>
        <a:p>
          <a:endParaRPr lang="pl-PL" sz="1000" dirty="0">
            <a:solidFill>
              <a:schemeClr val="bg2">
                <a:lumMod val="75000"/>
              </a:schemeClr>
            </a:solidFill>
          </a:endParaRPr>
        </a:p>
      </dgm:t>
    </dgm:pt>
    <dgm:pt modelId="{507B5865-588E-4F3D-8F9D-BFCD87043986}" type="parTrans" cxnId="{E445F1F2-8279-47D2-AC7B-BA639120694A}">
      <dgm:prSet/>
      <dgm:spPr/>
      <dgm:t>
        <a:bodyPr/>
        <a:lstStyle/>
        <a:p>
          <a:endParaRPr lang="pl-PL"/>
        </a:p>
      </dgm:t>
    </dgm:pt>
    <dgm:pt modelId="{FD1AA44D-C92E-48B0-91A3-1B6D06B15225}" type="sibTrans" cxnId="{E445F1F2-8279-47D2-AC7B-BA639120694A}">
      <dgm:prSet/>
      <dgm:spPr/>
      <dgm:t>
        <a:bodyPr/>
        <a:lstStyle/>
        <a:p>
          <a:endParaRPr lang="pl-PL"/>
        </a:p>
      </dgm:t>
    </dgm:pt>
    <dgm:pt modelId="{FFCE9F4B-4F3E-4E20-8622-E6B71A83801C}">
      <dgm:prSet phldrT="[Tekst]" custT="1"/>
      <dgm:spPr>
        <a:scene3d>
          <a:camera prst="orthographicFront"/>
          <a:lightRig rig="threePt" dir="t"/>
        </a:scene3d>
        <a:sp3d extrusionH="1700" contourW="12700" prstMaterial="dkEdge">
          <a:bevelT w="127000" h="25400"/>
          <a:bevelB w="0" h="0" prst="convex"/>
          <a:contourClr>
            <a:schemeClr val="tx1"/>
          </a:contourClr>
        </a:sp3d>
      </dgm:spPr>
      <dgm:t>
        <a:bodyPr/>
        <a:lstStyle/>
        <a:p>
          <a:endParaRPr lang="pl-PL" sz="1000" dirty="0">
            <a:solidFill>
              <a:schemeClr val="bg2">
                <a:lumMod val="75000"/>
              </a:schemeClr>
            </a:solidFill>
          </a:endParaRPr>
        </a:p>
      </dgm:t>
    </dgm:pt>
    <dgm:pt modelId="{7A599773-AEE4-4230-911B-B6AA54EFDEE8}" type="parTrans" cxnId="{33577AC4-3375-4B6E-9751-9D3B4310F76F}">
      <dgm:prSet/>
      <dgm:spPr/>
      <dgm:t>
        <a:bodyPr/>
        <a:lstStyle/>
        <a:p>
          <a:endParaRPr lang="pl-PL"/>
        </a:p>
      </dgm:t>
    </dgm:pt>
    <dgm:pt modelId="{2E5AB5CB-1E26-4EB0-BE96-5E17DC098CDB}" type="sibTrans" cxnId="{33577AC4-3375-4B6E-9751-9D3B4310F76F}">
      <dgm:prSet/>
      <dgm:spPr/>
      <dgm:t>
        <a:bodyPr/>
        <a:lstStyle/>
        <a:p>
          <a:endParaRPr lang="pl-PL"/>
        </a:p>
      </dgm:t>
    </dgm:pt>
    <dgm:pt modelId="{FF64FF42-DDEB-43FF-8585-F865098CABCC}" type="pres">
      <dgm:prSet presAssocID="{08EA8574-8E59-442D-B43F-D006B72669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C6635FD-DA77-4358-8FC0-75F4B4337CDB}" type="pres">
      <dgm:prSet presAssocID="{2F2CD918-64F6-415F-AE52-8448479563A4}" presName="composite" presStyleCnt="0"/>
      <dgm:spPr/>
    </dgm:pt>
    <dgm:pt modelId="{16E8D7B2-9926-4377-8826-F2BD87889713}" type="pres">
      <dgm:prSet presAssocID="{2F2CD918-64F6-415F-AE52-8448479563A4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6BA827F-87C5-46D6-A663-8FA9CAB515F3}" type="pres">
      <dgm:prSet presAssocID="{2F2CD918-64F6-415F-AE52-8448479563A4}" presName="desTx" presStyleLbl="alignAccFollowNode1" presStyleIdx="0" presStyleCnt="4" custScaleX="101138" custScale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12FE75D-9287-4BED-90C3-401E283CC90B}" type="pres">
      <dgm:prSet presAssocID="{FC7F47BC-31A9-49E4-B774-AA24A672CC5C}" presName="space" presStyleCnt="0"/>
      <dgm:spPr/>
    </dgm:pt>
    <dgm:pt modelId="{4AA3D2D7-46CE-4474-86E8-90C2FB1A7949}" type="pres">
      <dgm:prSet presAssocID="{838ACEC8-BA84-4725-AF47-4BC53C01A4D0}" presName="composite" presStyleCnt="0"/>
      <dgm:spPr/>
    </dgm:pt>
    <dgm:pt modelId="{D5CDFC34-DA64-4EB2-9BF5-31F13B07FA89}" type="pres">
      <dgm:prSet presAssocID="{838ACEC8-BA84-4725-AF47-4BC53C01A4D0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1766C92-6B98-468E-97FB-99DED12C6024}" type="pres">
      <dgm:prSet presAssocID="{838ACEC8-BA84-4725-AF47-4BC53C01A4D0}" presName="desTx" presStyleLbl="alignAccFollowNode1" presStyleIdx="1" presStyleCnt="4" custScale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65CC1E9-95E2-4450-9556-3BAE09BF86A0}" type="pres">
      <dgm:prSet presAssocID="{F416C74F-7E06-4B60-88E4-5736A9CD7712}" presName="space" presStyleCnt="0"/>
      <dgm:spPr/>
    </dgm:pt>
    <dgm:pt modelId="{8E62CC0B-9821-428B-A0A2-A585657106FB}" type="pres">
      <dgm:prSet presAssocID="{64DE0430-6A3B-47AD-B08F-F9A80C36CCEA}" presName="composite" presStyleCnt="0"/>
      <dgm:spPr/>
    </dgm:pt>
    <dgm:pt modelId="{7CF52755-6367-4A72-AF8A-0C0EE0565937}" type="pres">
      <dgm:prSet presAssocID="{64DE0430-6A3B-47AD-B08F-F9A80C36CCEA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9E9A3D9-5964-4142-BD1E-8EEC695B66DC}" type="pres">
      <dgm:prSet presAssocID="{64DE0430-6A3B-47AD-B08F-F9A80C36CCEA}" presName="desTx" presStyleLbl="alignAccFollowNode1" presStyleIdx="2" presStyleCnt="4" custScale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BC5F062-A543-4416-81C0-1DBE5106D163}" type="pres">
      <dgm:prSet presAssocID="{AA6585AC-EBC8-495D-93D9-90CF5C6AD354}" presName="space" presStyleCnt="0"/>
      <dgm:spPr/>
    </dgm:pt>
    <dgm:pt modelId="{BA0081E2-52AD-48BF-80A8-AA7945AD50C0}" type="pres">
      <dgm:prSet presAssocID="{4806DD1A-5246-4539-8BB4-D93CF391D4D4}" presName="composite" presStyleCnt="0"/>
      <dgm:spPr/>
    </dgm:pt>
    <dgm:pt modelId="{44EAC3CA-213B-4272-9BFF-26C1292199BE}" type="pres">
      <dgm:prSet presAssocID="{4806DD1A-5246-4539-8BB4-D93CF391D4D4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6293479-DDD2-4352-B684-CB149AF145D4}" type="pres">
      <dgm:prSet presAssocID="{4806DD1A-5246-4539-8BB4-D93CF391D4D4}" presName="desTx" presStyleLbl="alignAccFollowNode1" presStyleIdx="3" presStyleCnt="4" custScale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08F600A-FFFC-476C-8F00-11A119C872AD}" type="presOf" srcId="{FFCE9F4B-4F3E-4E20-8622-E6B71A83801C}" destId="{C6293479-DDD2-4352-B684-CB149AF145D4}" srcOrd="0" destOrd="5" presId="urn:microsoft.com/office/officeart/2005/8/layout/hList1"/>
    <dgm:cxn modelId="{8941D4B5-3AC4-44B3-A5D8-BB91B20CBEF1}" type="presOf" srcId="{D4E980B4-6F37-41FB-8E47-221A30E360EF}" destId="{79E9A3D9-5964-4142-BD1E-8EEC695B66DC}" srcOrd="0" destOrd="2" presId="urn:microsoft.com/office/officeart/2005/8/layout/hList1"/>
    <dgm:cxn modelId="{5C85AFC6-A2EC-4DE4-ADAE-60736748FF02}" srcId="{838ACEC8-BA84-4725-AF47-4BC53C01A4D0}" destId="{1E66A66E-0EF1-48BE-9610-39859A444636}" srcOrd="2" destOrd="0" parTransId="{3C265C43-5F84-4F09-98F4-F00A6DFB91B1}" sibTransId="{A16B78E6-8770-4C06-9CAE-AA5A48E6E7E3}"/>
    <dgm:cxn modelId="{9BBF3C67-F58F-4391-A80A-CA4DC23501D3}" type="presOf" srcId="{393ADF76-CC02-46FB-A760-5656C8C9ADD5}" destId="{51766C92-6B98-468E-97FB-99DED12C6024}" srcOrd="0" destOrd="1" presId="urn:microsoft.com/office/officeart/2005/8/layout/hList1"/>
    <dgm:cxn modelId="{27F8A7C9-4FBD-4DD7-9DCB-DAABD32F6CB7}" srcId="{838ACEC8-BA84-4725-AF47-4BC53C01A4D0}" destId="{EC8F4DF1-719F-4546-AAFD-C6BB385DB649}" srcOrd="0" destOrd="0" parTransId="{3C6AF887-B9DF-4B2A-9761-9B37D3E92F0D}" sibTransId="{59A812FB-2281-4B58-A951-E66B6FD40DD4}"/>
    <dgm:cxn modelId="{D8A6EAC7-D8D2-4B3D-92B2-29B3F501A1EB}" type="presOf" srcId="{4806DD1A-5246-4539-8BB4-D93CF391D4D4}" destId="{44EAC3CA-213B-4272-9BFF-26C1292199BE}" srcOrd="0" destOrd="0" presId="urn:microsoft.com/office/officeart/2005/8/layout/hList1"/>
    <dgm:cxn modelId="{CCA6F677-028D-4555-AA12-714BE7087814}" type="presOf" srcId="{BF537983-0413-4B02-A8DD-9FCFC1A3B52E}" destId="{E6BA827F-87C5-46D6-A663-8FA9CAB515F3}" srcOrd="0" destOrd="0" presId="urn:microsoft.com/office/officeart/2005/8/layout/hList1"/>
    <dgm:cxn modelId="{57049796-60FD-4E0E-B8EB-3B05FE8C4E84}" srcId="{64DE0430-6A3B-47AD-B08F-F9A80C36CCEA}" destId="{64D9DF61-9215-4715-90AB-C37BD58AC47E}" srcOrd="1" destOrd="0" parTransId="{F4DCB776-3490-4FA9-B9A1-731251623E65}" sibTransId="{54A0E96F-4563-42AC-A264-BFA9D4D99541}"/>
    <dgm:cxn modelId="{E04EB4F2-D7BD-4A8D-B926-914746A8CC38}" srcId="{64DE0430-6A3B-47AD-B08F-F9A80C36CCEA}" destId="{A6E785B2-B02C-40A8-8F0F-047785CAEA4C}" srcOrd="0" destOrd="0" parTransId="{334860D9-4E03-4B64-80CB-8C501BC15ED3}" sibTransId="{4BABA3DC-D6B6-4A64-A69C-86B4B4D236C3}"/>
    <dgm:cxn modelId="{DFD0C1D7-293A-4E23-BF12-3817D68939F9}" type="presOf" srcId="{EC8F4DF1-719F-4546-AAFD-C6BB385DB649}" destId="{51766C92-6B98-468E-97FB-99DED12C6024}" srcOrd="0" destOrd="0" presId="urn:microsoft.com/office/officeart/2005/8/layout/hList1"/>
    <dgm:cxn modelId="{D8D47125-8B1A-4806-B058-C4B1351BC213}" srcId="{4806DD1A-5246-4539-8BB4-D93CF391D4D4}" destId="{52A3279B-3FAC-4AD5-878E-5F48230F7491}" srcOrd="2" destOrd="0" parTransId="{25E083A5-9261-449A-96D4-C2F5613DE9FB}" sibTransId="{E8AC8FD4-F13A-4306-9A8B-A131F2D7EC09}"/>
    <dgm:cxn modelId="{6F8EDAC4-EDD9-4D77-A79E-C827C4175376}" srcId="{2F2CD918-64F6-415F-AE52-8448479563A4}" destId="{7BDEE25E-B011-4DA9-88B3-B680DD39BB16}" srcOrd="2" destOrd="0" parTransId="{BDD8D32E-D293-40AC-B247-4B0B8B978643}" sibTransId="{EB98B3AF-5DB5-446F-82F7-41D57AE37FED}"/>
    <dgm:cxn modelId="{5B64B278-1AC1-4668-9937-17F5A87FA7E1}" type="presOf" srcId="{9B73D37F-F9FA-402B-85FE-91FA22F68A7C}" destId="{C6293479-DDD2-4352-B684-CB149AF145D4}" srcOrd="0" destOrd="1" presId="urn:microsoft.com/office/officeart/2005/8/layout/hList1"/>
    <dgm:cxn modelId="{C45C70CA-A9E4-4E4B-B680-AFDBEE441FDC}" srcId="{08EA8574-8E59-442D-B43F-D006B726694C}" destId="{4806DD1A-5246-4539-8BB4-D93CF391D4D4}" srcOrd="3" destOrd="0" parTransId="{24A50C2B-97EC-4E6C-B09C-AD4E9667A23C}" sibTransId="{AB5814A3-3BAD-45B5-A568-9A7E3D42AC42}"/>
    <dgm:cxn modelId="{F04F8BB7-FEA8-4A5B-BC04-2341D28678E2}" srcId="{64DE0430-6A3B-47AD-B08F-F9A80C36CCEA}" destId="{39040748-82C6-4364-ADE0-B5B00B5E7856}" srcOrd="4" destOrd="0" parTransId="{202A15B8-275B-47DF-A082-947AA78DFF58}" sibTransId="{84B97555-CAB9-4FF8-B980-337360A6F239}"/>
    <dgm:cxn modelId="{B13D00E3-65E7-4B1E-B7EE-3F13EF4B6E42}" srcId="{4806DD1A-5246-4539-8BB4-D93CF391D4D4}" destId="{9B73D37F-F9FA-402B-85FE-91FA22F68A7C}" srcOrd="1" destOrd="0" parTransId="{0BD2D8EF-E874-4B3E-BBB3-D37126360529}" sibTransId="{ED8AB1D0-06F8-47AC-BFCB-20BBBD519A8A}"/>
    <dgm:cxn modelId="{DFCF1B6C-B6AE-4B3D-88D2-69D9F098922F}" srcId="{64DE0430-6A3B-47AD-B08F-F9A80C36CCEA}" destId="{A2AA70D5-BBD4-4E7E-AD3E-65748CDCFDE7}" srcOrd="3" destOrd="0" parTransId="{0BA7DAE7-CC73-4C1A-A930-442DCF235606}" sibTransId="{F897642A-2E4B-44D8-98C9-8704D576FDBC}"/>
    <dgm:cxn modelId="{4F47066D-FF30-4118-A7C3-69674AFEEE2A}" srcId="{4806DD1A-5246-4539-8BB4-D93CF391D4D4}" destId="{F299599A-7EE0-4A53-A9A5-20EEA360D936}" srcOrd="4" destOrd="0" parTransId="{1E3F4273-6EC7-44B5-9D37-58E197EBE867}" sibTransId="{01263FE4-A7CB-4896-A414-AD4DE19C6BDC}"/>
    <dgm:cxn modelId="{E7C330CF-9393-4AD0-8A3C-E94F48A64A77}" type="presOf" srcId="{CCF85B77-D2BA-4A0C-85BF-3B5AF36E4C4F}" destId="{E6BA827F-87C5-46D6-A663-8FA9CAB515F3}" srcOrd="0" destOrd="1" presId="urn:microsoft.com/office/officeart/2005/8/layout/hList1"/>
    <dgm:cxn modelId="{33577AC4-3375-4B6E-9751-9D3B4310F76F}" srcId="{4806DD1A-5246-4539-8BB4-D93CF391D4D4}" destId="{FFCE9F4B-4F3E-4E20-8622-E6B71A83801C}" srcOrd="5" destOrd="0" parTransId="{7A599773-AEE4-4230-911B-B6AA54EFDEE8}" sibTransId="{2E5AB5CB-1E26-4EB0-BE96-5E17DC098CDB}"/>
    <dgm:cxn modelId="{68DC4DEA-C952-40A9-9EC3-99C31A6CC6D2}" type="presOf" srcId="{A2AA70D5-BBD4-4E7E-AD3E-65748CDCFDE7}" destId="{79E9A3D9-5964-4142-BD1E-8EEC695B66DC}" srcOrd="0" destOrd="3" presId="urn:microsoft.com/office/officeart/2005/8/layout/hList1"/>
    <dgm:cxn modelId="{922320D1-C4F0-4EB2-872C-338B30613222}" type="presOf" srcId="{64DE0430-6A3B-47AD-B08F-F9A80C36CCEA}" destId="{7CF52755-6367-4A72-AF8A-0C0EE0565937}" srcOrd="0" destOrd="0" presId="urn:microsoft.com/office/officeart/2005/8/layout/hList1"/>
    <dgm:cxn modelId="{C84551A9-C72B-4D15-9D9D-6D96C5371ADA}" srcId="{838ACEC8-BA84-4725-AF47-4BC53C01A4D0}" destId="{AF97E430-3A3F-4F5D-A7C2-8BDF9A48F604}" srcOrd="4" destOrd="0" parTransId="{B5FF50EB-CC7E-479C-8916-C87512FBE2D4}" sibTransId="{310D09FA-7F26-44AA-9498-FAD1C6FEC892}"/>
    <dgm:cxn modelId="{85DDA9CA-3CF0-4B8E-A8CD-E47708642519}" type="presOf" srcId="{7BDEE25E-B011-4DA9-88B3-B680DD39BB16}" destId="{E6BA827F-87C5-46D6-A663-8FA9CAB515F3}" srcOrd="0" destOrd="2" presId="urn:microsoft.com/office/officeart/2005/8/layout/hList1"/>
    <dgm:cxn modelId="{DE08D243-980C-4BC3-9995-67AD405519CE}" type="presOf" srcId="{64D9DF61-9215-4715-90AB-C37BD58AC47E}" destId="{79E9A3D9-5964-4142-BD1E-8EEC695B66DC}" srcOrd="0" destOrd="1" presId="urn:microsoft.com/office/officeart/2005/8/layout/hList1"/>
    <dgm:cxn modelId="{07C81458-D86E-4DCF-A2A2-F26022033EF8}" type="presOf" srcId="{838ACEC8-BA84-4725-AF47-4BC53C01A4D0}" destId="{D5CDFC34-DA64-4EB2-9BF5-31F13B07FA89}" srcOrd="0" destOrd="0" presId="urn:microsoft.com/office/officeart/2005/8/layout/hList1"/>
    <dgm:cxn modelId="{962B0126-3C75-4B8C-A3FE-731EF7A38E4F}" type="presOf" srcId="{4E436084-76E5-4963-9F33-0847321EFEF7}" destId="{51766C92-6B98-468E-97FB-99DED12C6024}" srcOrd="0" destOrd="3" presId="urn:microsoft.com/office/officeart/2005/8/layout/hList1"/>
    <dgm:cxn modelId="{7B529DED-2349-4834-A742-730C7FC7308D}" srcId="{2F2CD918-64F6-415F-AE52-8448479563A4}" destId="{CCF85B77-D2BA-4A0C-85BF-3B5AF36E4C4F}" srcOrd="1" destOrd="0" parTransId="{1167A5BE-AF0E-4B9E-A96D-CB1591646F0D}" sibTransId="{68B65081-01A1-45F8-943D-E5B5F0A8CB8C}"/>
    <dgm:cxn modelId="{2E72167E-6DBA-476B-B61E-1A6806BDA266}" srcId="{08EA8574-8E59-442D-B43F-D006B726694C}" destId="{838ACEC8-BA84-4725-AF47-4BC53C01A4D0}" srcOrd="1" destOrd="0" parTransId="{EC353B59-FAF5-4B5F-800D-24422C87D9CB}" sibTransId="{F416C74F-7E06-4B60-88E4-5736A9CD7712}"/>
    <dgm:cxn modelId="{DE3CF8B2-B349-4403-AE60-AFA85873EFAA}" srcId="{2F2CD918-64F6-415F-AE52-8448479563A4}" destId="{BF537983-0413-4B02-A8DD-9FCFC1A3B52E}" srcOrd="0" destOrd="0" parTransId="{68136088-3DBB-4DF3-B7EF-8D92A3B09201}" sibTransId="{4A07FE07-93F1-4D02-93A6-21B6669EA9B0}"/>
    <dgm:cxn modelId="{698F574C-CC95-41A1-B3D8-15EA9C2C911B}" srcId="{08EA8574-8E59-442D-B43F-D006B726694C}" destId="{64DE0430-6A3B-47AD-B08F-F9A80C36CCEA}" srcOrd="2" destOrd="0" parTransId="{B29EFBEA-13F3-48FF-B72E-C3651B7F4290}" sibTransId="{AA6585AC-EBC8-495D-93D9-90CF5C6AD354}"/>
    <dgm:cxn modelId="{1B2A1D32-33DC-431C-B10A-DD38A828128A}" srcId="{08EA8574-8E59-442D-B43F-D006B726694C}" destId="{2F2CD918-64F6-415F-AE52-8448479563A4}" srcOrd="0" destOrd="0" parTransId="{68F1FDD2-8F1C-421D-B517-00741F5DA9BE}" sibTransId="{FC7F47BC-31A9-49E4-B774-AA24A672CC5C}"/>
    <dgm:cxn modelId="{5C8C5280-05B6-4825-883B-E74C5CE7ADD9}" type="presOf" srcId="{52A3279B-3FAC-4AD5-878E-5F48230F7491}" destId="{C6293479-DDD2-4352-B684-CB149AF145D4}" srcOrd="0" destOrd="2" presId="urn:microsoft.com/office/officeart/2005/8/layout/hList1"/>
    <dgm:cxn modelId="{9B668B88-AA47-4C2A-A72D-099AB01DE810}" type="presOf" srcId="{08EA8574-8E59-442D-B43F-D006B726694C}" destId="{FF64FF42-DDEB-43FF-8585-F865098CABCC}" srcOrd="0" destOrd="0" presId="urn:microsoft.com/office/officeart/2005/8/layout/hList1"/>
    <dgm:cxn modelId="{CAD9C3A5-81A4-4C5E-82C5-F1E4C1F95568}" srcId="{4806DD1A-5246-4539-8BB4-D93CF391D4D4}" destId="{5E7230A5-C173-475A-A844-CFE183081E5F}" srcOrd="0" destOrd="0" parTransId="{4189C71B-A9E4-46A9-8057-A43B20A8D4CA}" sibTransId="{B611F582-EC8F-47CB-8203-316662B8441A}"/>
    <dgm:cxn modelId="{8C130E72-90B4-484C-B203-737529C9DFED}" type="presOf" srcId="{AF97E430-3A3F-4F5D-A7C2-8BDF9A48F604}" destId="{51766C92-6B98-468E-97FB-99DED12C6024}" srcOrd="0" destOrd="4" presId="urn:microsoft.com/office/officeart/2005/8/layout/hList1"/>
    <dgm:cxn modelId="{D714EB01-98E0-4EB9-AEF0-9DC1A20F4BDD}" type="presOf" srcId="{340614C4-D1AD-40A3-806F-479473612E5C}" destId="{C6293479-DDD2-4352-B684-CB149AF145D4}" srcOrd="0" destOrd="3" presId="urn:microsoft.com/office/officeart/2005/8/layout/hList1"/>
    <dgm:cxn modelId="{7AA74E2D-AD5C-4D22-9A56-CD627BEBB114}" type="presOf" srcId="{1E66A66E-0EF1-48BE-9610-39859A444636}" destId="{51766C92-6B98-468E-97FB-99DED12C6024}" srcOrd="0" destOrd="2" presId="urn:microsoft.com/office/officeart/2005/8/layout/hList1"/>
    <dgm:cxn modelId="{5C3E784C-C9EB-48F2-A80C-A6A48537EB05}" srcId="{64DE0430-6A3B-47AD-B08F-F9A80C36CCEA}" destId="{D4E980B4-6F37-41FB-8E47-221A30E360EF}" srcOrd="2" destOrd="0" parTransId="{8232CBE0-B09F-46E5-A52A-43AD9EA1844A}" sibTransId="{977D7023-AD8C-488E-9559-C4AB63F30BCE}"/>
    <dgm:cxn modelId="{7E44D8C5-C7FB-4651-A812-025C1355ECD8}" type="presOf" srcId="{5E7230A5-C173-475A-A844-CFE183081E5F}" destId="{C6293479-DDD2-4352-B684-CB149AF145D4}" srcOrd="0" destOrd="0" presId="urn:microsoft.com/office/officeart/2005/8/layout/hList1"/>
    <dgm:cxn modelId="{E95C23BD-CAAE-4496-BADB-6C104BFAFA70}" type="presOf" srcId="{2F2CD918-64F6-415F-AE52-8448479563A4}" destId="{16E8D7B2-9926-4377-8826-F2BD87889713}" srcOrd="0" destOrd="0" presId="urn:microsoft.com/office/officeart/2005/8/layout/hList1"/>
    <dgm:cxn modelId="{B7095DE2-3623-498A-97B8-FB7F6C756B81}" type="presOf" srcId="{39040748-82C6-4364-ADE0-B5B00B5E7856}" destId="{79E9A3D9-5964-4142-BD1E-8EEC695B66DC}" srcOrd="0" destOrd="4" presId="urn:microsoft.com/office/officeart/2005/8/layout/hList1"/>
    <dgm:cxn modelId="{E445F1F2-8279-47D2-AC7B-BA639120694A}" srcId="{4806DD1A-5246-4539-8BB4-D93CF391D4D4}" destId="{340614C4-D1AD-40A3-806F-479473612E5C}" srcOrd="3" destOrd="0" parTransId="{507B5865-588E-4F3D-8F9D-BFCD87043986}" sibTransId="{FD1AA44D-C92E-48B0-91A3-1B6D06B15225}"/>
    <dgm:cxn modelId="{97039CC4-9216-422A-98F1-E98CB169EBAC}" srcId="{838ACEC8-BA84-4725-AF47-4BC53C01A4D0}" destId="{4E436084-76E5-4963-9F33-0847321EFEF7}" srcOrd="3" destOrd="0" parTransId="{3F9B8A70-6948-4572-A0C3-42B4C928039E}" sibTransId="{3B82E34E-9B98-42C5-B69F-91E11405C736}"/>
    <dgm:cxn modelId="{94E8F5F5-E28A-489C-8BF0-2591C326B572}" type="presOf" srcId="{A6E785B2-B02C-40A8-8F0F-047785CAEA4C}" destId="{79E9A3D9-5964-4142-BD1E-8EEC695B66DC}" srcOrd="0" destOrd="0" presId="urn:microsoft.com/office/officeart/2005/8/layout/hList1"/>
    <dgm:cxn modelId="{D93BA86E-1D52-49AF-B443-B2D031A76E19}" srcId="{838ACEC8-BA84-4725-AF47-4BC53C01A4D0}" destId="{393ADF76-CC02-46FB-A760-5656C8C9ADD5}" srcOrd="1" destOrd="0" parTransId="{67AA03C0-7B3A-442D-98E1-37930FD1E853}" sibTransId="{0C021B34-850E-4C87-9D98-D471C464C806}"/>
    <dgm:cxn modelId="{FD0F7D5F-04CD-40BA-8450-8D8750AED05E}" type="presOf" srcId="{F299599A-7EE0-4A53-A9A5-20EEA360D936}" destId="{C6293479-DDD2-4352-B684-CB149AF145D4}" srcOrd="0" destOrd="4" presId="urn:microsoft.com/office/officeart/2005/8/layout/hList1"/>
    <dgm:cxn modelId="{9FCCE223-CFB6-425A-90E9-AA42EAE915BC}" type="presParOf" srcId="{FF64FF42-DDEB-43FF-8585-F865098CABCC}" destId="{DC6635FD-DA77-4358-8FC0-75F4B4337CDB}" srcOrd="0" destOrd="0" presId="urn:microsoft.com/office/officeart/2005/8/layout/hList1"/>
    <dgm:cxn modelId="{5895EC02-5CF1-4B9B-98C1-B3C3948835AD}" type="presParOf" srcId="{DC6635FD-DA77-4358-8FC0-75F4B4337CDB}" destId="{16E8D7B2-9926-4377-8826-F2BD87889713}" srcOrd="0" destOrd="0" presId="urn:microsoft.com/office/officeart/2005/8/layout/hList1"/>
    <dgm:cxn modelId="{C6E26BE8-F726-4D42-8CB9-C1AE15CA2B99}" type="presParOf" srcId="{DC6635FD-DA77-4358-8FC0-75F4B4337CDB}" destId="{E6BA827F-87C5-46D6-A663-8FA9CAB515F3}" srcOrd="1" destOrd="0" presId="urn:microsoft.com/office/officeart/2005/8/layout/hList1"/>
    <dgm:cxn modelId="{2DE9BCC6-013C-4068-9D12-25027309A355}" type="presParOf" srcId="{FF64FF42-DDEB-43FF-8585-F865098CABCC}" destId="{E12FE75D-9287-4BED-90C3-401E283CC90B}" srcOrd="1" destOrd="0" presId="urn:microsoft.com/office/officeart/2005/8/layout/hList1"/>
    <dgm:cxn modelId="{0500DFCB-898F-4D40-8039-1809135729C5}" type="presParOf" srcId="{FF64FF42-DDEB-43FF-8585-F865098CABCC}" destId="{4AA3D2D7-46CE-4474-86E8-90C2FB1A7949}" srcOrd="2" destOrd="0" presId="urn:microsoft.com/office/officeart/2005/8/layout/hList1"/>
    <dgm:cxn modelId="{49D2A73F-6382-4705-A618-6E7893CAF093}" type="presParOf" srcId="{4AA3D2D7-46CE-4474-86E8-90C2FB1A7949}" destId="{D5CDFC34-DA64-4EB2-9BF5-31F13B07FA89}" srcOrd="0" destOrd="0" presId="urn:microsoft.com/office/officeart/2005/8/layout/hList1"/>
    <dgm:cxn modelId="{C499E627-9D27-4955-BD08-14E69F9F6F65}" type="presParOf" srcId="{4AA3D2D7-46CE-4474-86E8-90C2FB1A7949}" destId="{51766C92-6B98-468E-97FB-99DED12C6024}" srcOrd="1" destOrd="0" presId="urn:microsoft.com/office/officeart/2005/8/layout/hList1"/>
    <dgm:cxn modelId="{2BFCB5F1-02DE-416A-B9E0-840B3943504A}" type="presParOf" srcId="{FF64FF42-DDEB-43FF-8585-F865098CABCC}" destId="{365CC1E9-95E2-4450-9556-3BAE09BF86A0}" srcOrd="3" destOrd="0" presId="urn:microsoft.com/office/officeart/2005/8/layout/hList1"/>
    <dgm:cxn modelId="{A7E65A12-562F-4BB1-A516-9F4352CCE624}" type="presParOf" srcId="{FF64FF42-DDEB-43FF-8585-F865098CABCC}" destId="{8E62CC0B-9821-428B-A0A2-A585657106FB}" srcOrd="4" destOrd="0" presId="urn:microsoft.com/office/officeart/2005/8/layout/hList1"/>
    <dgm:cxn modelId="{87C52011-3756-4D41-9C06-C55D83600BF1}" type="presParOf" srcId="{8E62CC0B-9821-428B-A0A2-A585657106FB}" destId="{7CF52755-6367-4A72-AF8A-0C0EE0565937}" srcOrd="0" destOrd="0" presId="urn:microsoft.com/office/officeart/2005/8/layout/hList1"/>
    <dgm:cxn modelId="{C3F2F1A0-7249-445B-B0C7-DC83DE9B4727}" type="presParOf" srcId="{8E62CC0B-9821-428B-A0A2-A585657106FB}" destId="{79E9A3D9-5964-4142-BD1E-8EEC695B66DC}" srcOrd="1" destOrd="0" presId="urn:microsoft.com/office/officeart/2005/8/layout/hList1"/>
    <dgm:cxn modelId="{C74C3826-C402-4E3E-97C9-2964B1340D65}" type="presParOf" srcId="{FF64FF42-DDEB-43FF-8585-F865098CABCC}" destId="{6BC5F062-A543-4416-81C0-1DBE5106D163}" srcOrd="5" destOrd="0" presId="urn:microsoft.com/office/officeart/2005/8/layout/hList1"/>
    <dgm:cxn modelId="{6092008C-3C60-485C-8301-487E36BE50CE}" type="presParOf" srcId="{FF64FF42-DDEB-43FF-8585-F865098CABCC}" destId="{BA0081E2-52AD-48BF-80A8-AA7945AD50C0}" srcOrd="6" destOrd="0" presId="urn:microsoft.com/office/officeart/2005/8/layout/hList1"/>
    <dgm:cxn modelId="{EE77E415-A307-4652-B9FD-E33D9AFEA661}" type="presParOf" srcId="{BA0081E2-52AD-48BF-80A8-AA7945AD50C0}" destId="{44EAC3CA-213B-4272-9BFF-26C1292199BE}" srcOrd="0" destOrd="0" presId="urn:microsoft.com/office/officeart/2005/8/layout/hList1"/>
    <dgm:cxn modelId="{3480F4DB-A0A1-461D-88FF-FCB05D8B564F}" type="presParOf" srcId="{BA0081E2-52AD-48BF-80A8-AA7945AD50C0}" destId="{C6293479-DDD2-4352-B684-CB149AF145D4}" srcOrd="1" destOrd="0" presId="urn:microsoft.com/office/officeart/2005/8/layout/h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3FC31E-F090-4F7E-8E3E-BCB0D65711DB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66B07CCD-A1E0-49BC-A7C9-C509C017FC96}">
      <dgm:prSet phldrT="[Tekst]" custT="1"/>
      <dgm:spPr>
        <a:solidFill>
          <a:srgbClr val="FFFF00">
            <a:alpha val="49000"/>
          </a:srgbClr>
        </a:solidFill>
      </dgm:spPr>
      <dgm:t>
        <a:bodyPr/>
        <a:lstStyle/>
        <a:p>
          <a:endParaRPr lang="pl-PL" sz="1200" b="1" i="0" baseline="0" dirty="0" smtClean="0">
            <a:solidFill>
              <a:schemeClr val="bg1">
                <a:lumMod val="75000"/>
              </a:schemeClr>
            </a:solidFill>
          </a:endParaRPr>
        </a:p>
        <a:p>
          <a:endParaRPr lang="pl-PL" sz="1200" b="1" i="0" baseline="0" dirty="0" smtClean="0">
            <a:solidFill>
              <a:schemeClr val="bg1">
                <a:lumMod val="75000"/>
              </a:schemeClr>
            </a:solidFill>
          </a:endParaRPr>
        </a:p>
        <a:p>
          <a:r>
            <a:rPr lang="pl-PL" sz="1200" b="1" i="0" baseline="0" dirty="0" smtClean="0">
              <a:solidFill>
                <a:schemeClr val="bg1">
                  <a:lumMod val="75000"/>
                </a:schemeClr>
              </a:solidFill>
            </a:rPr>
            <a:t>Konsorcjum Stali otworzyło w 2008 r. trzy nowe oddziały: </a:t>
          </a:r>
        </a:p>
        <a:p>
          <a:r>
            <a:rPr lang="pl-PL" sz="1200" b="1" i="0" baseline="0" dirty="0" smtClean="0">
              <a:solidFill>
                <a:schemeClr val="bg1">
                  <a:lumMod val="75000"/>
                </a:schemeClr>
              </a:solidFill>
            </a:rPr>
            <a:t>- Szczecin (biuro handlowe)</a:t>
          </a:r>
        </a:p>
        <a:p>
          <a:r>
            <a:rPr lang="pl-PL" sz="1200" b="1" i="0" baseline="0" dirty="0" smtClean="0">
              <a:solidFill>
                <a:schemeClr val="bg1">
                  <a:lumMod val="75000"/>
                </a:schemeClr>
              </a:solidFill>
            </a:rPr>
            <a:t>- Gdynia (biuro handlowe)</a:t>
          </a:r>
        </a:p>
        <a:p>
          <a:r>
            <a:rPr lang="pl-PL" sz="1200" b="1" i="0" baseline="0" dirty="0" smtClean="0">
              <a:solidFill>
                <a:schemeClr val="bg1">
                  <a:lumMod val="75000"/>
                </a:schemeClr>
              </a:solidFill>
            </a:rPr>
            <a:t>- Lublin (oddział handlowy)</a:t>
          </a:r>
        </a:p>
        <a:p>
          <a:r>
            <a:rPr lang="pl-PL" sz="1200" b="1" i="0" baseline="0" dirty="0" smtClean="0">
              <a:solidFill>
                <a:schemeClr val="bg1">
                  <a:lumMod val="75000"/>
                </a:schemeClr>
              </a:solidFill>
            </a:rPr>
            <a:t>Dzięki połączeniu z </a:t>
          </a:r>
          <a:r>
            <a:rPr lang="pl-PL" sz="1200" b="1" i="0" baseline="0" dirty="0" err="1" smtClean="0">
              <a:solidFill>
                <a:schemeClr val="bg1">
                  <a:lumMod val="75000"/>
                </a:schemeClr>
              </a:solidFill>
            </a:rPr>
            <a:t>Bodeko</a:t>
          </a:r>
          <a:r>
            <a:rPr lang="pl-PL" sz="1200" b="1" i="0" baseline="0" dirty="0" smtClean="0">
              <a:solidFill>
                <a:schemeClr val="bg1">
                  <a:lumMod val="75000"/>
                </a:schemeClr>
              </a:solidFill>
            </a:rPr>
            <a:t> 1 lipca sieć Konsorcjum Stali wzbogaciła się o nowe oddziały:</a:t>
          </a:r>
        </a:p>
        <a:p>
          <a:r>
            <a:rPr lang="pl-PL" sz="1200" b="1" i="0" baseline="0" dirty="0" smtClean="0">
              <a:solidFill>
                <a:schemeClr val="bg1">
                  <a:lumMod val="75000"/>
                </a:schemeClr>
              </a:solidFill>
            </a:rPr>
            <a:t>- Poznań (handel i produkcja zbrojeń)</a:t>
          </a:r>
        </a:p>
        <a:p>
          <a:r>
            <a:rPr lang="pl-PL" sz="1200" b="1" i="0" baseline="0" dirty="0" smtClean="0">
              <a:solidFill>
                <a:schemeClr val="bg1">
                  <a:lumMod val="75000"/>
                </a:schemeClr>
              </a:solidFill>
            </a:rPr>
            <a:t>- Wrocław (handel i produkcja zbrojeń)</a:t>
          </a:r>
        </a:p>
        <a:p>
          <a:r>
            <a:rPr lang="pl-PL" sz="1200" b="1" i="0" baseline="0" dirty="0" smtClean="0">
              <a:solidFill>
                <a:schemeClr val="bg1">
                  <a:lumMod val="75000"/>
                </a:schemeClr>
              </a:solidFill>
            </a:rPr>
            <a:t>- Zawiercie (handel i usługi)</a:t>
          </a:r>
        </a:p>
        <a:p>
          <a:r>
            <a:rPr lang="pl-PL" sz="1200" b="1" i="0" baseline="0" dirty="0" smtClean="0">
              <a:solidFill>
                <a:schemeClr val="bg1">
                  <a:lumMod val="75000"/>
                </a:schemeClr>
              </a:solidFill>
            </a:rPr>
            <a:t>- Warszawa (handel, produkcja i usługi) </a:t>
          </a:r>
        </a:p>
        <a:p>
          <a:endParaRPr lang="pl-PL" sz="1200" b="1" i="0" baseline="0" dirty="0" smtClean="0">
            <a:solidFill>
              <a:schemeClr val="bg1">
                <a:lumMod val="75000"/>
              </a:schemeClr>
            </a:solidFill>
          </a:endParaRPr>
        </a:p>
        <a:p>
          <a:endParaRPr lang="pl-PL" sz="1200" b="1" i="0" baseline="0" dirty="0" smtClean="0">
            <a:solidFill>
              <a:schemeClr val="bg1">
                <a:lumMod val="75000"/>
              </a:schemeClr>
            </a:solidFill>
          </a:endParaRPr>
        </a:p>
        <a:p>
          <a:endParaRPr lang="pl-PL" sz="1200" b="1" i="0" baseline="0" dirty="0">
            <a:solidFill>
              <a:schemeClr val="bg1">
                <a:lumMod val="75000"/>
              </a:schemeClr>
            </a:solidFill>
          </a:endParaRPr>
        </a:p>
      </dgm:t>
    </dgm:pt>
    <dgm:pt modelId="{ABF13C3F-C529-4A66-AE23-60D6ABA4B7DF}" type="parTrans" cxnId="{F6396023-789D-4033-A72F-A4CBFE4AB4D0}">
      <dgm:prSet/>
      <dgm:spPr/>
      <dgm:t>
        <a:bodyPr/>
        <a:lstStyle/>
        <a:p>
          <a:endParaRPr lang="pl-PL"/>
        </a:p>
      </dgm:t>
    </dgm:pt>
    <dgm:pt modelId="{43E20CE8-A972-4E07-855D-E0FAA086AAAA}" type="sibTrans" cxnId="{F6396023-789D-4033-A72F-A4CBFE4AB4D0}">
      <dgm:prSet/>
      <dgm:spPr/>
      <dgm:t>
        <a:bodyPr/>
        <a:lstStyle/>
        <a:p>
          <a:endParaRPr lang="pl-PL"/>
        </a:p>
      </dgm:t>
    </dgm:pt>
    <dgm:pt modelId="{83C146CB-BE63-4E59-86A6-82E55A02BBD3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sz="1200" b="1" dirty="0" smtClean="0">
              <a:solidFill>
                <a:schemeClr val="bg1">
                  <a:lumMod val="75000"/>
                </a:schemeClr>
              </a:solidFill>
            </a:rPr>
            <a:t>Konsorcjum ma teraz dziesięć oddziałów handlowych i cztery zakłady produkcji zbrojeń budowlanych, a także jeden zakład produkcji konstrukcji stalowych.</a:t>
          </a:r>
        </a:p>
        <a:p>
          <a:r>
            <a:rPr lang="pl-PL" sz="1200" b="1" dirty="0" smtClean="0">
              <a:solidFill>
                <a:schemeClr val="bg1">
                  <a:lumMod val="75000"/>
                </a:schemeClr>
              </a:solidFill>
            </a:rPr>
            <a:t>W najbliższym czasie spółka planuje uruchomienie zakładów produkcji zbrojeń budowlanych w Gdańsku, Krakowie i Lublinie oraz rozbudowę centrum serwisowego cięcia blach w Krakowie. </a:t>
          </a:r>
          <a:endParaRPr lang="pl-PL" sz="1200" b="1" i="0" baseline="0" dirty="0">
            <a:solidFill>
              <a:schemeClr val="bg1">
                <a:lumMod val="75000"/>
              </a:schemeClr>
            </a:solidFill>
          </a:endParaRPr>
        </a:p>
      </dgm:t>
    </dgm:pt>
    <dgm:pt modelId="{CE5FB9F4-8726-479B-8B8B-22291F52991D}" type="parTrans" cxnId="{A941015D-53C1-4F4E-A73F-2B5A2128F2A7}">
      <dgm:prSet/>
      <dgm:spPr/>
      <dgm:t>
        <a:bodyPr/>
        <a:lstStyle/>
        <a:p>
          <a:endParaRPr lang="pl-PL"/>
        </a:p>
      </dgm:t>
    </dgm:pt>
    <dgm:pt modelId="{B82D6B94-9096-4C0B-A4D5-5D48BC84E713}" type="sibTrans" cxnId="{A941015D-53C1-4F4E-A73F-2B5A2128F2A7}">
      <dgm:prSet/>
      <dgm:spPr/>
      <dgm:t>
        <a:bodyPr/>
        <a:lstStyle/>
        <a:p>
          <a:endParaRPr lang="pl-PL"/>
        </a:p>
      </dgm:t>
    </dgm:pt>
    <dgm:pt modelId="{6B6A8653-4417-429B-ADC0-2C79DE12D560}" type="pres">
      <dgm:prSet presAssocID="{943FC31E-F090-4F7E-8E3E-BCB0D65711D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A8989D2-B8A1-468F-A0FA-38CE98A62C9F}" type="pres">
      <dgm:prSet presAssocID="{66B07CCD-A1E0-49BC-A7C9-C509C017FC96}" presName="parentText" presStyleLbl="node1" presStyleIdx="0" presStyleCnt="2" custScaleY="120945" custLinFactY="323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E6B40DC-16C1-4864-8C9D-083BC5C385C3}" type="pres">
      <dgm:prSet presAssocID="{43E20CE8-A972-4E07-855D-E0FAA086AAAA}" presName="spacer" presStyleCnt="0"/>
      <dgm:spPr/>
    </dgm:pt>
    <dgm:pt modelId="{A95C8F68-2A33-4CEA-889C-EA7514AD6AA1}" type="pres">
      <dgm:prSet presAssocID="{83C146CB-BE63-4E59-86A6-82E55A02BBD3}" presName="parentText" presStyleLbl="node1" presStyleIdx="1" presStyleCnt="2" custScaleX="95833" custScaleY="98737" custLinFactY="18654" custLinFactNeighborX="-208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941015D-53C1-4F4E-A73F-2B5A2128F2A7}" srcId="{943FC31E-F090-4F7E-8E3E-BCB0D65711DB}" destId="{83C146CB-BE63-4E59-86A6-82E55A02BBD3}" srcOrd="1" destOrd="0" parTransId="{CE5FB9F4-8726-479B-8B8B-22291F52991D}" sibTransId="{B82D6B94-9096-4C0B-A4D5-5D48BC84E713}"/>
    <dgm:cxn modelId="{F6396023-789D-4033-A72F-A4CBFE4AB4D0}" srcId="{943FC31E-F090-4F7E-8E3E-BCB0D65711DB}" destId="{66B07CCD-A1E0-49BC-A7C9-C509C017FC96}" srcOrd="0" destOrd="0" parTransId="{ABF13C3F-C529-4A66-AE23-60D6ABA4B7DF}" sibTransId="{43E20CE8-A972-4E07-855D-E0FAA086AAAA}"/>
    <dgm:cxn modelId="{2D35442B-7131-4889-B777-824B28A82318}" type="presOf" srcId="{943FC31E-F090-4F7E-8E3E-BCB0D65711DB}" destId="{6B6A8653-4417-429B-ADC0-2C79DE12D560}" srcOrd="0" destOrd="0" presId="urn:microsoft.com/office/officeart/2005/8/layout/vList2"/>
    <dgm:cxn modelId="{46A31CBD-2283-4FBD-B9AC-61E2BBEAF044}" type="presOf" srcId="{83C146CB-BE63-4E59-86A6-82E55A02BBD3}" destId="{A95C8F68-2A33-4CEA-889C-EA7514AD6AA1}" srcOrd="0" destOrd="0" presId="urn:microsoft.com/office/officeart/2005/8/layout/vList2"/>
    <dgm:cxn modelId="{EFB9FFDE-38FF-4035-B237-F54B546D6D34}" type="presOf" srcId="{66B07CCD-A1E0-49BC-A7C9-C509C017FC96}" destId="{2A8989D2-B8A1-468F-A0FA-38CE98A62C9F}" srcOrd="0" destOrd="0" presId="urn:microsoft.com/office/officeart/2005/8/layout/vList2"/>
    <dgm:cxn modelId="{3A33B961-7BB8-487E-B94D-DB4F8C799BDF}" type="presParOf" srcId="{6B6A8653-4417-429B-ADC0-2C79DE12D560}" destId="{2A8989D2-B8A1-468F-A0FA-38CE98A62C9F}" srcOrd="0" destOrd="0" presId="urn:microsoft.com/office/officeart/2005/8/layout/vList2"/>
    <dgm:cxn modelId="{FA286F26-15B3-4A24-8CD5-3737A9BEA51F}" type="presParOf" srcId="{6B6A8653-4417-429B-ADC0-2C79DE12D560}" destId="{8E6B40DC-16C1-4864-8C9D-083BC5C385C3}" srcOrd="1" destOrd="0" presId="urn:microsoft.com/office/officeart/2005/8/layout/vList2"/>
    <dgm:cxn modelId="{F3E19F0F-B1E1-499E-BAB1-08DBA7284CFA}" type="presParOf" srcId="{6B6A8653-4417-429B-ADC0-2C79DE12D560}" destId="{A95C8F68-2A33-4CEA-889C-EA7514AD6AA1}" srcOrd="2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B39C3B-8508-4890-A0F7-EE94AEA52D8F}" type="doc">
      <dgm:prSet loTypeId="urn:microsoft.com/office/officeart/2005/8/layout/hList1" loCatId="list" qsTypeId="urn:microsoft.com/office/officeart/2005/8/quickstyle/3d4" qsCatId="3D" csTypeId="urn:microsoft.com/office/officeart/2005/8/colors/accent3_3" csCatId="accent3" phldr="1"/>
      <dgm:spPr/>
      <dgm:t>
        <a:bodyPr/>
        <a:lstStyle/>
        <a:p>
          <a:endParaRPr lang="pl-PL"/>
        </a:p>
      </dgm:t>
    </dgm:pt>
    <dgm:pt modelId="{944E82F4-ECD2-4E36-B877-6BE6814BD381}">
      <dgm:prSet phldrT="[Tekst]" custT="1"/>
      <dgm:spPr/>
      <dgm:t>
        <a:bodyPr/>
        <a:lstStyle/>
        <a:p>
          <a:r>
            <a:rPr lang="pl-PL" sz="1200" b="1" i="0" baseline="0" dirty="0" smtClean="0"/>
            <a:t>Produkcja stali</a:t>
          </a:r>
          <a:endParaRPr lang="pl-PL" sz="1200" b="1" i="0" baseline="0" dirty="0"/>
        </a:p>
      </dgm:t>
    </dgm:pt>
    <dgm:pt modelId="{0EE91A93-9956-426E-946D-7DFC826B866C}" type="parTrans" cxnId="{FE315B31-1BF7-4DAD-BFC9-94B20C6EF7F6}">
      <dgm:prSet/>
      <dgm:spPr/>
      <dgm:t>
        <a:bodyPr/>
        <a:lstStyle/>
        <a:p>
          <a:endParaRPr lang="pl-PL"/>
        </a:p>
      </dgm:t>
    </dgm:pt>
    <dgm:pt modelId="{D51D7038-FF02-460D-823E-5A19E30FF89B}" type="sibTrans" cxnId="{FE315B31-1BF7-4DAD-BFC9-94B20C6EF7F6}">
      <dgm:prSet/>
      <dgm:spPr/>
      <dgm:t>
        <a:bodyPr/>
        <a:lstStyle/>
        <a:p>
          <a:endParaRPr lang="pl-PL"/>
        </a:p>
      </dgm:t>
    </dgm:pt>
    <dgm:pt modelId="{EBFE5FE4-8D31-41AE-9D4D-7576556382AD}">
      <dgm:prSet phldrT="[Tekst]" custT="1"/>
      <dgm:spPr/>
      <dgm:t>
        <a:bodyPr/>
        <a:lstStyle/>
        <a:p>
          <a:r>
            <a:rPr lang="pl-PL" sz="1200" b="1" i="0" baseline="0" dirty="0" smtClean="0"/>
            <a:t>Przetwórstwo</a:t>
          </a:r>
          <a:endParaRPr lang="pl-PL" sz="1200" b="1" i="0" baseline="0" dirty="0"/>
        </a:p>
      </dgm:t>
    </dgm:pt>
    <dgm:pt modelId="{0889DCBC-EACE-4930-B6A9-4C2D2100BB2E}" type="parTrans" cxnId="{A8AC2A19-62B4-413D-A665-8B6E642D69F9}">
      <dgm:prSet/>
      <dgm:spPr/>
      <dgm:t>
        <a:bodyPr/>
        <a:lstStyle/>
        <a:p>
          <a:endParaRPr lang="pl-PL"/>
        </a:p>
      </dgm:t>
    </dgm:pt>
    <dgm:pt modelId="{3319D2C6-CFB6-4F5D-85F8-7E956479CB1D}" type="sibTrans" cxnId="{A8AC2A19-62B4-413D-A665-8B6E642D69F9}">
      <dgm:prSet/>
      <dgm:spPr/>
      <dgm:t>
        <a:bodyPr/>
        <a:lstStyle/>
        <a:p>
          <a:endParaRPr lang="pl-PL"/>
        </a:p>
      </dgm:t>
    </dgm:pt>
    <dgm:pt modelId="{3302A3A6-E5A5-40C4-8AC7-1C58D127AA48}">
      <dgm:prSet phldrT="[Tekst]" custT="1"/>
      <dgm:spPr/>
      <dgm:t>
        <a:bodyPr/>
        <a:lstStyle/>
        <a:p>
          <a:r>
            <a:rPr lang="pl-PL" sz="1200" b="1" i="0" baseline="0" dirty="0" smtClean="0"/>
            <a:t>Serwis</a:t>
          </a:r>
          <a:endParaRPr lang="pl-PL" sz="1200" b="1" i="0" baseline="0" dirty="0"/>
        </a:p>
      </dgm:t>
    </dgm:pt>
    <dgm:pt modelId="{AFBBA1D2-D238-4BFF-B947-4EF318490E86}" type="parTrans" cxnId="{8BDD6D96-E314-44EE-A90F-2DF5954EE6B4}">
      <dgm:prSet/>
      <dgm:spPr/>
      <dgm:t>
        <a:bodyPr/>
        <a:lstStyle/>
        <a:p>
          <a:endParaRPr lang="pl-PL"/>
        </a:p>
      </dgm:t>
    </dgm:pt>
    <dgm:pt modelId="{4F64F00C-F584-4E77-9D20-78C6EAE17DB0}" type="sibTrans" cxnId="{8BDD6D96-E314-44EE-A90F-2DF5954EE6B4}">
      <dgm:prSet/>
      <dgm:spPr/>
      <dgm:t>
        <a:bodyPr/>
        <a:lstStyle/>
        <a:p>
          <a:endParaRPr lang="pl-PL"/>
        </a:p>
      </dgm:t>
    </dgm:pt>
    <dgm:pt modelId="{7066CD7D-A0DC-4AAE-9054-B2D746510968}">
      <dgm:prSet custT="1"/>
      <dgm:spPr/>
      <dgm:t>
        <a:bodyPr/>
        <a:lstStyle/>
        <a:p>
          <a:r>
            <a:rPr lang="pl-PL" sz="1200" b="1" i="0" baseline="0" dirty="0" smtClean="0"/>
            <a:t>Dystrybucja</a:t>
          </a:r>
          <a:endParaRPr lang="pl-PL" sz="1200" b="1" i="0" baseline="0" dirty="0"/>
        </a:p>
      </dgm:t>
    </dgm:pt>
    <dgm:pt modelId="{3FE64FCB-9872-44C8-8E89-0127A76BDED3}" type="parTrans" cxnId="{28C6E8BF-E903-4AE8-810A-53D3F446B6DE}">
      <dgm:prSet/>
      <dgm:spPr/>
      <dgm:t>
        <a:bodyPr/>
        <a:lstStyle/>
        <a:p>
          <a:endParaRPr lang="pl-PL"/>
        </a:p>
      </dgm:t>
    </dgm:pt>
    <dgm:pt modelId="{717405C2-C8A9-479D-B6C5-E31C304E927D}" type="sibTrans" cxnId="{28C6E8BF-E903-4AE8-810A-53D3F446B6DE}">
      <dgm:prSet/>
      <dgm:spPr/>
      <dgm:t>
        <a:bodyPr/>
        <a:lstStyle/>
        <a:p>
          <a:endParaRPr lang="pl-PL"/>
        </a:p>
      </dgm:t>
    </dgm:pt>
    <dgm:pt modelId="{A3079BEE-BAC4-4008-8486-A72E422D25E2}">
      <dgm:prSet custT="1"/>
      <dgm:spPr/>
      <dgm:t>
        <a:bodyPr/>
        <a:lstStyle/>
        <a:p>
          <a:r>
            <a:rPr lang="pl-PL" sz="1200" b="1" i="0" baseline="0" dirty="0" smtClean="0"/>
            <a:t>Odbiorca końcowy</a:t>
          </a:r>
          <a:endParaRPr lang="pl-PL" sz="1200" b="1" i="0" baseline="0" dirty="0"/>
        </a:p>
      </dgm:t>
    </dgm:pt>
    <dgm:pt modelId="{62B68CD2-BEB4-4B44-9D63-4A9AA066F4D8}" type="parTrans" cxnId="{D73C33E9-C208-4A6E-9E00-670E5BB414D0}">
      <dgm:prSet/>
      <dgm:spPr/>
      <dgm:t>
        <a:bodyPr/>
        <a:lstStyle/>
        <a:p>
          <a:endParaRPr lang="pl-PL"/>
        </a:p>
      </dgm:t>
    </dgm:pt>
    <dgm:pt modelId="{CEC891D4-36D6-4C19-BB31-DB82FE6519BA}" type="sibTrans" cxnId="{D73C33E9-C208-4A6E-9E00-670E5BB414D0}">
      <dgm:prSet/>
      <dgm:spPr/>
      <dgm:t>
        <a:bodyPr/>
        <a:lstStyle/>
        <a:p>
          <a:endParaRPr lang="pl-PL"/>
        </a:p>
      </dgm:t>
    </dgm:pt>
    <dgm:pt modelId="{64BF2658-E817-4741-BAEA-6FBFBD9D7A3C}">
      <dgm:prSet phldrT="[Tekst]" phldr="1"/>
      <dgm:spPr/>
      <dgm:t>
        <a:bodyPr/>
        <a:lstStyle/>
        <a:p>
          <a:endParaRPr lang="pl-PL" dirty="0"/>
        </a:p>
      </dgm:t>
    </dgm:pt>
    <dgm:pt modelId="{7BE4ABB0-71CD-4E4A-981D-A3DA58DC7131}" type="sibTrans" cxnId="{06F3998C-9A92-4949-8268-1E268F29F195}">
      <dgm:prSet/>
      <dgm:spPr/>
      <dgm:t>
        <a:bodyPr/>
        <a:lstStyle/>
        <a:p>
          <a:endParaRPr lang="pl-PL"/>
        </a:p>
      </dgm:t>
    </dgm:pt>
    <dgm:pt modelId="{85534F68-9ED7-4A7B-93F1-EB6F9686B168}" type="parTrans" cxnId="{06F3998C-9A92-4949-8268-1E268F29F195}">
      <dgm:prSet/>
      <dgm:spPr/>
      <dgm:t>
        <a:bodyPr/>
        <a:lstStyle/>
        <a:p>
          <a:endParaRPr lang="pl-PL"/>
        </a:p>
      </dgm:t>
    </dgm:pt>
    <dgm:pt modelId="{D8E1FB25-FBD6-4DCA-9511-55F255685C42}" type="pres">
      <dgm:prSet presAssocID="{01B39C3B-8508-4890-A0F7-EE94AEA52D8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C93492F-562E-44E9-B5DB-727874E26E3F}" type="pres">
      <dgm:prSet presAssocID="{944E82F4-ECD2-4E36-B877-6BE6814BD381}" presName="composite" presStyleCnt="0"/>
      <dgm:spPr/>
      <dgm:t>
        <a:bodyPr/>
        <a:lstStyle/>
        <a:p>
          <a:endParaRPr lang="pl-PL"/>
        </a:p>
      </dgm:t>
    </dgm:pt>
    <dgm:pt modelId="{389ADFA3-0D50-4B6A-A03A-571F4A18C79C}" type="pres">
      <dgm:prSet presAssocID="{944E82F4-ECD2-4E36-B877-6BE6814BD381}" presName="parTx" presStyleLbl="alignNode1" presStyleIdx="0" presStyleCnt="5" custLinFactY="-100000" custLinFactNeighborX="701" custLinFactNeighborY="-1558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5D7DB88-89DA-45C3-B192-3930E8065913}" type="pres">
      <dgm:prSet presAssocID="{944E82F4-ECD2-4E36-B877-6BE6814BD381}" presName="desTx" presStyleLbl="alignAccFollowNode1" presStyleIdx="0" presStyleCnt="5" custScaleY="349643" custLinFactNeighborX="0" custLinFactNeighborY="1626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01D7E55-AAB9-4D3E-BE2C-F738C5852D6B}" type="pres">
      <dgm:prSet presAssocID="{D51D7038-FF02-460D-823E-5A19E30FF89B}" presName="space" presStyleCnt="0"/>
      <dgm:spPr/>
      <dgm:t>
        <a:bodyPr/>
        <a:lstStyle/>
        <a:p>
          <a:endParaRPr lang="pl-PL"/>
        </a:p>
      </dgm:t>
    </dgm:pt>
    <dgm:pt modelId="{6A709784-B648-46C3-8D51-3330F320AF4A}" type="pres">
      <dgm:prSet presAssocID="{EBFE5FE4-8D31-41AE-9D4D-7576556382AD}" presName="composite" presStyleCnt="0"/>
      <dgm:spPr/>
      <dgm:t>
        <a:bodyPr/>
        <a:lstStyle/>
        <a:p>
          <a:endParaRPr lang="pl-PL"/>
        </a:p>
      </dgm:t>
    </dgm:pt>
    <dgm:pt modelId="{8927C436-68E2-463B-B596-036A372122C7}" type="pres">
      <dgm:prSet presAssocID="{EBFE5FE4-8D31-41AE-9D4D-7576556382AD}" presName="parTx" presStyleLbl="alignNode1" presStyleIdx="1" presStyleCnt="5" custLinFactY="-100000" custLinFactNeighborX="701" custLinFactNeighborY="-1558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3930BD8-C94D-4DFB-9F5A-6FF9BEA8DE56}" type="pres">
      <dgm:prSet presAssocID="{EBFE5FE4-8D31-41AE-9D4D-7576556382AD}" presName="desTx" presStyleLbl="alignAccFollowNode1" presStyleIdx="1" presStyleCnt="5" custScaleY="349643" custLinFactNeighborX="0" custLinFactNeighborY="1626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3B5BC1D-986D-4515-A8E4-FCDE52C3AD32}" type="pres">
      <dgm:prSet presAssocID="{3319D2C6-CFB6-4F5D-85F8-7E956479CB1D}" presName="space" presStyleCnt="0"/>
      <dgm:spPr/>
      <dgm:t>
        <a:bodyPr/>
        <a:lstStyle/>
        <a:p>
          <a:endParaRPr lang="pl-PL"/>
        </a:p>
      </dgm:t>
    </dgm:pt>
    <dgm:pt modelId="{8AF8DA68-8EA0-490B-BF62-DB2729B593B6}" type="pres">
      <dgm:prSet presAssocID="{3302A3A6-E5A5-40C4-8AC7-1C58D127AA48}" presName="composite" presStyleCnt="0"/>
      <dgm:spPr/>
      <dgm:t>
        <a:bodyPr/>
        <a:lstStyle/>
        <a:p>
          <a:endParaRPr lang="pl-PL"/>
        </a:p>
      </dgm:t>
    </dgm:pt>
    <dgm:pt modelId="{0BDFE74D-D264-49F9-A046-0DB200F9BD76}" type="pres">
      <dgm:prSet presAssocID="{3302A3A6-E5A5-40C4-8AC7-1C58D127AA48}" presName="parTx" presStyleLbl="alignNode1" presStyleIdx="2" presStyleCnt="5" custLinFactY="-100000" custLinFactNeighborX="701" custLinFactNeighborY="-1558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27381BB-746F-46F7-9605-29D7EC57F93E}" type="pres">
      <dgm:prSet presAssocID="{3302A3A6-E5A5-40C4-8AC7-1C58D127AA48}" presName="desTx" presStyleLbl="alignAccFollowNode1" presStyleIdx="2" presStyleCnt="5" custScaleY="349642" custLinFactNeighborX="2688" custLinFactNeighborY="1956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359D867-5E02-4068-AA37-8F3A522F53BC}" type="pres">
      <dgm:prSet presAssocID="{4F64F00C-F584-4E77-9D20-78C6EAE17DB0}" presName="space" presStyleCnt="0"/>
      <dgm:spPr/>
      <dgm:t>
        <a:bodyPr/>
        <a:lstStyle/>
        <a:p>
          <a:endParaRPr lang="pl-PL"/>
        </a:p>
      </dgm:t>
    </dgm:pt>
    <dgm:pt modelId="{76001F6A-AB6B-48C1-9F5D-D0BCE62E67E5}" type="pres">
      <dgm:prSet presAssocID="{7066CD7D-A0DC-4AAE-9054-B2D746510968}" presName="composite" presStyleCnt="0"/>
      <dgm:spPr/>
      <dgm:t>
        <a:bodyPr/>
        <a:lstStyle/>
        <a:p>
          <a:endParaRPr lang="pl-PL"/>
        </a:p>
      </dgm:t>
    </dgm:pt>
    <dgm:pt modelId="{7B4C6C3B-6EAB-4BF3-9D54-21237A448B22}" type="pres">
      <dgm:prSet presAssocID="{7066CD7D-A0DC-4AAE-9054-B2D746510968}" presName="parTx" presStyleLbl="alignNode1" presStyleIdx="3" presStyleCnt="5" custLinFactY="-100000" custLinFactNeighborX="701" custLinFactNeighborY="-1558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856987B-98C5-46D9-A755-AB4E4D94ADCE}" type="pres">
      <dgm:prSet presAssocID="{7066CD7D-A0DC-4AAE-9054-B2D746510968}" presName="desTx" presStyleLbl="alignAccFollowNode1" presStyleIdx="3" presStyleCnt="5" custScaleY="349643" custLinFactNeighborX="0" custLinFactNeighborY="1626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893E1E-0678-4F5D-8A0E-5D2044493095}" type="pres">
      <dgm:prSet presAssocID="{717405C2-C8A9-479D-B6C5-E31C304E927D}" presName="space" presStyleCnt="0"/>
      <dgm:spPr/>
      <dgm:t>
        <a:bodyPr/>
        <a:lstStyle/>
        <a:p>
          <a:endParaRPr lang="pl-PL"/>
        </a:p>
      </dgm:t>
    </dgm:pt>
    <dgm:pt modelId="{DECF5CAB-A97C-4D5B-981F-21FA4A509F16}" type="pres">
      <dgm:prSet presAssocID="{A3079BEE-BAC4-4008-8486-A72E422D25E2}" presName="composite" presStyleCnt="0"/>
      <dgm:spPr/>
      <dgm:t>
        <a:bodyPr/>
        <a:lstStyle/>
        <a:p>
          <a:endParaRPr lang="pl-PL"/>
        </a:p>
      </dgm:t>
    </dgm:pt>
    <dgm:pt modelId="{36F6F916-1575-4953-9C8B-C8E4D5A95BDE}" type="pres">
      <dgm:prSet presAssocID="{A3079BEE-BAC4-4008-8486-A72E422D25E2}" presName="parTx" presStyleLbl="alignNode1" presStyleIdx="4" presStyleCnt="5" custLinFactY="-100000" custLinFactNeighborX="701" custLinFactNeighborY="-1558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A71D95E-62A3-4E7C-89A3-6EFE85B8E9BD}" type="pres">
      <dgm:prSet presAssocID="{A3079BEE-BAC4-4008-8486-A72E422D25E2}" presName="desTx" presStyleLbl="alignAccFollowNode1" presStyleIdx="4" presStyleCnt="5" custScaleY="349643" custLinFactNeighborX="-440" custLinFactNeighborY="1626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E315B31-1BF7-4DAD-BFC9-94B20C6EF7F6}" srcId="{01B39C3B-8508-4890-A0F7-EE94AEA52D8F}" destId="{944E82F4-ECD2-4E36-B877-6BE6814BD381}" srcOrd="0" destOrd="0" parTransId="{0EE91A93-9956-426E-946D-7DFC826B866C}" sibTransId="{D51D7038-FF02-460D-823E-5A19E30FF89B}"/>
    <dgm:cxn modelId="{DE0F9A3C-CD3E-4AEA-894D-C2AD2AA11947}" type="presOf" srcId="{7066CD7D-A0DC-4AAE-9054-B2D746510968}" destId="{7B4C6C3B-6EAB-4BF3-9D54-21237A448B22}" srcOrd="0" destOrd="0" presId="urn:microsoft.com/office/officeart/2005/8/layout/hList1"/>
    <dgm:cxn modelId="{D73C33E9-C208-4A6E-9E00-670E5BB414D0}" srcId="{01B39C3B-8508-4890-A0F7-EE94AEA52D8F}" destId="{A3079BEE-BAC4-4008-8486-A72E422D25E2}" srcOrd="4" destOrd="0" parTransId="{62B68CD2-BEB4-4B44-9D63-4A9AA066F4D8}" sibTransId="{CEC891D4-36D6-4C19-BB31-DB82FE6519BA}"/>
    <dgm:cxn modelId="{E92AD00D-3620-4288-A712-C5A88711860B}" type="presOf" srcId="{A3079BEE-BAC4-4008-8486-A72E422D25E2}" destId="{36F6F916-1575-4953-9C8B-C8E4D5A95BDE}" srcOrd="0" destOrd="0" presId="urn:microsoft.com/office/officeart/2005/8/layout/hList1"/>
    <dgm:cxn modelId="{DA3CC5CB-61A1-491B-B721-CFD6804CE24B}" type="presOf" srcId="{944E82F4-ECD2-4E36-B877-6BE6814BD381}" destId="{389ADFA3-0D50-4B6A-A03A-571F4A18C79C}" srcOrd="0" destOrd="0" presId="urn:microsoft.com/office/officeart/2005/8/layout/hList1"/>
    <dgm:cxn modelId="{8BDD6D96-E314-44EE-A90F-2DF5954EE6B4}" srcId="{01B39C3B-8508-4890-A0F7-EE94AEA52D8F}" destId="{3302A3A6-E5A5-40C4-8AC7-1C58D127AA48}" srcOrd="2" destOrd="0" parTransId="{AFBBA1D2-D238-4BFF-B947-4EF318490E86}" sibTransId="{4F64F00C-F584-4E77-9D20-78C6EAE17DB0}"/>
    <dgm:cxn modelId="{F254C48B-80CF-48A4-9F1A-7838439518A4}" type="presOf" srcId="{01B39C3B-8508-4890-A0F7-EE94AEA52D8F}" destId="{D8E1FB25-FBD6-4DCA-9511-55F255685C42}" srcOrd="0" destOrd="0" presId="urn:microsoft.com/office/officeart/2005/8/layout/hList1"/>
    <dgm:cxn modelId="{715535B2-F0AA-4EBD-A4E6-D3A68BDD6F65}" type="presOf" srcId="{64BF2658-E817-4741-BAEA-6FBFBD9D7A3C}" destId="{327381BB-746F-46F7-9605-29D7EC57F93E}" srcOrd="0" destOrd="0" presId="urn:microsoft.com/office/officeart/2005/8/layout/hList1"/>
    <dgm:cxn modelId="{06F3998C-9A92-4949-8268-1E268F29F195}" srcId="{3302A3A6-E5A5-40C4-8AC7-1C58D127AA48}" destId="{64BF2658-E817-4741-BAEA-6FBFBD9D7A3C}" srcOrd="0" destOrd="0" parTransId="{85534F68-9ED7-4A7B-93F1-EB6F9686B168}" sibTransId="{7BE4ABB0-71CD-4E4A-981D-A3DA58DC7131}"/>
    <dgm:cxn modelId="{28C6E8BF-E903-4AE8-810A-53D3F446B6DE}" srcId="{01B39C3B-8508-4890-A0F7-EE94AEA52D8F}" destId="{7066CD7D-A0DC-4AAE-9054-B2D746510968}" srcOrd="3" destOrd="0" parTransId="{3FE64FCB-9872-44C8-8E89-0127A76BDED3}" sibTransId="{717405C2-C8A9-479D-B6C5-E31C304E927D}"/>
    <dgm:cxn modelId="{A8AC2A19-62B4-413D-A665-8B6E642D69F9}" srcId="{01B39C3B-8508-4890-A0F7-EE94AEA52D8F}" destId="{EBFE5FE4-8D31-41AE-9D4D-7576556382AD}" srcOrd="1" destOrd="0" parTransId="{0889DCBC-EACE-4930-B6A9-4C2D2100BB2E}" sibTransId="{3319D2C6-CFB6-4F5D-85F8-7E956479CB1D}"/>
    <dgm:cxn modelId="{FB9AF84D-0033-4223-ADAC-B7BEAEAFB664}" type="presOf" srcId="{EBFE5FE4-8D31-41AE-9D4D-7576556382AD}" destId="{8927C436-68E2-463B-B596-036A372122C7}" srcOrd="0" destOrd="0" presId="urn:microsoft.com/office/officeart/2005/8/layout/hList1"/>
    <dgm:cxn modelId="{4DE0AFF1-9EE7-4A05-963D-1A0C1CD9D325}" type="presOf" srcId="{3302A3A6-E5A5-40C4-8AC7-1C58D127AA48}" destId="{0BDFE74D-D264-49F9-A046-0DB200F9BD76}" srcOrd="0" destOrd="0" presId="urn:microsoft.com/office/officeart/2005/8/layout/hList1"/>
    <dgm:cxn modelId="{5BE5BBDB-A2B3-48AD-809C-85E26FDE2B89}" type="presParOf" srcId="{D8E1FB25-FBD6-4DCA-9511-55F255685C42}" destId="{8C93492F-562E-44E9-B5DB-727874E26E3F}" srcOrd="0" destOrd="0" presId="urn:microsoft.com/office/officeart/2005/8/layout/hList1"/>
    <dgm:cxn modelId="{445A1552-3DFB-4339-83EB-2E4DE7631E02}" type="presParOf" srcId="{8C93492F-562E-44E9-B5DB-727874E26E3F}" destId="{389ADFA3-0D50-4B6A-A03A-571F4A18C79C}" srcOrd="0" destOrd="0" presId="urn:microsoft.com/office/officeart/2005/8/layout/hList1"/>
    <dgm:cxn modelId="{E8EE9FC1-CABB-4584-B345-CC61C21CD92B}" type="presParOf" srcId="{8C93492F-562E-44E9-B5DB-727874E26E3F}" destId="{45D7DB88-89DA-45C3-B192-3930E8065913}" srcOrd="1" destOrd="0" presId="urn:microsoft.com/office/officeart/2005/8/layout/hList1"/>
    <dgm:cxn modelId="{3558FC73-24C6-4369-83E7-3A4CF7ABABA5}" type="presParOf" srcId="{D8E1FB25-FBD6-4DCA-9511-55F255685C42}" destId="{101D7E55-AAB9-4D3E-BE2C-F738C5852D6B}" srcOrd="1" destOrd="0" presId="urn:microsoft.com/office/officeart/2005/8/layout/hList1"/>
    <dgm:cxn modelId="{9154DD2A-02BF-4AA2-9BCE-5C1109F2E969}" type="presParOf" srcId="{D8E1FB25-FBD6-4DCA-9511-55F255685C42}" destId="{6A709784-B648-46C3-8D51-3330F320AF4A}" srcOrd="2" destOrd="0" presId="urn:microsoft.com/office/officeart/2005/8/layout/hList1"/>
    <dgm:cxn modelId="{A2F78CE7-BAA5-4908-90A7-6809CBCCD05D}" type="presParOf" srcId="{6A709784-B648-46C3-8D51-3330F320AF4A}" destId="{8927C436-68E2-463B-B596-036A372122C7}" srcOrd="0" destOrd="0" presId="urn:microsoft.com/office/officeart/2005/8/layout/hList1"/>
    <dgm:cxn modelId="{F34E3248-5134-414D-99A1-AA239D1B3A54}" type="presParOf" srcId="{6A709784-B648-46C3-8D51-3330F320AF4A}" destId="{33930BD8-C94D-4DFB-9F5A-6FF9BEA8DE56}" srcOrd="1" destOrd="0" presId="urn:microsoft.com/office/officeart/2005/8/layout/hList1"/>
    <dgm:cxn modelId="{1B392101-8787-4BFF-9E34-E31AB5CA2635}" type="presParOf" srcId="{D8E1FB25-FBD6-4DCA-9511-55F255685C42}" destId="{B3B5BC1D-986D-4515-A8E4-FCDE52C3AD32}" srcOrd="3" destOrd="0" presId="urn:microsoft.com/office/officeart/2005/8/layout/hList1"/>
    <dgm:cxn modelId="{4D15FA42-29A2-4C36-AA42-2F416424F611}" type="presParOf" srcId="{D8E1FB25-FBD6-4DCA-9511-55F255685C42}" destId="{8AF8DA68-8EA0-490B-BF62-DB2729B593B6}" srcOrd="4" destOrd="0" presId="urn:microsoft.com/office/officeart/2005/8/layout/hList1"/>
    <dgm:cxn modelId="{97307DC8-EF97-4FB3-AD65-E1388FAF7645}" type="presParOf" srcId="{8AF8DA68-8EA0-490B-BF62-DB2729B593B6}" destId="{0BDFE74D-D264-49F9-A046-0DB200F9BD76}" srcOrd="0" destOrd="0" presId="urn:microsoft.com/office/officeart/2005/8/layout/hList1"/>
    <dgm:cxn modelId="{93B1C0AF-7E7C-49F8-BF2A-2A6A9B3D89E5}" type="presParOf" srcId="{8AF8DA68-8EA0-490B-BF62-DB2729B593B6}" destId="{327381BB-746F-46F7-9605-29D7EC57F93E}" srcOrd="1" destOrd="0" presId="urn:microsoft.com/office/officeart/2005/8/layout/hList1"/>
    <dgm:cxn modelId="{17373FA6-0E42-4F21-94FE-99838ADA81D1}" type="presParOf" srcId="{D8E1FB25-FBD6-4DCA-9511-55F255685C42}" destId="{E359D867-5E02-4068-AA37-8F3A522F53BC}" srcOrd="5" destOrd="0" presId="urn:microsoft.com/office/officeart/2005/8/layout/hList1"/>
    <dgm:cxn modelId="{FDAC96DD-FC75-49D9-A8B5-76CB1F6056EC}" type="presParOf" srcId="{D8E1FB25-FBD6-4DCA-9511-55F255685C42}" destId="{76001F6A-AB6B-48C1-9F5D-D0BCE62E67E5}" srcOrd="6" destOrd="0" presId="urn:microsoft.com/office/officeart/2005/8/layout/hList1"/>
    <dgm:cxn modelId="{05C6033A-EDEA-4AC8-B1D4-7399706F7EE4}" type="presParOf" srcId="{76001F6A-AB6B-48C1-9F5D-D0BCE62E67E5}" destId="{7B4C6C3B-6EAB-4BF3-9D54-21237A448B22}" srcOrd="0" destOrd="0" presId="urn:microsoft.com/office/officeart/2005/8/layout/hList1"/>
    <dgm:cxn modelId="{E27224B9-5173-404C-BBD4-A0CAEE4EC243}" type="presParOf" srcId="{76001F6A-AB6B-48C1-9F5D-D0BCE62E67E5}" destId="{4856987B-98C5-46D9-A755-AB4E4D94ADCE}" srcOrd="1" destOrd="0" presId="urn:microsoft.com/office/officeart/2005/8/layout/hList1"/>
    <dgm:cxn modelId="{9671FFF6-5DAA-4021-8033-FC2291B8C9EA}" type="presParOf" srcId="{D8E1FB25-FBD6-4DCA-9511-55F255685C42}" destId="{C3893E1E-0678-4F5D-8A0E-5D2044493095}" srcOrd="7" destOrd="0" presId="urn:microsoft.com/office/officeart/2005/8/layout/hList1"/>
    <dgm:cxn modelId="{907500E4-5366-45B8-995A-0CA5458A8535}" type="presParOf" srcId="{D8E1FB25-FBD6-4DCA-9511-55F255685C42}" destId="{DECF5CAB-A97C-4D5B-981F-21FA4A509F16}" srcOrd="8" destOrd="0" presId="urn:microsoft.com/office/officeart/2005/8/layout/hList1"/>
    <dgm:cxn modelId="{325880D1-CC63-416C-A436-056DC50DCD4C}" type="presParOf" srcId="{DECF5CAB-A97C-4D5B-981F-21FA4A509F16}" destId="{36F6F916-1575-4953-9C8B-C8E4D5A95BDE}" srcOrd="0" destOrd="0" presId="urn:microsoft.com/office/officeart/2005/8/layout/hList1"/>
    <dgm:cxn modelId="{E8FEBD5D-8525-4EC2-B6E2-FA9A8F688D9C}" type="presParOf" srcId="{DECF5CAB-A97C-4D5B-981F-21FA4A509F16}" destId="{DA71D95E-62A3-4E7C-89A3-6EFE85B8E9BD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0.16436</cdr:x>
      <cdr:y>0.07799</cdr:y>
    </cdr:from>
    <cdr:to>
      <cdr:x>0.24222</cdr:x>
      <cdr:y>0.13747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357322" y="374635"/>
          <a:ext cx="64294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l-PL" sz="1400" b="1" dirty="0" smtClean="0">
              <a:solidFill>
                <a:srgbClr val="003399"/>
              </a:solidFill>
            </a:rPr>
            <a:t>164,1</a:t>
          </a:r>
          <a:endParaRPr lang="pl-PL" sz="1400" b="1" dirty="0">
            <a:solidFill>
              <a:srgbClr val="003399"/>
            </a:solidFill>
          </a:endParaRPr>
        </a:p>
      </cdr:txBody>
    </cdr:sp>
  </cdr:relSizeAnchor>
  <cdr:relSizeAnchor xmlns:cdr="http://schemas.openxmlformats.org/drawingml/2006/chartDrawing">
    <cdr:from>
      <cdr:x>0.23356</cdr:x>
      <cdr:y>0.07799</cdr:y>
    </cdr:from>
    <cdr:to>
      <cdr:x>0.32007</cdr:x>
      <cdr:y>0.1226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1928826" y="374635"/>
          <a:ext cx="71438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l-PL" sz="1400" b="1" dirty="0" smtClean="0">
              <a:solidFill>
                <a:srgbClr val="003399"/>
              </a:solidFill>
            </a:rPr>
            <a:t>90,8</a:t>
          </a:r>
          <a:endParaRPr lang="pl-PL" sz="1400" b="1" dirty="0">
            <a:solidFill>
              <a:srgbClr val="003399"/>
            </a:solidFill>
          </a:endParaRPr>
        </a:p>
      </cdr:txBody>
    </cdr:sp>
  </cdr:relSizeAnchor>
  <cdr:relSizeAnchor xmlns:cdr="http://schemas.openxmlformats.org/drawingml/2006/chartDrawing">
    <cdr:from>
      <cdr:x>0.40658</cdr:x>
      <cdr:y>0.65796</cdr:y>
    </cdr:from>
    <cdr:to>
      <cdr:x>0.47579</cdr:x>
      <cdr:y>0.71744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3357586" y="3160717"/>
          <a:ext cx="571550" cy="2857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l-PL" sz="1400" b="1" dirty="0" smtClean="0">
              <a:solidFill>
                <a:srgbClr val="003399"/>
              </a:solidFill>
            </a:rPr>
            <a:t>-0,5</a:t>
          </a:r>
          <a:endParaRPr lang="pl-PL" sz="1400" b="1" dirty="0">
            <a:solidFill>
              <a:srgbClr val="003399"/>
            </a:solidFill>
          </a:endParaRPr>
        </a:p>
      </cdr:txBody>
    </cdr:sp>
  </cdr:relSizeAnchor>
  <cdr:relSizeAnchor xmlns:cdr="http://schemas.openxmlformats.org/drawingml/2006/chartDrawing">
    <cdr:from>
      <cdr:x>0.49308</cdr:x>
      <cdr:y>0.58361</cdr:y>
    </cdr:from>
    <cdr:to>
      <cdr:x>0.56229</cdr:x>
      <cdr:y>0.65796</cdr:y>
    </cdr:to>
    <cdr:sp macro="" textlink="">
      <cdr:nvSpPr>
        <cdr:cNvPr id="5" name="pole tekstowe 4"/>
        <cdr:cNvSpPr txBox="1"/>
      </cdr:nvSpPr>
      <cdr:spPr>
        <a:xfrm xmlns:a="http://schemas.openxmlformats.org/drawingml/2006/main">
          <a:off x="4071966" y="2803527"/>
          <a:ext cx="57150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pl-PL" sz="1400" b="1" dirty="0">
            <a:solidFill>
              <a:srgbClr val="003399"/>
            </a:solidFill>
          </a:endParaRPr>
        </a:p>
      </cdr:txBody>
    </cdr:sp>
  </cdr:relSizeAnchor>
  <cdr:relSizeAnchor xmlns:cdr="http://schemas.openxmlformats.org/drawingml/2006/chartDrawing">
    <cdr:from>
      <cdr:x>0.54498</cdr:x>
      <cdr:y>0.58361</cdr:y>
    </cdr:from>
    <cdr:to>
      <cdr:x>0.62284</cdr:x>
      <cdr:y>0.64309</cdr:y>
    </cdr:to>
    <cdr:sp macro="" textlink="">
      <cdr:nvSpPr>
        <cdr:cNvPr id="6" name="pole tekstowe 5"/>
        <cdr:cNvSpPr txBox="1"/>
      </cdr:nvSpPr>
      <cdr:spPr>
        <a:xfrm xmlns:a="http://schemas.openxmlformats.org/drawingml/2006/main">
          <a:off x="4500594" y="2803527"/>
          <a:ext cx="64294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pl-PL" sz="1400" b="1" dirty="0">
            <a:solidFill>
              <a:srgbClr val="003399"/>
            </a:solidFill>
          </a:endParaRPr>
        </a:p>
      </cdr:txBody>
    </cdr:sp>
  </cdr:relSizeAnchor>
  <cdr:relSizeAnchor xmlns:cdr="http://schemas.openxmlformats.org/drawingml/2006/chartDrawing">
    <cdr:from>
      <cdr:x>0.62284</cdr:x>
      <cdr:y>0.65796</cdr:y>
    </cdr:from>
    <cdr:to>
      <cdr:x>0.7007</cdr:x>
      <cdr:y>0.73231</cdr:y>
    </cdr:to>
    <cdr:sp macro="" textlink="">
      <cdr:nvSpPr>
        <cdr:cNvPr id="7" name="pole tekstowe 6"/>
        <cdr:cNvSpPr txBox="1"/>
      </cdr:nvSpPr>
      <cdr:spPr>
        <a:xfrm xmlns:a="http://schemas.openxmlformats.org/drawingml/2006/main">
          <a:off x="5143537" y="3160703"/>
          <a:ext cx="642988" cy="3571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l-PL" sz="1400" b="1" dirty="0" smtClean="0">
              <a:solidFill>
                <a:srgbClr val="003399"/>
              </a:solidFill>
            </a:rPr>
            <a:t>-1,0</a:t>
          </a:r>
          <a:endParaRPr lang="pl-PL" sz="1400" b="1" dirty="0">
            <a:solidFill>
              <a:srgbClr val="003399"/>
            </a:solidFill>
          </a:endParaRPr>
        </a:p>
      </cdr:txBody>
    </cdr:sp>
  </cdr:relSizeAnchor>
  <cdr:relSizeAnchor xmlns:cdr="http://schemas.openxmlformats.org/drawingml/2006/chartDrawing">
    <cdr:from>
      <cdr:x>0.70069</cdr:x>
      <cdr:y>0.56874</cdr:y>
    </cdr:from>
    <cdr:to>
      <cdr:x>0.8045</cdr:x>
      <cdr:y>0.67283</cdr:y>
    </cdr:to>
    <cdr:sp macro="" textlink="">
      <cdr:nvSpPr>
        <cdr:cNvPr id="8" name="pole tekstowe 7"/>
        <cdr:cNvSpPr txBox="1"/>
      </cdr:nvSpPr>
      <cdr:spPr>
        <a:xfrm xmlns:a="http://schemas.openxmlformats.org/drawingml/2006/main">
          <a:off x="5786478" y="2732089"/>
          <a:ext cx="857256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0.69204</cdr:x>
      <cdr:y>0.65796</cdr:y>
    </cdr:from>
    <cdr:to>
      <cdr:x>0.81314</cdr:x>
      <cdr:y>0.73231</cdr:y>
    </cdr:to>
    <cdr:sp macro="" textlink="">
      <cdr:nvSpPr>
        <cdr:cNvPr id="9" name="pole tekstowe 8"/>
        <cdr:cNvSpPr txBox="1"/>
      </cdr:nvSpPr>
      <cdr:spPr>
        <a:xfrm xmlns:a="http://schemas.openxmlformats.org/drawingml/2006/main">
          <a:off x="5715040" y="3160717"/>
          <a:ext cx="1000069" cy="3571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l-PL" sz="1400" b="1" dirty="0" smtClean="0">
              <a:solidFill>
                <a:srgbClr val="003399"/>
              </a:solidFill>
            </a:rPr>
            <a:t>3,7</a:t>
          </a:r>
          <a:endParaRPr lang="pl-PL" sz="1400" b="1" dirty="0">
            <a:solidFill>
              <a:srgbClr val="003399"/>
            </a:solidFill>
          </a:endParaRPr>
        </a:p>
      </cdr:txBody>
    </cdr:sp>
  </cdr:relSizeAnchor>
  <cdr:relSizeAnchor xmlns:cdr="http://schemas.openxmlformats.org/drawingml/2006/chartDrawing">
    <cdr:from>
      <cdr:x>0.718</cdr:x>
      <cdr:y>0.44977</cdr:y>
    </cdr:from>
    <cdr:to>
      <cdr:x>0.7526</cdr:x>
      <cdr:y>0.55386</cdr:y>
    </cdr:to>
    <cdr:sp macro="" textlink="">
      <cdr:nvSpPr>
        <cdr:cNvPr id="11" name="Strzałka w górę 10"/>
        <cdr:cNvSpPr/>
      </cdr:nvSpPr>
      <cdr:spPr>
        <a:xfrm xmlns:a="http://schemas.openxmlformats.org/drawingml/2006/main" rot="10800000">
          <a:off x="5929390" y="2160602"/>
          <a:ext cx="285734" cy="500026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 w="25400" cap="flat" cmpd="sng" algn="ctr">
          <a:solidFill>
            <a:srgbClr val="3366CC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pl-PL"/>
          </a:defPPr>
          <a:lvl1pPr algn="l" rtl="0" fontAlgn="base">
            <a:spcBef>
              <a:spcPct val="0"/>
            </a:spcBef>
            <a:spcAft>
              <a:spcPct val="0"/>
            </a:spcAft>
            <a:defRPr sz="1200" b="1"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1200" b="1"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1200" b="1"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1200" b="1"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1200" b="1"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sz="1200" b="1"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sz="1200" b="1"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sz="1200" b="1"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sz="1200" b="1"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/>
          <a:endParaRPr lang="pl-PL" dirty="0"/>
        </a:p>
      </cdr:txBody>
    </cdr:sp>
  </cdr:relSizeAnchor>
  <cdr:relSizeAnchor xmlns:cdr="http://schemas.openxmlformats.org/drawingml/2006/chartDrawing">
    <cdr:from>
      <cdr:x>0.35467</cdr:x>
      <cdr:y>0.15234</cdr:y>
    </cdr:from>
    <cdr:to>
      <cdr:x>0.4654</cdr:x>
      <cdr:y>0.34269</cdr:y>
    </cdr:to>
    <cdr:sp macro="" textlink="">
      <cdr:nvSpPr>
        <cdr:cNvPr id="12" name="pole tekstowe 11"/>
        <cdr:cNvSpPr txBox="1"/>
      </cdr:nvSpPr>
      <cdr:spPr>
        <a:xfrm xmlns:a="http://schemas.openxmlformats.org/drawingml/2006/main">
          <a:off x="2928958" y="731825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pl-PL" sz="1400" b="1" dirty="0" smtClean="0">
              <a:solidFill>
                <a:srgbClr val="008000"/>
              </a:solidFill>
            </a:rPr>
            <a:t>80,8%</a:t>
          </a:r>
          <a:endParaRPr lang="pl-PL" sz="1400" b="1" dirty="0">
            <a:solidFill>
              <a:srgbClr val="008000"/>
            </a:solidFill>
          </a:endParaRPr>
        </a:p>
      </cdr:txBody>
    </cdr:sp>
  </cdr:relSizeAnchor>
  <cdr:relSizeAnchor xmlns:cdr="http://schemas.openxmlformats.org/drawingml/2006/chartDrawing">
    <cdr:from>
      <cdr:x>0.38927</cdr:x>
      <cdr:y>0.37541</cdr:y>
    </cdr:from>
    <cdr:to>
      <cdr:x>0.5</cdr:x>
      <cdr:y>0.56576</cdr:y>
    </cdr:to>
    <cdr:sp macro="" textlink="">
      <cdr:nvSpPr>
        <cdr:cNvPr id="13" name="pole tekstowe 12"/>
        <cdr:cNvSpPr txBox="1"/>
      </cdr:nvSpPr>
      <cdr:spPr>
        <a:xfrm xmlns:a="http://schemas.openxmlformats.org/drawingml/2006/main">
          <a:off x="3214710" y="180339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pl-PL" sz="1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0.51903</cdr:x>
      <cdr:y>0.46464</cdr:y>
    </cdr:from>
    <cdr:to>
      <cdr:x>0.62975</cdr:x>
      <cdr:y>0.65499</cdr:y>
    </cdr:to>
    <cdr:sp macro="" textlink="">
      <cdr:nvSpPr>
        <cdr:cNvPr id="14" name="pole tekstowe 13"/>
        <cdr:cNvSpPr txBox="1"/>
      </cdr:nvSpPr>
      <cdr:spPr>
        <a:xfrm xmlns:a="http://schemas.openxmlformats.org/drawingml/2006/main">
          <a:off x="4286280" y="2232023"/>
          <a:ext cx="91434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pl-PL" sz="1400" b="1" dirty="0">
            <a:solidFill>
              <a:srgbClr val="00B050"/>
            </a:solidFill>
          </a:endParaRPr>
        </a:p>
      </cdr:txBody>
    </cdr:sp>
  </cdr:relSizeAnchor>
  <cdr:relSizeAnchor xmlns:cdr="http://schemas.openxmlformats.org/drawingml/2006/chartDrawing">
    <cdr:from>
      <cdr:x>0.7526</cdr:x>
      <cdr:y>0.46464</cdr:y>
    </cdr:from>
    <cdr:to>
      <cdr:x>0.86333</cdr:x>
      <cdr:y>0.539</cdr:y>
    </cdr:to>
    <cdr:sp macro="" textlink="">
      <cdr:nvSpPr>
        <cdr:cNvPr id="15" name="pole tekstowe 14"/>
        <cdr:cNvSpPr txBox="1"/>
      </cdr:nvSpPr>
      <cdr:spPr>
        <a:xfrm xmlns:a="http://schemas.openxmlformats.org/drawingml/2006/main">
          <a:off x="6215106" y="2232023"/>
          <a:ext cx="914431" cy="3572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pl-PL" sz="1400" b="1" dirty="0">
            <a:solidFill>
              <a:srgbClr val="00B050"/>
            </a:solidFill>
          </a:endParaRPr>
        </a:p>
      </cdr:txBody>
    </cdr:sp>
  </cdr:relSizeAnchor>
  <cdr:relSizeAnchor xmlns:cdr="http://schemas.openxmlformats.org/drawingml/2006/chartDrawing">
    <cdr:from>
      <cdr:x>0.8391</cdr:x>
      <cdr:y>0.59848</cdr:y>
    </cdr:from>
    <cdr:to>
      <cdr:x>0.87371</cdr:x>
      <cdr:y>0.70258</cdr:y>
    </cdr:to>
    <cdr:sp macro="" textlink="">
      <cdr:nvSpPr>
        <cdr:cNvPr id="16" name="Strzałka w górę 15"/>
        <cdr:cNvSpPr/>
      </cdr:nvSpPr>
      <cdr:spPr>
        <a:xfrm xmlns:a="http://schemas.openxmlformats.org/drawingml/2006/main">
          <a:off x="6929486" y="2874965"/>
          <a:ext cx="285752" cy="500066"/>
        </a:xfrm>
        <a:prstGeom xmlns:a="http://schemas.openxmlformats.org/drawingml/2006/main" prst="upArrow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3366CC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pl-PL"/>
          </a:defPPr>
          <a:lvl1pPr algn="l" rtl="0" fontAlgn="base">
            <a:spcBef>
              <a:spcPct val="0"/>
            </a:spcBef>
            <a:spcAft>
              <a:spcPct val="0"/>
            </a:spcAft>
            <a:defRPr sz="1200" b="1"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1200" b="1"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1200" b="1"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1200" b="1"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1200" b="1"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sz="1200" b="1"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sz="1200" b="1"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sz="1200" b="1"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sz="1200" b="1"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/>
          <a:endParaRPr lang="pl-PL" dirty="0"/>
        </a:p>
      </cdr:txBody>
    </cdr:sp>
  </cdr:relSizeAnchor>
  <cdr:relSizeAnchor xmlns:cdr="http://schemas.openxmlformats.org/drawingml/2006/chartDrawing">
    <cdr:from>
      <cdr:x>0.86416</cdr:x>
      <cdr:y>0.58361</cdr:y>
    </cdr:from>
    <cdr:to>
      <cdr:x>1</cdr:x>
      <cdr:y>0.71813</cdr:y>
    </cdr:to>
    <cdr:pic>
      <cdr:nvPicPr>
        <cdr:cNvPr id="1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215238" y="2803527"/>
          <a:ext cx="1121761" cy="646232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0.15571</cdr:x>
      <cdr:y>0.46464</cdr:y>
    </cdr:from>
    <cdr:to>
      <cdr:x>0.23357</cdr:x>
      <cdr:y>0.52412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285884" y="2232023"/>
          <a:ext cx="642984" cy="2857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l-PL" sz="1400" b="1" dirty="0" smtClean="0">
              <a:solidFill>
                <a:srgbClr val="003399"/>
              </a:solidFill>
            </a:rPr>
            <a:t>226,7</a:t>
          </a:r>
          <a:endParaRPr lang="pl-PL" sz="1400" b="1" dirty="0">
            <a:solidFill>
              <a:srgbClr val="003399"/>
            </a:solidFill>
          </a:endParaRPr>
        </a:p>
      </cdr:txBody>
    </cdr:sp>
  </cdr:relSizeAnchor>
  <cdr:relSizeAnchor xmlns:cdr="http://schemas.openxmlformats.org/drawingml/2006/chartDrawing">
    <cdr:from>
      <cdr:x>0.20761</cdr:x>
      <cdr:y>0.39028</cdr:y>
    </cdr:from>
    <cdr:to>
      <cdr:x>0.29412</cdr:x>
      <cdr:y>0.43489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1714512" y="1874833"/>
          <a:ext cx="714417" cy="214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l-PL" sz="1400" b="1" dirty="0" smtClean="0">
              <a:solidFill>
                <a:srgbClr val="003399"/>
              </a:solidFill>
            </a:rPr>
            <a:t>339,2</a:t>
          </a:r>
          <a:endParaRPr lang="pl-PL" sz="1400" b="1" dirty="0">
            <a:solidFill>
              <a:srgbClr val="003399"/>
            </a:solidFill>
          </a:endParaRPr>
        </a:p>
      </cdr:txBody>
    </cdr:sp>
  </cdr:relSizeAnchor>
  <cdr:relSizeAnchor xmlns:cdr="http://schemas.openxmlformats.org/drawingml/2006/chartDrawing">
    <cdr:from>
      <cdr:x>0.39793</cdr:x>
      <cdr:y>0.65796</cdr:y>
    </cdr:from>
    <cdr:to>
      <cdr:x>0.45848</cdr:x>
      <cdr:y>0.71744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3286148" y="3160717"/>
          <a:ext cx="500108" cy="2857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l-PL" sz="1400" b="1" dirty="0" smtClean="0">
              <a:solidFill>
                <a:srgbClr val="003399"/>
              </a:solidFill>
            </a:rPr>
            <a:t>3,6</a:t>
          </a:r>
          <a:endParaRPr lang="pl-PL" sz="1400" b="1" dirty="0">
            <a:solidFill>
              <a:srgbClr val="003399"/>
            </a:solidFill>
          </a:endParaRPr>
        </a:p>
      </cdr:txBody>
    </cdr:sp>
  </cdr:relSizeAnchor>
  <cdr:relSizeAnchor xmlns:cdr="http://schemas.openxmlformats.org/drawingml/2006/chartDrawing">
    <cdr:from>
      <cdr:x>0.49308</cdr:x>
      <cdr:y>0.64309</cdr:y>
    </cdr:from>
    <cdr:to>
      <cdr:x>0.56229</cdr:x>
      <cdr:y>0.70257</cdr:y>
    </cdr:to>
    <cdr:sp macro="" textlink="">
      <cdr:nvSpPr>
        <cdr:cNvPr id="5" name="pole tekstowe 4"/>
        <cdr:cNvSpPr txBox="1"/>
      </cdr:nvSpPr>
      <cdr:spPr>
        <a:xfrm xmlns:a="http://schemas.openxmlformats.org/drawingml/2006/main">
          <a:off x="4071967" y="3089279"/>
          <a:ext cx="571503" cy="2857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l-PL" sz="1400" b="1" dirty="0" smtClean="0">
              <a:solidFill>
                <a:srgbClr val="003399"/>
              </a:solidFill>
            </a:rPr>
            <a:t>17,2</a:t>
          </a:r>
          <a:endParaRPr lang="pl-PL" sz="1400" b="1" dirty="0">
            <a:solidFill>
              <a:srgbClr val="003399"/>
            </a:solidFill>
          </a:endParaRPr>
        </a:p>
      </cdr:txBody>
    </cdr:sp>
  </cdr:relSizeAnchor>
  <cdr:relSizeAnchor xmlns:cdr="http://schemas.openxmlformats.org/drawingml/2006/chartDrawing">
    <cdr:from>
      <cdr:x>0.55364</cdr:x>
      <cdr:y>0.64309</cdr:y>
    </cdr:from>
    <cdr:to>
      <cdr:x>0.6315</cdr:x>
      <cdr:y>0.70257</cdr:y>
    </cdr:to>
    <cdr:sp macro="" textlink="">
      <cdr:nvSpPr>
        <cdr:cNvPr id="6" name="pole tekstowe 5"/>
        <cdr:cNvSpPr txBox="1"/>
      </cdr:nvSpPr>
      <cdr:spPr>
        <a:xfrm xmlns:a="http://schemas.openxmlformats.org/drawingml/2006/main">
          <a:off x="4572032" y="3089279"/>
          <a:ext cx="642983" cy="2857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l-PL" sz="1400" b="1" dirty="0" smtClean="0">
              <a:solidFill>
                <a:srgbClr val="003399"/>
              </a:solidFill>
            </a:rPr>
            <a:t>22,0</a:t>
          </a:r>
          <a:endParaRPr lang="pl-PL" sz="1400" b="1" dirty="0">
            <a:solidFill>
              <a:srgbClr val="003399"/>
            </a:solidFill>
          </a:endParaRPr>
        </a:p>
      </cdr:txBody>
    </cdr:sp>
  </cdr:relSizeAnchor>
  <cdr:relSizeAnchor xmlns:cdr="http://schemas.openxmlformats.org/drawingml/2006/chartDrawing">
    <cdr:from>
      <cdr:x>0.62284</cdr:x>
      <cdr:y>0.65796</cdr:y>
    </cdr:from>
    <cdr:to>
      <cdr:x>0.6834</cdr:x>
      <cdr:y>0.73231</cdr:y>
    </cdr:to>
    <cdr:sp macro="" textlink="">
      <cdr:nvSpPr>
        <cdr:cNvPr id="7" name="pole tekstowe 6"/>
        <cdr:cNvSpPr txBox="1"/>
      </cdr:nvSpPr>
      <cdr:spPr>
        <a:xfrm xmlns:a="http://schemas.openxmlformats.org/drawingml/2006/main">
          <a:off x="5143536" y="3160717"/>
          <a:ext cx="500112" cy="3571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l-PL" sz="1400" b="1" dirty="0" smtClean="0">
              <a:solidFill>
                <a:srgbClr val="003399"/>
              </a:solidFill>
            </a:rPr>
            <a:t>2,4</a:t>
          </a:r>
          <a:endParaRPr lang="pl-PL" sz="1400" b="1" dirty="0">
            <a:solidFill>
              <a:srgbClr val="003399"/>
            </a:solidFill>
          </a:endParaRPr>
        </a:p>
      </cdr:txBody>
    </cdr:sp>
  </cdr:relSizeAnchor>
  <cdr:relSizeAnchor xmlns:cdr="http://schemas.openxmlformats.org/drawingml/2006/chartDrawing">
    <cdr:from>
      <cdr:x>0.67474</cdr:x>
      <cdr:y>0.64309</cdr:y>
    </cdr:from>
    <cdr:to>
      <cdr:x>0.73529</cdr:x>
      <cdr:y>0.71745</cdr:y>
    </cdr:to>
    <cdr:sp macro="" textlink="">
      <cdr:nvSpPr>
        <cdr:cNvPr id="9" name="pole tekstowe 8"/>
        <cdr:cNvSpPr txBox="1"/>
      </cdr:nvSpPr>
      <cdr:spPr>
        <a:xfrm xmlns:a="http://schemas.openxmlformats.org/drawingml/2006/main">
          <a:off x="5572164" y="3089279"/>
          <a:ext cx="500029" cy="3572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l-PL" sz="1400" b="1" dirty="0" smtClean="0">
              <a:solidFill>
                <a:srgbClr val="003399"/>
              </a:solidFill>
            </a:rPr>
            <a:t>7,7</a:t>
          </a:r>
          <a:endParaRPr lang="pl-PL" sz="1400" b="1" dirty="0">
            <a:solidFill>
              <a:srgbClr val="003399"/>
            </a:solidFill>
          </a:endParaRPr>
        </a:p>
      </cdr:txBody>
    </cdr:sp>
  </cdr:relSizeAnchor>
  <cdr:relSizeAnchor xmlns:cdr="http://schemas.openxmlformats.org/drawingml/2006/chartDrawing">
    <cdr:from>
      <cdr:x>0.35467</cdr:x>
      <cdr:y>0.15234</cdr:y>
    </cdr:from>
    <cdr:to>
      <cdr:x>0.4654</cdr:x>
      <cdr:y>0.34269</cdr:y>
    </cdr:to>
    <cdr:sp macro="" textlink="">
      <cdr:nvSpPr>
        <cdr:cNvPr id="12" name="pole tekstowe 11"/>
        <cdr:cNvSpPr txBox="1"/>
      </cdr:nvSpPr>
      <cdr:spPr>
        <a:xfrm xmlns:a="http://schemas.openxmlformats.org/drawingml/2006/main">
          <a:off x="2928958" y="7318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pl-PL" sz="1400" b="1" dirty="0">
            <a:solidFill>
              <a:schemeClr val="accent4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0.24222</cdr:x>
      <cdr:y>0.3308</cdr:y>
    </cdr:from>
    <cdr:to>
      <cdr:x>0.32873</cdr:x>
      <cdr:y>0.37541</cdr:y>
    </cdr:to>
    <cdr:sp macro="" textlink="">
      <cdr:nvSpPr>
        <cdr:cNvPr id="18" name="pole tekstowe 1"/>
        <cdr:cNvSpPr txBox="1"/>
      </cdr:nvSpPr>
      <cdr:spPr>
        <a:xfrm xmlns:a="http://schemas.openxmlformats.org/drawingml/2006/main">
          <a:off x="2000264" y="1589081"/>
          <a:ext cx="714417" cy="214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pl-PL" sz="1400" b="1" dirty="0" smtClean="0">
              <a:solidFill>
                <a:srgbClr val="003399"/>
              </a:solidFill>
            </a:rPr>
            <a:t>398,7</a:t>
          </a:r>
          <a:endParaRPr lang="pl-PL" sz="1400" b="1" dirty="0">
            <a:solidFill>
              <a:srgbClr val="003399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defTabSz="968375" eaLnBrk="0" hangingPunct="0">
              <a:spcBef>
                <a:spcPct val="20000"/>
              </a:spcBef>
              <a:defRPr sz="1300"/>
            </a:lvl1pPr>
          </a:lstStyle>
          <a:p>
            <a:endParaRPr lang="pl-PL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5725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algn="r" defTabSz="968375" eaLnBrk="0" hangingPunct="0">
              <a:spcBef>
                <a:spcPct val="20000"/>
              </a:spcBef>
              <a:defRPr sz="1300"/>
            </a:lvl1pPr>
          </a:lstStyle>
          <a:p>
            <a:fld id="{2E2B03F8-105D-4091-8FFF-B7E269CC0315}" type="datetimeFigureOut">
              <a:rPr lang="pl-PL"/>
              <a:pPr/>
              <a:t>2009-06-25</a:t>
            </a:fld>
            <a:endParaRPr lang="pl-PL" dirty="0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59925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defTabSz="968375" eaLnBrk="0" hangingPunct="0">
              <a:spcBef>
                <a:spcPct val="20000"/>
              </a:spcBef>
              <a:defRPr sz="1300"/>
            </a:lvl1pPr>
          </a:lstStyle>
          <a:p>
            <a:endParaRPr lang="pl-PL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5725" y="9559925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algn="r" defTabSz="968375" eaLnBrk="0" hangingPunct="0">
              <a:spcBef>
                <a:spcPct val="20000"/>
              </a:spcBef>
              <a:defRPr sz="1300"/>
            </a:lvl1pPr>
          </a:lstStyle>
          <a:p>
            <a:fld id="{C140CED3-2AD6-4C1D-8D37-B3EF1A8A83A8}" type="slidenum">
              <a:rPr lang="pl-PL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defTabSz="968375">
              <a:defRPr sz="1300" b="0">
                <a:solidFill>
                  <a:schemeClr val="tx1"/>
                </a:solidFill>
                <a:latin typeface="Courier New" pitchFamily="49" charset="0"/>
              </a:defRPr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 bwMode="auto">
          <a:xfrm>
            <a:off x="3894138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 b="0">
                <a:solidFill>
                  <a:schemeClr val="tx1"/>
                </a:solidFill>
                <a:latin typeface="Courier New" pitchFamily="49" charset="0"/>
              </a:defRPr>
            </a:lvl1pPr>
          </a:lstStyle>
          <a:p>
            <a:fld id="{43D99EEE-C72E-46F9-8190-CB4B33F99FD0}" type="datetimeFigureOut">
              <a:rPr lang="pl-PL"/>
              <a:pPr/>
              <a:t>2009-06-25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54063"/>
            <a:ext cx="5033963" cy="3775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 bwMode="auto">
          <a:xfrm>
            <a:off x="687388" y="4779963"/>
            <a:ext cx="5499100" cy="452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 bwMode="auto">
          <a:xfrm>
            <a:off x="0" y="9558338"/>
            <a:ext cx="2978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defTabSz="968375">
              <a:defRPr sz="1300" b="0">
                <a:solidFill>
                  <a:schemeClr val="tx1"/>
                </a:solidFill>
                <a:latin typeface="Courier New" pitchFamily="49" charset="0"/>
              </a:defRPr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 bwMode="auto">
          <a:xfrm>
            <a:off x="3894138" y="9558338"/>
            <a:ext cx="2978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 b="0">
                <a:solidFill>
                  <a:schemeClr val="tx1"/>
                </a:solidFill>
                <a:latin typeface="Courier New" pitchFamily="49" charset="0"/>
              </a:defRPr>
            </a:lvl1pPr>
          </a:lstStyle>
          <a:p>
            <a:fld id="{34389D4A-E10A-4426-8A43-56B6CE3EA985}" type="slidenum">
              <a:rPr lang="pl-PL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7652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498877-675B-4F74-A9C6-C9B1C68D6676}" type="slidenum">
              <a:rPr lang="pl-PL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3662EE-08AC-432C-9A0A-364D4C7DC6BE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BC339-0C3F-461D-ABC8-B92B8E057A31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E944CB-63AA-4902-A76F-DCC03AD0D23F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61EBBD-4E91-4534-9A49-57B5EB976B6A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B4185E-0307-4ED3-8E9B-08A185997AA0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603408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3408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2C73C1-8E53-4415-86F9-29AAE4024898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ytuł i 2 elementy zawartości nad teks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2" y="274638"/>
            <a:ext cx="7210425" cy="6334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125537"/>
            <a:ext cx="4038600" cy="25146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125537"/>
            <a:ext cx="4038600" cy="25146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3"/>
          </p:nvPr>
        </p:nvSpPr>
        <p:spPr>
          <a:xfrm>
            <a:off x="457200" y="3792539"/>
            <a:ext cx="8229600" cy="2516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12B17-36D5-446D-90BF-7DFCC5F33CEB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ytuł i 4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sz="quarter"/>
          </p:nvPr>
        </p:nvSpPr>
        <p:spPr>
          <a:xfrm>
            <a:off x="457202" y="274638"/>
            <a:ext cx="7210425" cy="6334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125537"/>
            <a:ext cx="4038600" cy="25146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125537"/>
            <a:ext cx="4038600" cy="25146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57200" y="3792539"/>
            <a:ext cx="4038600" cy="2516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8200" y="3792539"/>
            <a:ext cx="4038600" cy="2516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44863D-1F21-4008-B5E4-0822A68B8822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D64866-9C1A-4324-9430-76FCA15DD43E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D64866-9C1A-4324-9430-76FCA15DD43E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D64866-9C1A-4324-9430-76FCA15DD43E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51E0F8-9F5C-460D-837D-371B372803BC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D64866-9C1A-4324-9430-76FCA15DD43E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468313" y="260350"/>
            <a:ext cx="7315200" cy="685800"/>
          </a:xfrm>
          <a:prstGeom prst="rect">
            <a:avLst/>
          </a:prstGeom>
          <a:solidFill>
            <a:srgbClr val="E88A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pl-PL"/>
          </a:p>
        </p:txBody>
      </p:sp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56550" y="260350"/>
            <a:ext cx="877888" cy="674688"/>
          </a:xfrm>
          <a:prstGeom prst="rect">
            <a:avLst/>
          </a:prstGeom>
          <a:noFill/>
          <a:ln w="15875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6" name="Line 7"/>
          <p:cNvSpPr>
            <a:spLocks noChangeShapeType="1"/>
          </p:cNvSpPr>
          <p:nvPr userDrawn="1"/>
        </p:nvSpPr>
        <p:spPr bwMode="auto">
          <a:xfrm flipV="1">
            <a:off x="468313" y="981075"/>
            <a:ext cx="8351837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7" name="Picture 16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68313" y="6021388"/>
            <a:ext cx="8458200" cy="590550"/>
          </a:xfrm>
          <a:prstGeom prst="rect">
            <a:avLst/>
          </a:prstGeom>
          <a:noFill/>
        </p:spPr>
      </p:pic>
      <p:sp>
        <p:nvSpPr>
          <p:cNvPr id="8" name="Line 7"/>
          <p:cNvSpPr>
            <a:spLocks noChangeShapeType="1"/>
          </p:cNvSpPr>
          <p:nvPr userDrawn="1"/>
        </p:nvSpPr>
        <p:spPr bwMode="auto">
          <a:xfrm flipV="1">
            <a:off x="468313" y="5949950"/>
            <a:ext cx="8424862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188" cy="1143000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8E1A95-F347-4BDD-A3EE-7758CD193775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125539"/>
            <a:ext cx="4038600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125539"/>
            <a:ext cx="4038600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AC6715-773D-4030-8B4B-DD5B28852D85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D64866-9C1A-4324-9430-76FCA15DD43E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69E98D-9943-4461-B0DF-25B85BFA11F9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73A4D5-0F6F-448A-AEF5-A666A78A5E87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34B710-BEE5-4CD6-82BC-1F5A0892094B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324F31-1057-41B6-9514-DFEA24CE149E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468313" y="260350"/>
            <a:ext cx="7315200" cy="685800"/>
          </a:xfrm>
          <a:prstGeom prst="rect">
            <a:avLst/>
          </a:prstGeom>
          <a:solidFill>
            <a:srgbClr val="E88A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pl-PL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274638"/>
            <a:ext cx="6767512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9"/>
            <a:ext cx="822960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4" y="6524625"/>
            <a:ext cx="82073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endParaRPr lang="pl-PL" dirty="0"/>
          </a:p>
        </p:txBody>
      </p:sp>
      <p:pic>
        <p:nvPicPr>
          <p:cNvPr id="5130" name="Picture 9"/>
          <p:cNvPicPr>
            <a:picLocks noChangeAspect="1" noChangeArrowheads="1"/>
          </p:cNvPicPr>
          <p:nvPr userDrawn="1"/>
        </p:nvPicPr>
        <p:blipFill>
          <a:blip r:embed="rId23"/>
          <a:srcRect/>
          <a:stretch>
            <a:fillRect/>
          </a:stretch>
        </p:blipFill>
        <p:spPr bwMode="auto">
          <a:xfrm>
            <a:off x="7956550" y="260350"/>
            <a:ext cx="877888" cy="674688"/>
          </a:xfrm>
          <a:prstGeom prst="rect">
            <a:avLst/>
          </a:prstGeom>
          <a:noFill/>
          <a:ln w="15875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4103" name="Line 7"/>
          <p:cNvSpPr>
            <a:spLocks noChangeShapeType="1"/>
          </p:cNvSpPr>
          <p:nvPr userDrawn="1"/>
        </p:nvSpPr>
        <p:spPr bwMode="auto">
          <a:xfrm flipV="1">
            <a:off x="468314" y="981075"/>
            <a:ext cx="8351837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pic>
        <p:nvPicPr>
          <p:cNvPr id="5133" name="Picture 13"/>
          <p:cNvPicPr>
            <a:picLocks noChangeAspect="1" noChangeArrowheads="1"/>
          </p:cNvPicPr>
          <p:nvPr userDrawn="1"/>
        </p:nvPicPr>
        <p:blipFill>
          <a:blip r:embed="rId24"/>
          <a:srcRect/>
          <a:stretch>
            <a:fillRect/>
          </a:stretch>
        </p:blipFill>
        <p:spPr bwMode="auto">
          <a:xfrm>
            <a:off x="468313" y="6021389"/>
            <a:ext cx="8458200" cy="590550"/>
          </a:xfrm>
          <a:prstGeom prst="rect">
            <a:avLst/>
          </a:prstGeom>
          <a:noFill/>
        </p:spPr>
      </p:pic>
      <p:sp>
        <p:nvSpPr>
          <p:cNvPr id="2" name="Line 7"/>
          <p:cNvSpPr>
            <a:spLocks noChangeShapeType="1"/>
          </p:cNvSpPr>
          <p:nvPr userDrawn="1"/>
        </p:nvSpPr>
        <p:spPr bwMode="auto">
          <a:xfrm flipV="1">
            <a:off x="468313" y="5949950"/>
            <a:ext cx="8424862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0036B8F7-6959-4F59-89A2-A1B3E9191FDE}" type="slidenum">
              <a:rPr lang="pl-PL"/>
              <a:pPr/>
              <a:t>‹#›</a:t>
            </a:fld>
            <a:endParaRPr lang="pl-PL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23" r:id="rId2"/>
    <p:sldLayoutId id="2147483722" r:id="rId3"/>
    <p:sldLayoutId id="2147483721" r:id="rId4"/>
    <p:sldLayoutId id="2147483720" r:id="rId5"/>
    <p:sldLayoutId id="2147483719" r:id="rId6"/>
    <p:sldLayoutId id="2147483718" r:id="rId7"/>
    <p:sldLayoutId id="2147483717" r:id="rId8"/>
    <p:sldLayoutId id="2147483716" r:id="rId9"/>
    <p:sldLayoutId id="2147483715" r:id="rId10"/>
    <p:sldLayoutId id="2147483714" r:id="rId11"/>
    <p:sldLayoutId id="2147483713" r:id="rId12"/>
    <p:sldLayoutId id="2147483712" r:id="rId13"/>
    <p:sldLayoutId id="2147483711" r:id="rId14"/>
    <p:sldLayoutId id="2147483710" r:id="rId15"/>
    <p:sldLayoutId id="2147483709" r:id="rId16"/>
    <p:sldLayoutId id="2147483766" r:id="rId17"/>
    <p:sldLayoutId id="2147483850" r:id="rId18"/>
    <p:sldLayoutId id="2147483864" r:id="rId19"/>
    <p:sldLayoutId id="2147483878" r:id="rId20"/>
    <p:sldLayoutId id="2147483879" r:id="rId2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Wingdings" pitchFamily="2" charset="2"/>
        <a:buChar char="§"/>
        <a:defRPr sz="14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dariusz.bendykowski@ls.mail.pl" TargetMode="External"/><Relationship Id="rId2" Type="http://schemas.openxmlformats.org/officeDocument/2006/relationships/hyperlink" Target="mailto:robert.wojdyna@ks.mail.p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sz="5400" b="1" dirty="0" smtClean="0">
                <a:solidFill>
                  <a:srgbClr val="000066"/>
                </a:solidFill>
              </a:rPr>
              <a:t>Konsorcjum Stali S.A.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348" y="3886201"/>
            <a:ext cx="7929618" cy="1752600"/>
          </a:xfrm>
        </p:spPr>
        <p:txBody>
          <a:bodyPr/>
          <a:lstStyle/>
          <a:p>
            <a:pPr eaLnBrk="1" hangingPunct="1"/>
            <a:r>
              <a:rPr lang="pl-PL" sz="3200" b="1" dirty="0" smtClean="0"/>
              <a:t>Wyniki finansowe </a:t>
            </a:r>
          </a:p>
          <a:p>
            <a:pPr eaLnBrk="1" hangingPunct="1"/>
            <a:r>
              <a:rPr lang="pl-PL" sz="3200" b="1" dirty="0" smtClean="0"/>
              <a:t>po I kwartale 2009 roku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68313" y="260350"/>
            <a:ext cx="7315200" cy="685800"/>
          </a:xfrm>
          <a:prstGeom prst="rect">
            <a:avLst/>
          </a:prstGeom>
          <a:solidFill>
            <a:srgbClr val="E88A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pl-PL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68314" y="6524625"/>
            <a:ext cx="82073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1400" b="0" dirty="0">
              <a:solidFill>
                <a:schemeClr val="tx1"/>
              </a:solidFill>
            </a:endParaRPr>
          </a:p>
        </p:txBody>
      </p:sp>
      <p:pic>
        <p:nvPicPr>
          <p:cNvPr id="8200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6550" y="260350"/>
            <a:ext cx="877888" cy="674688"/>
          </a:xfrm>
          <a:prstGeom prst="rect">
            <a:avLst/>
          </a:prstGeom>
          <a:noFill/>
          <a:ln w="15875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4103" name="Line 7"/>
          <p:cNvSpPr>
            <a:spLocks noChangeShapeType="1"/>
          </p:cNvSpPr>
          <p:nvPr/>
        </p:nvSpPr>
        <p:spPr bwMode="auto">
          <a:xfrm flipV="1">
            <a:off x="468314" y="981075"/>
            <a:ext cx="8351837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6021389"/>
            <a:ext cx="8458200" cy="590550"/>
          </a:xfrm>
          <a:prstGeom prst="rect">
            <a:avLst/>
          </a:prstGeom>
          <a:noFill/>
        </p:spPr>
      </p:pic>
      <p:sp>
        <p:nvSpPr>
          <p:cNvPr id="2" name="Line 7"/>
          <p:cNvSpPr>
            <a:spLocks noChangeShapeType="1"/>
          </p:cNvSpPr>
          <p:nvPr/>
        </p:nvSpPr>
        <p:spPr bwMode="auto">
          <a:xfrm flipV="1">
            <a:off x="468313" y="5949950"/>
            <a:ext cx="8424862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WYNIKI KONSORCJUM STALI </a:t>
            </a:r>
            <a:b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 I KWARTALE 2009 r.</a:t>
            </a:r>
            <a:endParaRPr lang="pl-PL" b="1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D64866-9C1A-4324-9430-76FCA15DD43E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428596" y="1071547"/>
            <a:ext cx="478634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/>
              <a:t>Konsorcjum Stali osiągnęłoby ok. 1 mln zł zysku w I kwartale 2009 gdyby nie konieczność odpisu amortyzacyjnego. </a:t>
            </a:r>
          </a:p>
          <a:p>
            <a:r>
              <a:rPr lang="pl-PL" sz="2000" dirty="0" smtClean="0"/>
              <a:t>Wynik obciążony jest kosztami wysokiej amortyzacji dodatniej wartości firmy, która wykazywana jest w bilansie Konsorcjum Stali po połączeniu z </a:t>
            </a:r>
            <a:r>
              <a:rPr lang="pl-PL" sz="2000" dirty="0" err="1" smtClean="0"/>
              <a:t>Bodeko</a:t>
            </a:r>
            <a:r>
              <a:rPr lang="pl-PL" sz="2000" dirty="0" smtClean="0"/>
              <a:t> 1 lipca 2008 roku – wynik netto pomniejszony jest o 1,116 mln zł z tytułu kosztów amortyzacji wartości firmy powstałej w wyniku połączenia.</a:t>
            </a:r>
            <a:endParaRPr lang="pl-PL" sz="2000" b="0" dirty="0" smtClean="0"/>
          </a:p>
        </p:txBody>
      </p:sp>
      <p:pic>
        <p:nvPicPr>
          <p:cNvPr id="6" name="Obraz 5" descr="S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1142984"/>
            <a:ext cx="3143272" cy="4643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WYNIKI KONSORCJUM STALI </a:t>
            </a:r>
            <a:b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 I KWARTALE 2009 r. (w mln zł)</a:t>
            </a:r>
            <a:endParaRPr lang="pl-PL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28596" y="1125539"/>
          <a:ext cx="8258204" cy="4803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1E0F8-9F5C-460D-837D-371B372803BC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4429124" y="4286256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5,0</a:t>
            </a:r>
            <a:endParaRPr lang="pl-PL" sz="1400" dirty="0"/>
          </a:p>
        </p:txBody>
      </p:sp>
      <p:sp>
        <p:nvSpPr>
          <p:cNvPr id="7" name="Strzałka w górę 6"/>
          <p:cNvSpPr/>
          <p:nvPr/>
        </p:nvSpPr>
        <p:spPr>
          <a:xfrm rot="21600000">
            <a:off x="2928926" y="1785926"/>
            <a:ext cx="285752" cy="500066"/>
          </a:xfrm>
          <a:prstGeom prst="up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8" name="Strzałka w górę 7"/>
          <p:cNvSpPr/>
          <p:nvPr/>
        </p:nvSpPr>
        <p:spPr>
          <a:xfrm rot="10800000">
            <a:off x="4286248" y="3286124"/>
            <a:ext cx="285752" cy="500066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29552" cy="785818"/>
          </a:xfrm>
        </p:spPr>
        <p:txBody>
          <a:bodyPr>
            <a:noAutofit/>
          </a:bodyPr>
          <a:lstStyle/>
          <a:p>
            <a: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WYNIKI KONSORCJUM STALI </a:t>
            </a:r>
            <a:b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 I KWARTALE 2009 r.</a:t>
            </a:r>
            <a:endParaRPr lang="pl-PL" b="1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D64866-9C1A-4324-9430-76FCA15DD43E}" type="slidenum">
              <a:rPr lang="pl-PL" smtClean="0"/>
              <a:pPr/>
              <a:t>12</a:t>
            </a:fld>
            <a:endParaRPr lang="pl-PL" dirty="0"/>
          </a:p>
        </p:txBody>
      </p:sp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0" y="0"/>
            <a:ext cx="184731" cy="382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00033" y="1214422"/>
          <a:ext cx="8358244" cy="4500593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595106"/>
                <a:gridCol w="1183200"/>
                <a:gridCol w="1183200"/>
                <a:gridCol w="1198369"/>
                <a:gridCol w="1198369"/>
              </a:tblGrid>
              <a:tr h="334339">
                <a:tc rowSpan="3">
                  <a:txBody>
                    <a:bodyPr/>
                    <a:lstStyle/>
                    <a:p>
                      <a:pPr rtl="0"/>
                      <a:r>
                        <a:rPr lang="pl-PL" sz="1050" b="1" dirty="0"/>
                        <a:t> </a:t>
                      </a:r>
                      <a:endParaRPr lang="pl-PL" sz="1050" b="1" dirty="0">
                        <a:solidFill>
                          <a:schemeClr val="bg1"/>
                        </a:solidFill>
                      </a:endParaRPr>
                    </a:p>
                    <a:p>
                      <a:pPr algn="ctr" rtl="0"/>
                      <a:r>
                        <a:rPr lang="pl-PL" sz="1050" b="1" dirty="0"/>
                        <a:t>WYBRANE DANE FINANSOWE</a:t>
                      </a:r>
                      <a:endParaRPr lang="pl-PL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pl-PL" sz="1050" b="1" dirty="0"/>
                        <a:t>w tys. zł</a:t>
                      </a:r>
                      <a:endParaRPr lang="pl-PL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pl-PL" sz="1050" b="1" dirty="0"/>
                        <a:t>w tys. EUR</a:t>
                      </a:r>
                      <a:endParaRPr lang="pl-PL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82454">
                <a:tc vMerge="1">
                  <a:txBody>
                    <a:bodyPr/>
                    <a:lstStyle/>
                    <a:p>
                      <a:pPr algn="ctr" rtl="0"/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sz="1050" b="1" dirty="0"/>
                        <a:t>I kwartał </a:t>
                      </a:r>
                      <a:br>
                        <a:rPr lang="pl-PL" sz="1050" b="1" dirty="0"/>
                      </a:br>
                      <a:r>
                        <a:rPr lang="pl-PL" sz="1050" b="1" dirty="0"/>
                        <a:t>2009</a:t>
                      </a:r>
                      <a:endParaRPr lang="pl-PL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sz="1050" b="1" dirty="0"/>
                        <a:t>I kwartał </a:t>
                      </a:r>
                      <a:br>
                        <a:rPr lang="pl-PL" sz="1050" b="1" dirty="0"/>
                      </a:br>
                      <a:r>
                        <a:rPr lang="pl-PL" sz="1050" b="1" dirty="0"/>
                        <a:t>2008</a:t>
                      </a:r>
                      <a:endParaRPr lang="pl-PL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sz="1050" b="1" dirty="0"/>
                        <a:t>I kwartał </a:t>
                      </a:r>
                      <a:br>
                        <a:rPr lang="pl-PL" sz="1050" b="1" dirty="0"/>
                      </a:br>
                      <a:r>
                        <a:rPr lang="pl-PL" sz="1050" b="1" dirty="0"/>
                        <a:t>2009</a:t>
                      </a:r>
                      <a:endParaRPr lang="pl-PL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sz="1050" b="1"/>
                        <a:t>I kwartał </a:t>
                      </a:r>
                      <a:br>
                        <a:rPr lang="pl-PL" sz="1050" b="1"/>
                      </a:br>
                      <a:r>
                        <a:rPr lang="pl-PL" sz="1050" b="1"/>
                        <a:t>2008</a:t>
                      </a:r>
                      <a:endParaRPr lang="pl-PL" sz="1050" b="1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</a:tr>
              <a:tr h="58245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sz="1050" b="1" dirty="0"/>
                        <a:t>od 01.01.2009 </a:t>
                      </a:r>
                      <a:endParaRPr lang="pl-PL" sz="1050" b="1" dirty="0" smtClean="0"/>
                    </a:p>
                    <a:p>
                      <a:pPr algn="ctr" rtl="0"/>
                      <a:r>
                        <a:rPr lang="pl-PL" sz="1050" b="1" dirty="0" smtClean="0"/>
                        <a:t>do </a:t>
                      </a:r>
                      <a:r>
                        <a:rPr lang="pl-PL" sz="1050" b="1" dirty="0"/>
                        <a:t>31.03.2009</a:t>
                      </a:r>
                      <a:endParaRPr lang="pl-PL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sz="1050" b="1" dirty="0"/>
                        <a:t>od 01.01.2008 </a:t>
                      </a:r>
                      <a:endParaRPr lang="pl-PL" sz="1050" b="1" dirty="0" smtClean="0"/>
                    </a:p>
                    <a:p>
                      <a:pPr algn="ctr" rtl="0"/>
                      <a:r>
                        <a:rPr lang="pl-PL" sz="1050" b="1" dirty="0" smtClean="0"/>
                        <a:t>do </a:t>
                      </a:r>
                      <a:r>
                        <a:rPr lang="pl-PL" sz="1050" b="1" dirty="0"/>
                        <a:t>31.03.2008</a:t>
                      </a:r>
                      <a:endParaRPr lang="pl-PL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sz="1050" b="1" dirty="0"/>
                        <a:t>od 01.01.2009 </a:t>
                      </a:r>
                      <a:endParaRPr lang="pl-PL" sz="1050" b="1" dirty="0" smtClean="0"/>
                    </a:p>
                    <a:p>
                      <a:pPr algn="ctr" rtl="0"/>
                      <a:r>
                        <a:rPr lang="pl-PL" sz="1050" b="1" dirty="0" smtClean="0"/>
                        <a:t>do </a:t>
                      </a:r>
                      <a:r>
                        <a:rPr lang="pl-PL" sz="1050" b="1" dirty="0"/>
                        <a:t>31.03.2009</a:t>
                      </a:r>
                      <a:endParaRPr lang="pl-PL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sz="1050" b="1" dirty="0"/>
                        <a:t>od 01.01.2008 </a:t>
                      </a:r>
                      <a:endParaRPr lang="pl-PL" sz="1050" b="1" dirty="0" smtClean="0"/>
                    </a:p>
                    <a:p>
                      <a:pPr algn="ctr" rtl="0"/>
                      <a:r>
                        <a:rPr lang="pl-PL" sz="1050" b="1" dirty="0" smtClean="0"/>
                        <a:t>do </a:t>
                      </a:r>
                      <a:r>
                        <a:rPr lang="pl-PL" sz="1050" b="1" dirty="0"/>
                        <a:t>31.03.2008</a:t>
                      </a:r>
                      <a:endParaRPr lang="pl-PL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</a:tr>
              <a:tr h="582454">
                <a:tc>
                  <a:txBody>
                    <a:bodyPr/>
                    <a:lstStyle/>
                    <a:p>
                      <a:pPr rtl="0"/>
                      <a:r>
                        <a:rPr lang="pl-PL" sz="1050" dirty="0"/>
                        <a:t>I. Przychody netto ze sprzedaży produktów, towarów i materiałów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164 115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90 778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35 682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25 518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</a:tr>
              <a:tr h="334339">
                <a:tc>
                  <a:txBody>
                    <a:bodyPr/>
                    <a:lstStyle/>
                    <a:p>
                      <a:pPr rtl="0"/>
                      <a:r>
                        <a:rPr lang="pl-PL" sz="1050"/>
                        <a:t>II. Zysk (strata) na działalności operacyjnej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-519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4 964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-113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1 395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</a:tr>
              <a:tr h="334339">
                <a:tc>
                  <a:txBody>
                    <a:bodyPr/>
                    <a:lstStyle/>
                    <a:p>
                      <a:pPr rtl="0"/>
                      <a:r>
                        <a:rPr lang="pl-PL" sz="1050"/>
                        <a:t>III. Zysk (strata) brutto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- 1 024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4 671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-223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1 313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</a:tr>
              <a:tr h="334339">
                <a:tc>
                  <a:txBody>
                    <a:bodyPr/>
                    <a:lstStyle/>
                    <a:p>
                      <a:pPr rtl="0"/>
                      <a:r>
                        <a:rPr lang="pl-PL" sz="1050"/>
                        <a:t>IV. Zysk (strata) netto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- 1 024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3 706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- 223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1 042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</a:tr>
              <a:tr h="360512">
                <a:tc>
                  <a:txBody>
                    <a:bodyPr/>
                    <a:lstStyle/>
                    <a:p>
                      <a:pPr rtl="0"/>
                      <a:r>
                        <a:rPr lang="pl-PL" sz="1050"/>
                        <a:t>V. Przepływy pieniężne netto z działalności operacyjnej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-22 345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-18 803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- 4 858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-5 286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</a:tr>
              <a:tr h="360512">
                <a:tc>
                  <a:txBody>
                    <a:bodyPr/>
                    <a:lstStyle/>
                    <a:p>
                      <a:pPr rtl="0"/>
                      <a:r>
                        <a:rPr lang="pl-PL" sz="1050"/>
                        <a:t>VI. Przepływy pieniężne netto z działalności inwestycyjnej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- 936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-1 025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-204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- 288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</a:tr>
              <a:tr h="360512">
                <a:tc>
                  <a:txBody>
                    <a:bodyPr/>
                    <a:lstStyle/>
                    <a:p>
                      <a:pPr rtl="0"/>
                      <a:r>
                        <a:rPr lang="pl-PL" sz="1050"/>
                        <a:t>VII. Przepływy pieniężne netto z działalności finansowej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5 916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4 102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1 286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1 153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</a:tr>
              <a:tr h="334339">
                <a:tc>
                  <a:txBody>
                    <a:bodyPr/>
                    <a:lstStyle/>
                    <a:p>
                      <a:pPr rtl="0"/>
                      <a:r>
                        <a:rPr lang="pl-PL" sz="1050"/>
                        <a:t>VIII. Przepływy pieniężne netto, razem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- 17 365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550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- 3 775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155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004493" y="236150"/>
            <a:ext cx="6767512" cy="692519"/>
          </a:xfrm>
        </p:spPr>
        <p:txBody>
          <a:bodyPr/>
          <a:lstStyle/>
          <a:p>
            <a: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WYNIKI KONSORCJUM STALI </a:t>
            </a:r>
            <a:b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 I KWARTALE 2009 r.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00033" y="1071551"/>
          <a:ext cx="8286808" cy="464346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564378"/>
                <a:gridCol w="1173088"/>
                <a:gridCol w="1173088"/>
                <a:gridCol w="1188127"/>
                <a:gridCol w="1188127"/>
              </a:tblGrid>
              <a:tr h="272911">
                <a:tc rowSpan="3">
                  <a:txBody>
                    <a:bodyPr/>
                    <a:lstStyle/>
                    <a:p>
                      <a:pPr rtl="0"/>
                      <a:r>
                        <a:rPr lang="pl-PL" sz="1050" b="1" dirty="0"/>
                        <a:t> </a:t>
                      </a:r>
                      <a:endParaRPr lang="pl-PL" sz="1050" b="1" dirty="0">
                        <a:solidFill>
                          <a:schemeClr val="bg1"/>
                        </a:solidFill>
                      </a:endParaRPr>
                    </a:p>
                    <a:p>
                      <a:pPr algn="ctr" rtl="0"/>
                      <a:r>
                        <a:rPr lang="pl-PL" sz="1050" b="1" dirty="0"/>
                        <a:t>WYBRANE DANE FINANSOWE</a:t>
                      </a:r>
                      <a:endParaRPr lang="pl-PL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pl-PL" sz="1050" b="1"/>
                        <a:t>w tys. zł</a:t>
                      </a:r>
                      <a:endParaRPr lang="pl-PL" sz="1050" b="1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pl-PL" sz="1050" b="1"/>
                        <a:t>w tys. EUR</a:t>
                      </a:r>
                      <a:endParaRPr lang="pl-PL" sz="1050" b="1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26145">
                <a:tc vMerge="1">
                  <a:txBody>
                    <a:bodyPr/>
                    <a:lstStyle/>
                    <a:p>
                      <a:pPr algn="ctr" rtl="0"/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sz="1050" b="1" dirty="0"/>
                        <a:t>I kwartał </a:t>
                      </a:r>
                      <a:br>
                        <a:rPr lang="pl-PL" sz="1050" b="1" dirty="0"/>
                      </a:br>
                      <a:r>
                        <a:rPr lang="pl-PL" sz="1050" b="1" dirty="0"/>
                        <a:t>2009</a:t>
                      </a:r>
                      <a:endParaRPr lang="pl-PL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sz="1050" b="1" dirty="0"/>
                        <a:t>I kwartał </a:t>
                      </a:r>
                      <a:br>
                        <a:rPr lang="pl-PL" sz="1050" b="1" dirty="0"/>
                      </a:br>
                      <a:r>
                        <a:rPr lang="pl-PL" sz="1050" b="1" dirty="0"/>
                        <a:t>2008</a:t>
                      </a:r>
                      <a:endParaRPr lang="pl-PL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sz="1050" b="1" dirty="0"/>
                        <a:t>I kwartał </a:t>
                      </a:r>
                      <a:br>
                        <a:rPr lang="pl-PL" sz="1050" b="1" dirty="0"/>
                      </a:br>
                      <a:r>
                        <a:rPr lang="pl-PL" sz="1050" b="1" dirty="0"/>
                        <a:t>2009</a:t>
                      </a:r>
                      <a:endParaRPr lang="pl-PL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sz="1050" b="1"/>
                        <a:t>I kwartał </a:t>
                      </a:r>
                      <a:br>
                        <a:rPr lang="pl-PL" sz="1050" b="1"/>
                      </a:br>
                      <a:r>
                        <a:rPr lang="pl-PL" sz="1050" b="1"/>
                        <a:t>2008</a:t>
                      </a:r>
                      <a:endParaRPr lang="pl-PL" sz="1050" b="1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</a:tr>
              <a:tr h="42614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sz="1050" b="1" dirty="0"/>
                        <a:t>od 01.01.2009 </a:t>
                      </a:r>
                      <a:endParaRPr lang="pl-PL" sz="1050" b="1" dirty="0" smtClean="0"/>
                    </a:p>
                    <a:p>
                      <a:pPr algn="ctr" rtl="0"/>
                      <a:r>
                        <a:rPr lang="pl-PL" sz="1050" b="1" dirty="0" smtClean="0"/>
                        <a:t>do </a:t>
                      </a:r>
                      <a:r>
                        <a:rPr lang="pl-PL" sz="1050" b="1" dirty="0"/>
                        <a:t>31.03.2009</a:t>
                      </a:r>
                      <a:endParaRPr lang="pl-PL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sz="1050" b="1" dirty="0"/>
                        <a:t>od 01.01.2008 </a:t>
                      </a:r>
                      <a:endParaRPr lang="pl-PL" sz="1050" b="1" dirty="0" smtClean="0"/>
                    </a:p>
                    <a:p>
                      <a:pPr algn="ctr" rtl="0"/>
                      <a:r>
                        <a:rPr lang="pl-PL" sz="1050" b="1" dirty="0" smtClean="0"/>
                        <a:t>do </a:t>
                      </a:r>
                      <a:r>
                        <a:rPr lang="pl-PL" sz="1050" b="1" dirty="0"/>
                        <a:t>31.03.2008</a:t>
                      </a:r>
                      <a:endParaRPr lang="pl-PL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sz="1050" b="1" dirty="0"/>
                        <a:t>od 01.01.2009 </a:t>
                      </a:r>
                      <a:endParaRPr lang="pl-PL" sz="1050" b="1" dirty="0" smtClean="0"/>
                    </a:p>
                    <a:p>
                      <a:pPr algn="ctr" rtl="0"/>
                      <a:r>
                        <a:rPr lang="pl-PL" sz="1050" b="1" dirty="0" smtClean="0"/>
                        <a:t>do </a:t>
                      </a:r>
                      <a:r>
                        <a:rPr lang="pl-PL" sz="1050" b="1" dirty="0"/>
                        <a:t>31.03.2009</a:t>
                      </a:r>
                      <a:endParaRPr lang="pl-PL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sz="1050" b="1" dirty="0"/>
                        <a:t>od 01.01.2008 </a:t>
                      </a:r>
                      <a:endParaRPr lang="pl-PL" sz="1050" b="1" dirty="0" smtClean="0"/>
                    </a:p>
                    <a:p>
                      <a:pPr algn="ctr" rtl="0"/>
                      <a:r>
                        <a:rPr lang="pl-PL" sz="1050" b="1" dirty="0" smtClean="0"/>
                        <a:t>do </a:t>
                      </a:r>
                      <a:r>
                        <a:rPr lang="pl-PL" sz="1050" b="1" dirty="0"/>
                        <a:t>31.03.2008</a:t>
                      </a:r>
                      <a:endParaRPr lang="pl-PL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</a:tr>
              <a:tr h="244615">
                <a:tc>
                  <a:txBody>
                    <a:bodyPr/>
                    <a:lstStyle/>
                    <a:p>
                      <a:pPr rtl="0"/>
                      <a:r>
                        <a:rPr lang="pl-PL" sz="1050" dirty="0"/>
                        <a:t>IX. Aktywa, razem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413 460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141 477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87 946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40 126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</a:tr>
              <a:tr h="244615">
                <a:tc>
                  <a:txBody>
                    <a:bodyPr/>
                    <a:lstStyle/>
                    <a:p>
                      <a:pPr rtl="0"/>
                      <a:r>
                        <a:rPr lang="pl-PL" sz="1050" dirty="0"/>
                        <a:t>X. Zobowiązania i rezerwy na zobowiązania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196 494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86 588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41 796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24 558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</a:tr>
              <a:tr h="244615">
                <a:tc>
                  <a:txBody>
                    <a:bodyPr/>
                    <a:lstStyle/>
                    <a:p>
                      <a:pPr rtl="0"/>
                      <a:r>
                        <a:rPr lang="pl-PL" sz="1050"/>
                        <a:t>XI. Zobowiązania długoterminowe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7 703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494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1 638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sz="1050"/>
                        <a:t>140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</a:tr>
              <a:tr h="244615">
                <a:tc>
                  <a:txBody>
                    <a:bodyPr/>
                    <a:lstStyle/>
                    <a:p>
                      <a:pPr rtl="0"/>
                      <a:r>
                        <a:rPr lang="en-US" sz="1050"/>
                        <a:t>XII. Zobowiązania krótkoterminowe</a:t>
                      </a:r>
                      <a:endParaRPr lang="en-US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188 288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85 766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40 050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24 325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</a:tr>
              <a:tr h="244615">
                <a:tc>
                  <a:txBody>
                    <a:bodyPr/>
                    <a:lstStyle/>
                    <a:p>
                      <a:pPr rtl="0"/>
                      <a:r>
                        <a:rPr lang="pl-PL" sz="1050"/>
                        <a:t>XIII. Kapitał własny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216 966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54 889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46 150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15 568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</a:tr>
              <a:tr h="244615">
                <a:tc>
                  <a:txBody>
                    <a:bodyPr/>
                    <a:lstStyle/>
                    <a:p>
                      <a:pPr rtl="0"/>
                      <a:r>
                        <a:rPr lang="pl-PL" sz="1050"/>
                        <a:t>XIV. Kapitał zakładowy 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5 897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3 230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1 254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916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</a:tr>
              <a:tr h="244615">
                <a:tc>
                  <a:txBody>
                    <a:bodyPr/>
                    <a:lstStyle/>
                    <a:p>
                      <a:pPr rtl="0"/>
                      <a:r>
                        <a:rPr lang="pl-PL" sz="1050"/>
                        <a:t>XV. Liczba akcji (w szt.)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5 897 419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3 230 041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5 897 419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3 230 041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</a:tr>
              <a:tr h="263764">
                <a:tc>
                  <a:txBody>
                    <a:bodyPr/>
                    <a:lstStyle/>
                    <a:p>
                      <a:pPr rtl="0"/>
                      <a:r>
                        <a:rPr lang="pl-PL" sz="1050"/>
                        <a:t>XVI. Zysk (strata) na jedną akcję zwykłą (w zł/EUR)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- 0,17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1,15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-0,04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0,32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</a:tr>
              <a:tr h="426145">
                <a:tc>
                  <a:txBody>
                    <a:bodyPr/>
                    <a:lstStyle/>
                    <a:p>
                      <a:pPr rtl="0"/>
                      <a:r>
                        <a:rPr lang="pl-PL" sz="1050" dirty="0"/>
                        <a:t>XVII. Rozwodniony zysk (strata) na jedną akcję zwykłą (w zł/EUR)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-0,17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1,15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- 0,04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0,32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</a:tr>
              <a:tr h="263764">
                <a:tc>
                  <a:txBody>
                    <a:bodyPr/>
                    <a:lstStyle/>
                    <a:p>
                      <a:pPr rtl="0"/>
                      <a:r>
                        <a:rPr lang="pl-PL" sz="1050"/>
                        <a:t>XVIII. Wartość księgowa na jedną akcję (w zł/EUR)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36,79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16,99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7,83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4,82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</a:tr>
              <a:tr h="426145">
                <a:tc>
                  <a:txBody>
                    <a:bodyPr/>
                    <a:lstStyle/>
                    <a:p>
                      <a:pPr rtl="0"/>
                      <a:r>
                        <a:rPr lang="pl-PL" sz="1050"/>
                        <a:t>XIX. Rozwodniony wartość księgowa na jedną akcję (w zł/EUR)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36,79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16,99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7,83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4,82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</a:tr>
              <a:tr h="426145">
                <a:tc>
                  <a:txBody>
                    <a:bodyPr/>
                    <a:lstStyle/>
                    <a:p>
                      <a:pPr rtl="0"/>
                      <a:r>
                        <a:rPr lang="pl-PL" sz="1050" dirty="0"/>
                        <a:t>XX. Zadeklarowana lub wypłacona dywidenda na jedną akcję (w zł/EUR)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0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0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0</a:t>
                      </a:r>
                      <a:endParaRPr lang="pl-PL" sz="105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0</a:t>
                      </a:r>
                      <a:endParaRPr lang="pl-PL" sz="1050" dirty="0">
                        <a:solidFill>
                          <a:schemeClr val="bg1"/>
                        </a:solidFill>
                      </a:endParaRPr>
                    </a:p>
                  </a:txBody>
                  <a:tcPr marL="27805" marR="27805" marT="27805" marB="2780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7143800" cy="633412"/>
          </a:xfrm>
        </p:spPr>
        <p:txBody>
          <a:bodyPr/>
          <a:lstStyle/>
          <a:p>
            <a: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WYNIKI  KONSORCJUM  STALI  OD  2005 r. </a:t>
            </a:r>
            <a:b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(w mln zł)</a:t>
            </a:r>
            <a:endParaRPr lang="pl-PL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28596" y="1125539"/>
          <a:ext cx="8258204" cy="4803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1E0F8-9F5C-460D-837D-371B372803BC}" type="slidenum">
              <a:rPr lang="pl-PL" smtClean="0"/>
              <a:pPr/>
              <a:t>14</a:t>
            </a:fld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4071934" y="421481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rgbClr val="003399"/>
                </a:solidFill>
              </a:rPr>
              <a:t>11,9</a:t>
            </a:r>
            <a:endParaRPr lang="pl-PL" sz="1400" dirty="0">
              <a:solidFill>
                <a:srgbClr val="003399"/>
              </a:solidFill>
            </a:endParaRPr>
          </a:p>
        </p:txBody>
      </p:sp>
      <p:sp>
        <p:nvSpPr>
          <p:cNvPr id="9" name="pole tekstowe 1"/>
          <p:cNvSpPr txBox="1"/>
          <p:nvPr/>
        </p:nvSpPr>
        <p:spPr>
          <a:xfrm>
            <a:off x="2928926" y="1285860"/>
            <a:ext cx="714417" cy="21429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b="1" dirty="0" smtClean="0">
                <a:solidFill>
                  <a:srgbClr val="003399"/>
                </a:solidFill>
              </a:rPr>
              <a:t>757,4</a:t>
            </a:r>
            <a:endParaRPr lang="pl-PL" sz="1400" b="1" dirty="0">
              <a:solidFill>
                <a:srgbClr val="003399"/>
              </a:solidFill>
            </a:endParaRPr>
          </a:p>
        </p:txBody>
      </p:sp>
      <p:sp>
        <p:nvSpPr>
          <p:cNvPr id="10" name="pole tekstowe 1"/>
          <p:cNvSpPr txBox="1"/>
          <p:nvPr/>
        </p:nvSpPr>
        <p:spPr>
          <a:xfrm>
            <a:off x="6357950" y="4214818"/>
            <a:ext cx="571503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b="1" dirty="0" smtClean="0">
                <a:solidFill>
                  <a:srgbClr val="003399"/>
                </a:solidFill>
              </a:rPr>
              <a:t>13,1</a:t>
            </a:r>
            <a:endParaRPr lang="pl-PL" sz="1400" b="1" dirty="0">
              <a:solidFill>
                <a:srgbClr val="003399"/>
              </a:solidFill>
            </a:endParaRPr>
          </a:p>
        </p:txBody>
      </p:sp>
      <p:sp>
        <p:nvSpPr>
          <p:cNvPr id="11" name="pole tekstowe 1"/>
          <p:cNvSpPr txBox="1"/>
          <p:nvPr/>
        </p:nvSpPr>
        <p:spPr>
          <a:xfrm>
            <a:off x="6858016" y="4214818"/>
            <a:ext cx="571503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dirty="0" smtClean="0">
                <a:solidFill>
                  <a:srgbClr val="003399"/>
                </a:solidFill>
              </a:rPr>
              <a:t>13,5</a:t>
            </a:r>
            <a:endParaRPr lang="pl-PL" sz="14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14348" y="2357431"/>
            <a:ext cx="7772400" cy="2522551"/>
          </a:xfrm>
        </p:spPr>
        <p:txBody>
          <a:bodyPr/>
          <a:lstStyle/>
          <a:p>
            <a:pPr algn="ctr"/>
            <a:r>
              <a:rPr lang="pl-PL" sz="3200" b="1" dirty="0" smtClean="0"/>
              <a:t>ISTOTNE DLA  SPÓŁKI ZDARZENIA </a:t>
            </a:r>
          </a:p>
          <a:p>
            <a:pPr algn="ctr"/>
            <a:endParaRPr lang="pl-PL" sz="3200" b="1" dirty="0" smtClean="0"/>
          </a:p>
          <a:p>
            <a:pPr algn="ctr"/>
            <a:r>
              <a:rPr lang="pl-PL" sz="3200" b="1" dirty="0" smtClean="0"/>
              <a:t>PO 1 STYCZNIA 2009 r.</a:t>
            </a:r>
            <a:endParaRPr lang="pl-PL" sz="32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E1A95-F347-4BDD-A3EE-7758CD193775}" type="slidenum">
              <a:rPr lang="pl-PL" smtClean="0"/>
              <a:pPr/>
              <a:t>15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UCHWAŁA  NWZ  WS.  ZAKUPU  POLCYNKU</a:t>
            </a:r>
            <a:endParaRPr lang="pl-PL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785794"/>
            <a:ext cx="8572560" cy="5072099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1800" dirty="0" smtClean="0"/>
              <a:t>Nadzwyczajne Walne Zgromadzenie Akcjonariuszy Spółki uchwałą nr 12/2009 z 25.03.2009 roku wyraziło zgodę na nabycie przez KS 100% udziałów w spółce </a:t>
            </a:r>
            <a:r>
              <a:rPr lang="pl-PL" sz="1800" dirty="0" err="1" smtClean="0"/>
              <a:t>Polcynk</a:t>
            </a:r>
            <a:r>
              <a:rPr lang="pl-PL" sz="1800" dirty="0" smtClean="0"/>
              <a:t> Sp. z o.o. z/s w Radomiu. Łączna cena planowanej transakcji została określona na poziomie nie wyższym niż 12 mln zł. </a:t>
            </a:r>
          </a:p>
          <a:p>
            <a:pPr marL="0" indent="0">
              <a:spcBef>
                <a:spcPts val="0"/>
              </a:spcBef>
              <a:buNone/>
            </a:pPr>
            <a:endParaRPr lang="pl-PL" sz="1800" dirty="0" smtClean="0"/>
          </a:p>
          <a:p>
            <a:pPr marL="0" indent="0">
              <a:spcBef>
                <a:spcPts val="0"/>
              </a:spcBef>
              <a:buNone/>
            </a:pPr>
            <a:endParaRPr lang="pl-PL" sz="9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 err="1" smtClean="0"/>
              <a:t>Polcynk</a:t>
            </a:r>
            <a:r>
              <a:rPr lang="pl-PL" sz="1800" dirty="0" smtClean="0"/>
              <a:t> to średniej wielkości spółka zajmująca się produkcją konstrukcji stalowych w Radomiu, posiadająca własną bazę magazynowo-produkcyjną. </a:t>
            </a:r>
            <a:r>
              <a:rPr lang="pl-PL" sz="1800" dirty="0" err="1" smtClean="0"/>
              <a:t>Polcynk</a:t>
            </a:r>
            <a:r>
              <a:rPr lang="pl-PL" sz="1800" dirty="0" smtClean="0"/>
              <a:t> to jeden z niewielu producentów konstrukcji stalowych posiadających własną cynkownię. Spółka produkuje elementy konstrukcji hal, części linii produkcyjnych, elementy </a:t>
            </a:r>
            <a:r>
              <a:rPr lang="pl-PL" sz="1800" dirty="0" err="1" smtClean="0"/>
              <a:t>infrastruktry</a:t>
            </a:r>
            <a:r>
              <a:rPr lang="pl-PL" sz="1800" dirty="0" smtClean="0"/>
              <a:t> drogowej. Przychody </a:t>
            </a:r>
            <a:r>
              <a:rPr lang="pl-PL" sz="1800" dirty="0" err="1" smtClean="0"/>
              <a:t>Polcynku</a:t>
            </a:r>
            <a:r>
              <a:rPr lang="pl-PL" sz="1800" dirty="0" smtClean="0"/>
              <a:t> za 2008 rok wyniosły 12,723 mln zł, a zysk netto 1,038 mln zł. </a:t>
            </a:r>
            <a:r>
              <a:rPr lang="pl-PL" sz="1800" dirty="0" err="1" smtClean="0"/>
              <a:t>Polcynk</a:t>
            </a:r>
            <a:r>
              <a:rPr lang="pl-PL" sz="1800" dirty="0" smtClean="0"/>
              <a:t> zatrudnia 90 osób. Nabycie </a:t>
            </a:r>
            <a:r>
              <a:rPr lang="pl-PL" sz="1800" dirty="0" err="1" smtClean="0"/>
              <a:t>Polcynku</a:t>
            </a:r>
            <a:r>
              <a:rPr lang="pl-PL" sz="1800" dirty="0" smtClean="0"/>
              <a:t> umożliwi Konsorcjum Stali dynamiczne rozwinięcie segmentu produkcji konstrukcji stalowych.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1E0F8-9F5C-460D-837D-371B372803BC}" type="slidenum">
              <a:rPr lang="pl-PL" smtClean="0"/>
              <a:pPr/>
              <a:t>16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UMOWA  ZE  STRABAGIEM</a:t>
            </a:r>
            <a:endParaRPr lang="pl-PL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00109"/>
            <a:ext cx="8229600" cy="530861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l-PL" sz="1900" b="1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l-PL" sz="1900" b="1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900" b="1" dirty="0" smtClean="0"/>
              <a:t>19.03.2009 roku</a:t>
            </a:r>
            <a:r>
              <a:rPr lang="pl-PL" sz="1900" dirty="0" smtClean="0"/>
              <a:t> Zarząd Konsorcjum Stali otrzymał zwrotnie podpisany aneks do umowy zawartej dnia 2 lutego 2009 r. z Strabag Sp. z o.o. Przedmiotem umowy jest dostawa elementów zbrojarskich i koszy zbrojeniowych na potrzeby budowy Autostradowej Obwodnicy Wrocławia. Przewidywany termin zakończenia dostaw: 31.12.2010 r. Szacunkowa wartość umowy po podpisaniu aneksu to 22,9 mln zł netto.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l-PL" sz="1100" dirty="0" smtClean="0"/>
          </a:p>
          <a:p>
            <a:pPr algn="just">
              <a:spcBef>
                <a:spcPts val="1000"/>
              </a:spcBef>
              <a:buNone/>
            </a:pPr>
            <a:endParaRPr lang="pl-PL" sz="1800" b="1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1E0F8-9F5C-460D-837D-371B372803BC}" type="slidenum">
              <a:rPr lang="pl-PL" smtClean="0"/>
              <a:pPr/>
              <a:t>17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00113" y="571481"/>
            <a:ext cx="6767512" cy="336570"/>
          </a:xfrm>
        </p:spPr>
        <p:txBody>
          <a:bodyPr>
            <a:noAutofit/>
          </a:bodyPr>
          <a:lstStyle/>
          <a:p>
            <a: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DZIĘKUJEMY ZA UWAGĘ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sz="4400" dirty="0" smtClean="0"/>
          </a:p>
          <a:p>
            <a:pPr>
              <a:buNone/>
            </a:pPr>
            <a:endParaRPr lang="pl-PL" sz="4400" dirty="0" smtClean="0"/>
          </a:p>
          <a:p>
            <a:r>
              <a:rPr lang="pl-PL" sz="2000" dirty="0" smtClean="0"/>
              <a:t>Robert  Wojdyna, prezes Konsorcjum Stali, mail: </a:t>
            </a:r>
            <a:r>
              <a:rPr lang="pl-PL" sz="2000" dirty="0" err="1" smtClean="0">
                <a:hlinkClick r:id="rId2"/>
              </a:rPr>
              <a:t>robert.wojdyna@ks.mail.pl</a:t>
            </a: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r>
              <a:rPr lang="pl-PL" sz="2000" dirty="0" smtClean="0"/>
              <a:t>Dariusz </a:t>
            </a:r>
            <a:r>
              <a:rPr lang="pl-PL" sz="2000" dirty="0" err="1" smtClean="0"/>
              <a:t>Bendykowski</a:t>
            </a:r>
            <a:r>
              <a:rPr lang="pl-PL" sz="2000" dirty="0" smtClean="0"/>
              <a:t>, Dyrektor Finansowy, </a:t>
            </a:r>
            <a:r>
              <a:rPr lang="pl-PL" sz="2000" dirty="0" err="1" smtClean="0"/>
              <a:t>mail:</a:t>
            </a:r>
            <a:r>
              <a:rPr lang="pl-PL" sz="2000" dirty="0" err="1" smtClean="0">
                <a:hlinkClick r:id="rId3"/>
              </a:rPr>
              <a:t>dariusz.bendykowski@ls.mail.pl</a:t>
            </a:r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4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1E0F8-9F5C-460D-837D-371B372803BC}" type="slidenum">
              <a:rPr lang="pl-PL" smtClean="0"/>
              <a:pPr/>
              <a:t>18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AKCJONARIUSZE  KONSORCJUM  STALI </a:t>
            </a:r>
            <a:b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 31.03.2009</a:t>
            </a:r>
            <a:endParaRPr lang="pl-PL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D64866-9C1A-4324-9430-76FCA15DD43E}" type="slidenum">
              <a:rPr lang="pl-PL" smtClean="0"/>
              <a:pPr/>
              <a:t>2</a:t>
            </a:fld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500033" y="1142988"/>
          <a:ext cx="8286808" cy="385764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429157"/>
                <a:gridCol w="1428760"/>
                <a:gridCol w="1357322"/>
                <a:gridCol w="1071569"/>
              </a:tblGrid>
              <a:tr h="1217880">
                <a:tc>
                  <a:txBody>
                    <a:bodyPr/>
                    <a:lstStyle/>
                    <a:p>
                      <a:pPr algn="ctr" rtl="0"/>
                      <a:r>
                        <a:rPr lang="pl-PL" sz="1050" b="1" dirty="0"/>
                        <a:t>Nazwisko i Imię/Nazwa Akcjonariusza 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sz="1050" b="1" dirty="0"/>
                        <a:t>Liczba posiadanych akcji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sz="1050" b="1" dirty="0"/>
                        <a:t>% ogólnej liczby akcji i głosów na Walnym </a:t>
                      </a:r>
                      <a:r>
                        <a:rPr lang="pl-PL" sz="1050" b="1" dirty="0" smtClean="0"/>
                        <a:t>Zgromadzeniu</a:t>
                      </a:r>
                      <a:endParaRPr lang="pl-PL" sz="1050" b="1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sz="1050" b="1" dirty="0"/>
                        <a:t>% udziału w kapitale zakładowym</a:t>
                      </a:r>
                    </a:p>
                  </a:txBody>
                  <a:tcPr marL="47625" marR="47625" marT="47625" marB="47625" anchor="ctr"/>
                </a:tc>
              </a:tr>
              <a:tr h="294577">
                <a:tc>
                  <a:txBody>
                    <a:bodyPr/>
                    <a:lstStyle/>
                    <a:p>
                      <a:pPr rtl="0"/>
                      <a:r>
                        <a:rPr lang="pl-PL" sz="1050"/>
                        <a:t>Koclęga Janusz</a:t>
                      </a: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883 283</a:t>
                      </a: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14,98%</a:t>
                      </a: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14,98%</a:t>
                      </a:r>
                    </a:p>
                  </a:txBody>
                  <a:tcPr marL="47625" marR="47625" marT="47625" marB="47625" anchor="b"/>
                </a:tc>
              </a:tr>
              <a:tr h="294577">
                <a:tc>
                  <a:txBody>
                    <a:bodyPr/>
                    <a:lstStyle/>
                    <a:p>
                      <a:pPr rtl="0"/>
                      <a:r>
                        <a:rPr lang="pl-PL" sz="1050"/>
                        <a:t>Borysiewicz Krystyna</a:t>
                      </a: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816 980</a:t>
                      </a: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13,85%</a:t>
                      </a: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13,85%</a:t>
                      </a:r>
                    </a:p>
                  </a:txBody>
                  <a:tcPr marL="47625" marR="47625" marT="47625" marB="47625" anchor="b"/>
                </a:tc>
              </a:tr>
              <a:tr h="294577">
                <a:tc>
                  <a:txBody>
                    <a:bodyPr/>
                    <a:lstStyle/>
                    <a:p>
                      <a:pPr rtl="0"/>
                      <a:r>
                        <a:rPr lang="pl-PL" sz="1050"/>
                        <a:t>Dembowska Barbara</a:t>
                      </a: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816 980</a:t>
                      </a: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13,85%</a:t>
                      </a: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13,85%</a:t>
                      </a:r>
                    </a:p>
                  </a:txBody>
                  <a:tcPr marL="47625" marR="47625" marT="47625" marB="47625" anchor="b"/>
                </a:tc>
              </a:tr>
              <a:tr h="294577">
                <a:tc>
                  <a:txBody>
                    <a:bodyPr/>
                    <a:lstStyle/>
                    <a:p>
                      <a:pPr rtl="0"/>
                      <a:r>
                        <a:rPr lang="pl-PL" sz="1050"/>
                        <a:t>Skyline Investment S.A. z siedzibą w Warszawie</a:t>
                      </a: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600 135</a:t>
                      </a: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10,18%</a:t>
                      </a: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10,18%</a:t>
                      </a:r>
                    </a:p>
                  </a:txBody>
                  <a:tcPr marL="47625" marR="47625" marT="47625" marB="47625" anchor="b"/>
                </a:tc>
              </a:tr>
              <a:tr h="294577">
                <a:tc>
                  <a:txBody>
                    <a:bodyPr/>
                    <a:lstStyle/>
                    <a:p>
                      <a:pPr rtl="0"/>
                      <a:r>
                        <a:rPr lang="pl-PL" sz="1050"/>
                        <a:t>Skwarski Marek</a:t>
                      </a: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400 200</a:t>
                      </a: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6,79%</a:t>
                      </a: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6,79%</a:t>
                      </a:r>
                    </a:p>
                  </a:txBody>
                  <a:tcPr marL="47625" marR="47625" marT="47625" marB="47625" anchor="b"/>
                </a:tc>
              </a:tr>
              <a:tr h="294577">
                <a:tc>
                  <a:txBody>
                    <a:bodyPr/>
                    <a:lstStyle/>
                    <a:p>
                      <a:pPr rtl="0"/>
                      <a:r>
                        <a:rPr lang="pl-PL" sz="1050"/>
                        <a:t>Wojdyna Robert</a:t>
                      </a: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400 200</a:t>
                      </a: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6,79%</a:t>
                      </a: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6,79%</a:t>
                      </a:r>
                    </a:p>
                  </a:txBody>
                  <a:tcPr marL="47625" marR="47625" marT="47625" marB="47625" anchor="b"/>
                </a:tc>
              </a:tr>
              <a:tr h="294577">
                <a:tc>
                  <a:txBody>
                    <a:bodyPr/>
                    <a:lstStyle/>
                    <a:p>
                      <a:pPr rtl="0"/>
                      <a:r>
                        <a:rPr lang="pl-PL" sz="1050"/>
                        <a:t>Opoka Fundusz Inwestycyjny Zamknięty</a:t>
                      </a: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389 155</a:t>
                      </a: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6,60%</a:t>
                      </a: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6,60%</a:t>
                      </a:r>
                    </a:p>
                  </a:txBody>
                  <a:tcPr marL="47625" marR="47625" marT="47625" marB="47625" anchor="b"/>
                </a:tc>
              </a:tr>
              <a:tr h="294577">
                <a:tc>
                  <a:txBody>
                    <a:bodyPr/>
                    <a:lstStyle/>
                    <a:p>
                      <a:pPr rtl="0"/>
                      <a:r>
                        <a:rPr lang="pl-PL" sz="1050" dirty="0"/>
                        <a:t>Przybysz Krzysztof</a:t>
                      </a: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330 000</a:t>
                      </a: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5,60%</a:t>
                      </a: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5,60%</a:t>
                      </a:r>
                    </a:p>
                  </a:txBody>
                  <a:tcPr marL="47625" marR="47625" marT="47625" marB="47625" anchor="b"/>
                </a:tc>
              </a:tr>
              <a:tr h="283150">
                <a:tc>
                  <a:txBody>
                    <a:bodyPr/>
                    <a:lstStyle/>
                    <a:p>
                      <a:pPr rtl="0"/>
                      <a:r>
                        <a:rPr lang="pl-PL" sz="1050" dirty="0"/>
                        <a:t>Konsorcjum Stali S.A. (buy back)</a:t>
                      </a: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439 934 </a:t>
                      </a: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/>
                        <a:t>7,46%</a:t>
                      </a: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pl-PL" sz="1050" dirty="0"/>
                        <a:t>7,46%</a:t>
                      </a:r>
                    </a:p>
                  </a:txBody>
                  <a:tcPr marL="47625" marR="47625" marT="47625" marB="47625" anchor="b"/>
                </a:tc>
              </a:tr>
            </a:tbl>
          </a:graphicData>
        </a:graphic>
      </p:graphicFrame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18473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428596" y="5214950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Pozostali Akcjonariusze, mający indywidualnie mniej niż 5% ogólnej liczby akcji, posiadają  </a:t>
            </a:r>
            <a:br>
              <a:rPr lang="pl-PL" dirty="0" smtClean="0"/>
            </a:br>
            <a:r>
              <a:rPr lang="pl-PL" dirty="0" smtClean="0"/>
              <a:t>820 552 sztuk akcji co stanowi 13,91% udziału w kapitale </a:t>
            </a:r>
            <a:r>
              <a:rPr lang="pl-PL" smtClean="0"/>
              <a:t>zakładowym KS.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title"/>
          </p:nvPr>
        </p:nvSpPr>
        <p:spPr>
          <a:xfrm>
            <a:off x="684213" y="260351"/>
            <a:ext cx="6767512" cy="633413"/>
          </a:xfrm>
        </p:spPr>
        <p:txBody>
          <a:bodyPr>
            <a:normAutofit/>
          </a:bodyPr>
          <a:lstStyle/>
          <a:p>
            <a: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KOMPETENCJE  CZŁONKÓW  ZARZĄDU</a:t>
            </a:r>
          </a:p>
        </p:txBody>
      </p:sp>
      <p:sp>
        <p:nvSpPr>
          <p:cNvPr id="21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070EE3B6-862C-40DE-8D7C-87206ACAC4B4}" type="slidenum">
              <a:rPr lang="pl-PL"/>
              <a:pPr/>
              <a:t>3</a:t>
            </a:fld>
            <a:endParaRPr lang="pl-PL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500034" y="3429000"/>
          <a:ext cx="8172000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upa 3"/>
          <p:cNvGrpSpPr/>
          <p:nvPr/>
        </p:nvGrpSpPr>
        <p:grpSpPr>
          <a:xfrm>
            <a:off x="3888000" y="1076310"/>
            <a:ext cx="1836000" cy="571504"/>
            <a:chOff x="42509" y="2237"/>
            <a:chExt cx="1449444" cy="706617"/>
          </a:xfrm>
          <a:scene3d>
            <a:camera prst="orthographicFront"/>
            <a:lightRig rig="chilly" dir="t"/>
          </a:scene3d>
        </p:grpSpPr>
        <p:sp>
          <p:nvSpPr>
            <p:cNvPr id="9" name="Prostokąt 8"/>
            <p:cNvSpPr/>
            <p:nvPr/>
          </p:nvSpPr>
          <p:spPr>
            <a:xfrm>
              <a:off x="42509" y="2237"/>
              <a:ext cx="1449444" cy="706617"/>
            </a:xfrm>
            <a:prstGeom prst="rect">
              <a:avLst/>
            </a:prstGeom>
            <a:sp3d prstMaterial="translucentPowder">
              <a:bevelT w="127000" h="25400" prst="softRound"/>
              <a:bevelB prst="convex"/>
            </a:sp3d>
          </p:spPr>
          <p:style>
            <a:lnRef idx="1">
              <a:schemeClr val="accent3">
                <a:shade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pl-PL" sz="1100" dirty="0">
                  <a:solidFill>
                    <a:schemeClr val="bg2">
                      <a:lumMod val="75000"/>
                    </a:schemeClr>
                  </a:solidFill>
                </a:rPr>
                <a:t>Robert Wojdyna</a:t>
              </a:r>
            </a:p>
            <a:p>
              <a:pPr algn="ctr">
                <a:defRPr/>
              </a:pPr>
              <a:r>
                <a:rPr lang="pl-PL" sz="1100" dirty="0" smtClean="0">
                  <a:solidFill>
                    <a:schemeClr val="bg2">
                      <a:lumMod val="75000"/>
                    </a:schemeClr>
                  </a:solidFill>
                </a:rPr>
                <a:t> </a:t>
              </a:r>
              <a:r>
                <a:rPr lang="pl-PL" sz="1100" dirty="0">
                  <a:solidFill>
                    <a:schemeClr val="bg2">
                      <a:lumMod val="75000"/>
                    </a:schemeClr>
                  </a:solidFill>
                </a:rPr>
                <a:t>Prezes Zarządu</a:t>
              </a: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42509" y="2237"/>
              <a:ext cx="1449444" cy="579777"/>
            </a:xfrm>
            <a:prstGeom prst="rect">
              <a:avLst/>
            </a:prstGeom>
            <a:sp3d>
              <a:bevelB prst="convex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5344" tIns="48768" rIns="85344" bIns="48768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pl-PL" sz="11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grpSp>
        <p:nvGrpSpPr>
          <p:cNvPr id="3" name="Grupa 5"/>
          <p:cNvGrpSpPr/>
          <p:nvPr/>
        </p:nvGrpSpPr>
        <p:grpSpPr>
          <a:xfrm>
            <a:off x="3888000" y="1652910"/>
            <a:ext cx="1836000" cy="1206174"/>
            <a:chOff x="2533" y="582014"/>
            <a:chExt cx="1529396" cy="1844640"/>
          </a:xfrm>
          <a:scene3d>
            <a:camera prst="orthographicFront"/>
            <a:lightRig rig="threePt" dir="t"/>
          </a:scene3d>
        </p:grpSpPr>
        <p:sp>
          <p:nvSpPr>
            <p:cNvPr id="7" name="Prostokąt 6"/>
            <p:cNvSpPr/>
            <p:nvPr/>
          </p:nvSpPr>
          <p:spPr>
            <a:xfrm>
              <a:off x="2533" y="582014"/>
              <a:ext cx="1529396" cy="1844640"/>
            </a:xfrm>
            <a:prstGeom prst="rect">
              <a:avLst/>
            </a:prstGeom>
            <a:sp3d extrusionH="1700" contourW="12700" prstMaterial="matte">
              <a:bevelT w="127000" h="25400"/>
              <a:bevelB prst="convex"/>
              <a:contourClr>
                <a:schemeClr val="tx1"/>
              </a:contourClr>
            </a:sp3d>
          </p:spPr>
          <p:style>
            <a:lnRef idx="1">
              <a:schemeClr val="accent3">
                <a:alpha val="90000"/>
                <a:tint val="55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tint val="55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90000"/>
                <a:tint val="5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Prostokąt 7"/>
            <p:cNvSpPr/>
            <p:nvPr/>
          </p:nvSpPr>
          <p:spPr>
            <a:xfrm>
              <a:off x="2534" y="582014"/>
              <a:ext cx="1493483" cy="1403006"/>
            </a:xfrm>
            <a:prstGeom prst="rect">
              <a:avLst/>
            </a:prstGeom>
            <a:sp3d prstMaterial="matte">
              <a:bevelT w="127000" h="25400"/>
              <a:bevelB prst="convex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3340" tIns="53340" rIns="71120" bIns="80010" spcCol="1270"/>
            <a:lstStyle/>
            <a:p>
              <a:pPr marL="57150" lvl="1" indent="-57150" defTabSz="4445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pl-PL" sz="1000" b="0" dirty="0">
                  <a:solidFill>
                    <a:schemeClr val="bg2">
                      <a:lumMod val="75000"/>
                    </a:schemeClr>
                  </a:solidFill>
                </a:rPr>
                <a:t>Koordynacja prac Zarządu</a:t>
              </a:r>
            </a:p>
            <a:p>
              <a:pPr marL="57150" lvl="1" indent="-57150" defTabSz="4445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pl-PL" sz="1000" b="0" dirty="0">
                <a:solidFill>
                  <a:schemeClr val="bg2">
                    <a:lumMod val="75000"/>
                  </a:schemeClr>
                </a:solidFill>
              </a:endParaRPr>
            </a:p>
            <a:p>
              <a:pPr marL="57150" lvl="1" indent="-57150" defTabSz="4445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pl-PL" sz="1000" b="0" dirty="0">
                  <a:solidFill>
                    <a:schemeClr val="bg2">
                      <a:lumMod val="75000"/>
                    </a:schemeClr>
                  </a:solidFill>
                </a:rPr>
                <a:t>Opracowywanie strategii i planów rozwoju spółki</a:t>
              </a:r>
            </a:p>
            <a:p>
              <a:pPr marL="57150" lvl="1" indent="-57150" defTabSz="4445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pl-PL" sz="1000" b="0" dirty="0">
                <a:solidFill>
                  <a:schemeClr val="bg2">
                    <a:lumMod val="75000"/>
                  </a:schemeClr>
                </a:solidFill>
              </a:endParaRPr>
            </a:p>
            <a:p>
              <a:pPr marL="57150" lvl="1" indent="-57150" defTabSz="4445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pl-PL" sz="1000" b="0" dirty="0">
                  <a:solidFill>
                    <a:schemeClr val="bg2">
                      <a:lumMod val="75000"/>
                    </a:schemeClr>
                  </a:solidFill>
                </a:rPr>
                <a:t>Nadzór nad finansami spółki</a:t>
              </a:r>
            </a:p>
          </p:txBody>
        </p:sp>
      </p:grpSp>
      <p:cxnSp>
        <p:nvCxnSpPr>
          <p:cNvPr id="12" name="Łącznik prosty 11"/>
          <p:cNvCxnSpPr/>
          <p:nvPr/>
        </p:nvCxnSpPr>
        <p:spPr>
          <a:xfrm>
            <a:off x="1214440" y="3143250"/>
            <a:ext cx="6643687" cy="158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 rot="5400000">
            <a:off x="1069976" y="3286125"/>
            <a:ext cx="287338" cy="158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rot="5400000">
            <a:off x="4715670" y="2999581"/>
            <a:ext cx="285750" cy="158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 rot="5400000">
            <a:off x="2786858" y="3285332"/>
            <a:ext cx="285750" cy="1587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 rot="5400000">
            <a:off x="4501358" y="3285332"/>
            <a:ext cx="285750" cy="1587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/>
          <p:nvPr/>
        </p:nvCxnSpPr>
        <p:spPr>
          <a:xfrm rot="5400000">
            <a:off x="6144420" y="3285331"/>
            <a:ext cx="285750" cy="158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/>
          <p:cNvCxnSpPr/>
          <p:nvPr/>
        </p:nvCxnSpPr>
        <p:spPr>
          <a:xfrm rot="5400000">
            <a:off x="7716045" y="3285331"/>
            <a:ext cx="285750" cy="158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SIEĆ  KONSORCJUM STALI</a:t>
            </a:r>
          </a:p>
        </p:txBody>
      </p:sp>
      <p:pic>
        <p:nvPicPr>
          <p:cNvPr id="7" name="Picture 3" descr="Obrazek &quot;http://www.pgi.gov.pl/mapy/images/mapy/polska_wojewodztwa.gif&quot; nie może zostać wyświetlony, ponieważ zawiera błędy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biLevel thresh="50000"/>
            <a:lum bright="-43000" contrast="51000"/>
          </a:blip>
          <a:stretch>
            <a:fillRect/>
          </a:stretch>
        </p:blipFill>
        <p:spPr>
          <a:xfrm>
            <a:off x="4143372" y="1643050"/>
            <a:ext cx="4086225" cy="3790950"/>
          </a:xfrm>
          <a:effectLst>
            <a:outerShdw blurRad="63500" dist="76200" dir="2700000" sx="101000" sy="101000" algn="tl" rotWithShape="0">
              <a:schemeClr val="bg2">
                <a:lumMod val="75000"/>
                <a:alpha val="40000"/>
              </a:schemeClr>
            </a:outerShdw>
          </a:effectLst>
          <a:scene3d>
            <a:camera prst="orthographicFront"/>
            <a:lightRig rig="chilly" dir="t">
              <a:rot lat="0" lon="0" rev="0"/>
            </a:lightRig>
          </a:scene3d>
          <a:sp3d prstMaterial="metal">
            <a:bevelT/>
            <a:bevelB w="165100" prst="coolSlant"/>
          </a:sp3d>
        </p:spPr>
      </p:pic>
      <p:sp>
        <p:nvSpPr>
          <p:cNvPr id="42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9E43667-A91D-4E2E-8E0A-2C5B4BD48C33}" type="slidenum">
              <a:rPr lang="pl-PL"/>
              <a:pPr/>
              <a:t>4</a:t>
            </a:fld>
            <a:endParaRPr lang="pl-PL" dirty="0"/>
          </a:p>
        </p:txBody>
      </p:sp>
      <p:grpSp>
        <p:nvGrpSpPr>
          <p:cNvPr id="2" name="Grupa 62"/>
          <p:cNvGrpSpPr>
            <a:grpSpLocks/>
          </p:cNvGrpSpPr>
          <p:nvPr/>
        </p:nvGrpSpPr>
        <p:grpSpPr bwMode="auto">
          <a:xfrm>
            <a:off x="4857752" y="2071679"/>
            <a:ext cx="3508375" cy="3365516"/>
            <a:chOff x="4857789" y="2071678"/>
            <a:chExt cx="3508855" cy="3366012"/>
          </a:xfrm>
        </p:grpSpPr>
        <p:sp>
          <p:nvSpPr>
            <p:cNvPr id="8" name="Schemat blokowy: łącznik 7"/>
            <p:cNvSpPr>
              <a:spLocks noChangeAspect="1"/>
            </p:cNvSpPr>
            <p:nvPr/>
          </p:nvSpPr>
          <p:spPr>
            <a:xfrm>
              <a:off x="6358182" y="2929054"/>
              <a:ext cx="1079648" cy="1079659"/>
            </a:xfrm>
            <a:prstGeom prst="flowChartConnector">
              <a:avLst/>
            </a:prstGeom>
            <a:gradFill>
              <a:gsLst>
                <a:gs pos="0">
                  <a:schemeClr val="accent5">
                    <a:shade val="51000"/>
                    <a:satMod val="130000"/>
                    <a:alpha val="5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</a:gradFill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 sz="1800" b="0" dirty="0"/>
            </a:p>
          </p:txBody>
        </p:sp>
        <p:sp>
          <p:nvSpPr>
            <p:cNvPr id="11" name="Schemat blokowy: łącznik 10"/>
            <p:cNvSpPr>
              <a:spLocks/>
            </p:cNvSpPr>
            <p:nvPr/>
          </p:nvSpPr>
          <p:spPr>
            <a:xfrm>
              <a:off x="7286996" y="2143126"/>
              <a:ext cx="1079648" cy="1079659"/>
            </a:xfrm>
            <a:prstGeom prst="flowChartConnector">
              <a:avLst/>
            </a:prstGeom>
            <a:gradFill>
              <a:gsLst>
                <a:gs pos="0">
                  <a:schemeClr val="accent5">
                    <a:shade val="51000"/>
                    <a:satMod val="130000"/>
                    <a:alpha val="5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</a:gradFill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 sz="1800" b="0" dirty="0"/>
            </a:p>
          </p:txBody>
        </p:sp>
        <p:sp>
          <p:nvSpPr>
            <p:cNvPr id="13" name="Schemat blokowy: łącznik 12"/>
            <p:cNvSpPr>
              <a:spLocks noChangeAspect="1"/>
            </p:cNvSpPr>
            <p:nvPr/>
          </p:nvSpPr>
          <p:spPr>
            <a:xfrm>
              <a:off x="4857789" y="2071678"/>
              <a:ext cx="1079648" cy="1079659"/>
            </a:xfrm>
            <a:prstGeom prst="flowChartConnector">
              <a:avLst/>
            </a:prstGeom>
            <a:gradFill>
              <a:gsLst>
                <a:gs pos="0">
                  <a:schemeClr val="accent5">
                    <a:shade val="51000"/>
                    <a:satMod val="130000"/>
                    <a:alpha val="5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</a:gradFill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 sz="1800" b="0" dirty="0"/>
            </a:p>
          </p:txBody>
        </p:sp>
        <p:sp>
          <p:nvSpPr>
            <p:cNvPr id="14" name="Schemat blokowy: łącznik 13"/>
            <p:cNvSpPr>
              <a:spLocks noChangeAspect="1"/>
            </p:cNvSpPr>
            <p:nvPr/>
          </p:nvSpPr>
          <p:spPr>
            <a:xfrm>
              <a:off x="6572538" y="4358031"/>
              <a:ext cx="1079648" cy="1079659"/>
            </a:xfrm>
            <a:prstGeom prst="flowChartConnector">
              <a:avLst/>
            </a:prstGeom>
            <a:gradFill>
              <a:gsLst>
                <a:gs pos="0">
                  <a:schemeClr val="accent5">
                    <a:shade val="51000"/>
                    <a:satMod val="130000"/>
                    <a:alpha val="5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</a:gradFill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 sz="1800" b="0" dirty="0"/>
            </a:p>
          </p:txBody>
        </p:sp>
      </p:grpSp>
      <p:sp>
        <p:nvSpPr>
          <p:cNvPr id="15" name="pole tekstowe 14"/>
          <p:cNvSpPr txBox="1"/>
          <p:nvPr/>
        </p:nvSpPr>
        <p:spPr>
          <a:xfrm>
            <a:off x="6786565" y="3357563"/>
            <a:ext cx="928687" cy="2230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pl-PL" sz="800" dirty="0">
                <a:solidFill>
                  <a:schemeClr val="bg2"/>
                </a:solidFill>
                <a:latin typeface="+mn-lt"/>
              </a:rPr>
              <a:t> Warszawa</a:t>
            </a:r>
          </a:p>
        </p:txBody>
      </p:sp>
      <p:sp>
        <p:nvSpPr>
          <p:cNvPr id="19" name="pole tekstowe 18"/>
          <p:cNvSpPr txBox="1"/>
          <p:nvPr/>
        </p:nvSpPr>
        <p:spPr>
          <a:xfrm>
            <a:off x="6429377" y="4929188"/>
            <a:ext cx="1000125" cy="2230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pl-PL" sz="800" dirty="0">
                <a:solidFill>
                  <a:schemeClr val="bg2"/>
                </a:solidFill>
                <a:latin typeface="+mn-lt"/>
              </a:rPr>
              <a:t> Kraków</a:t>
            </a:r>
          </a:p>
        </p:txBody>
      </p:sp>
      <p:sp>
        <p:nvSpPr>
          <p:cNvPr id="20" name="pole tekstowe 19"/>
          <p:cNvSpPr txBox="1"/>
          <p:nvPr/>
        </p:nvSpPr>
        <p:spPr>
          <a:xfrm>
            <a:off x="6000750" y="4643439"/>
            <a:ext cx="928688" cy="2230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pl-PL" sz="800" dirty="0">
                <a:solidFill>
                  <a:schemeClr val="bg2"/>
                </a:solidFill>
                <a:latin typeface="+mn-lt"/>
              </a:rPr>
              <a:t> Zawiercie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5286375" y="2500313"/>
            <a:ext cx="1428750" cy="2230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pl-PL" sz="800" dirty="0">
                <a:solidFill>
                  <a:schemeClr val="bg2"/>
                </a:solidFill>
                <a:latin typeface="+mn-lt"/>
              </a:rPr>
              <a:t> Sępólno Krajeńskie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5000625" y="3286125"/>
            <a:ext cx="928688" cy="2230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pl-PL" sz="800" dirty="0">
                <a:solidFill>
                  <a:schemeClr val="bg2"/>
                </a:solidFill>
                <a:latin typeface="+mn-lt"/>
              </a:rPr>
              <a:t> Poznań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7715250" y="2571750"/>
            <a:ext cx="928688" cy="2230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pl-PL" sz="800" dirty="0">
                <a:solidFill>
                  <a:schemeClr val="bg2"/>
                </a:solidFill>
                <a:latin typeface="+mn-lt"/>
              </a:rPr>
              <a:t> Białystok</a:t>
            </a:r>
          </a:p>
        </p:txBody>
      </p:sp>
      <p:sp>
        <p:nvSpPr>
          <p:cNvPr id="24" name="Prostokąt 23"/>
          <p:cNvSpPr/>
          <p:nvPr/>
        </p:nvSpPr>
        <p:spPr>
          <a:xfrm>
            <a:off x="5286375" y="5286376"/>
            <a:ext cx="71438" cy="71438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 b="0" dirty="0"/>
          </a:p>
        </p:txBody>
      </p:sp>
      <p:sp>
        <p:nvSpPr>
          <p:cNvPr id="25" name="Trójkąt równoramienny 24"/>
          <p:cNvSpPr/>
          <p:nvPr/>
        </p:nvSpPr>
        <p:spPr>
          <a:xfrm>
            <a:off x="5429250" y="3500439"/>
            <a:ext cx="71438" cy="71437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 b="0" dirty="0"/>
          </a:p>
        </p:txBody>
      </p:sp>
      <p:sp>
        <p:nvSpPr>
          <p:cNvPr id="26" name="Elipsa 25"/>
          <p:cNvSpPr/>
          <p:nvPr/>
        </p:nvSpPr>
        <p:spPr>
          <a:xfrm flipH="1">
            <a:off x="6286500" y="4857751"/>
            <a:ext cx="82550" cy="8255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 b="0" dirty="0"/>
          </a:p>
        </p:txBody>
      </p:sp>
      <p:sp>
        <p:nvSpPr>
          <p:cNvPr id="29" name="Prostokąt 28"/>
          <p:cNvSpPr/>
          <p:nvPr/>
        </p:nvSpPr>
        <p:spPr>
          <a:xfrm>
            <a:off x="7858125" y="2786063"/>
            <a:ext cx="71438" cy="71437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 b="0" dirty="0"/>
          </a:p>
        </p:txBody>
      </p:sp>
      <p:sp>
        <p:nvSpPr>
          <p:cNvPr id="31" name="Elipsa 30"/>
          <p:cNvSpPr/>
          <p:nvPr/>
        </p:nvSpPr>
        <p:spPr>
          <a:xfrm flipH="1">
            <a:off x="8001000" y="2786064"/>
            <a:ext cx="82550" cy="8255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 b="0" dirty="0"/>
          </a:p>
        </p:txBody>
      </p:sp>
      <p:sp>
        <p:nvSpPr>
          <p:cNvPr id="32" name="Prostokąt 31"/>
          <p:cNvSpPr/>
          <p:nvPr/>
        </p:nvSpPr>
        <p:spPr>
          <a:xfrm>
            <a:off x="5429250" y="2714626"/>
            <a:ext cx="71438" cy="71438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 b="0" dirty="0"/>
          </a:p>
        </p:txBody>
      </p:sp>
      <p:sp>
        <p:nvSpPr>
          <p:cNvPr id="33" name="Elipsa 32"/>
          <p:cNvSpPr/>
          <p:nvPr/>
        </p:nvSpPr>
        <p:spPr>
          <a:xfrm flipH="1">
            <a:off x="5572125" y="2714626"/>
            <a:ext cx="82550" cy="8255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 b="0" dirty="0"/>
          </a:p>
        </p:txBody>
      </p:sp>
      <p:sp>
        <p:nvSpPr>
          <p:cNvPr id="34" name="Elipsa 33"/>
          <p:cNvSpPr/>
          <p:nvPr/>
        </p:nvSpPr>
        <p:spPr>
          <a:xfrm flipH="1">
            <a:off x="5286375" y="3500438"/>
            <a:ext cx="82550" cy="8255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 b="0" dirty="0"/>
          </a:p>
        </p:txBody>
      </p:sp>
      <p:sp>
        <p:nvSpPr>
          <p:cNvPr id="35" name="Prostokąt 34"/>
          <p:cNvSpPr/>
          <p:nvPr/>
        </p:nvSpPr>
        <p:spPr>
          <a:xfrm>
            <a:off x="5143500" y="3500439"/>
            <a:ext cx="71438" cy="71437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 b="0" dirty="0"/>
          </a:p>
        </p:txBody>
      </p:sp>
      <p:sp>
        <p:nvSpPr>
          <p:cNvPr id="36" name="Trójkąt równoramienny 35"/>
          <p:cNvSpPr/>
          <p:nvPr/>
        </p:nvSpPr>
        <p:spPr>
          <a:xfrm>
            <a:off x="6858000" y="5143501"/>
            <a:ext cx="71438" cy="71438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 b="0" dirty="0"/>
          </a:p>
        </p:txBody>
      </p:sp>
      <p:sp>
        <p:nvSpPr>
          <p:cNvPr id="37" name="Trójkąt równoramienny 36"/>
          <p:cNvSpPr/>
          <p:nvPr/>
        </p:nvSpPr>
        <p:spPr>
          <a:xfrm flipH="1">
            <a:off x="5286375" y="5715001"/>
            <a:ext cx="71438" cy="71438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 b="0" dirty="0"/>
          </a:p>
        </p:txBody>
      </p:sp>
      <p:sp>
        <p:nvSpPr>
          <p:cNvPr id="38" name="Prostokąt 37"/>
          <p:cNvSpPr/>
          <p:nvPr/>
        </p:nvSpPr>
        <p:spPr>
          <a:xfrm>
            <a:off x="6143625" y="4857751"/>
            <a:ext cx="71438" cy="71438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 b="0" dirty="0"/>
          </a:p>
        </p:txBody>
      </p:sp>
      <p:sp>
        <p:nvSpPr>
          <p:cNvPr id="39" name="Elipsa 38"/>
          <p:cNvSpPr/>
          <p:nvPr/>
        </p:nvSpPr>
        <p:spPr>
          <a:xfrm flipH="1">
            <a:off x="5286375" y="5500688"/>
            <a:ext cx="82550" cy="8255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 b="0" dirty="0"/>
          </a:p>
        </p:txBody>
      </p:sp>
      <p:sp>
        <p:nvSpPr>
          <p:cNvPr id="45" name="Elipsa 44"/>
          <p:cNvSpPr/>
          <p:nvPr/>
        </p:nvSpPr>
        <p:spPr>
          <a:xfrm flipH="1">
            <a:off x="6715125" y="5143501"/>
            <a:ext cx="82550" cy="8255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 b="0" dirty="0"/>
          </a:p>
        </p:txBody>
      </p:sp>
      <p:sp>
        <p:nvSpPr>
          <p:cNvPr id="47" name="Prostokąt 46"/>
          <p:cNvSpPr/>
          <p:nvPr/>
        </p:nvSpPr>
        <p:spPr>
          <a:xfrm>
            <a:off x="6572250" y="5143501"/>
            <a:ext cx="71438" cy="71438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 b="0" dirty="0"/>
          </a:p>
        </p:txBody>
      </p:sp>
      <p:sp>
        <p:nvSpPr>
          <p:cNvPr id="53" name="Prostokąt 52"/>
          <p:cNvSpPr/>
          <p:nvPr/>
        </p:nvSpPr>
        <p:spPr>
          <a:xfrm>
            <a:off x="6929440" y="3571875"/>
            <a:ext cx="71437" cy="71438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 b="0" dirty="0"/>
          </a:p>
        </p:txBody>
      </p:sp>
      <p:sp>
        <p:nvSpPr>
          <p:cNvPr id="54" name="Elipsa 53"/>
          <p:cNvSpPr/>
          <p:nvPr/>
        </p:nvSpPr>
        <p:spPr>
          <a:xfrm flipH="1">
            <a:off x="7072313" y="3571875"/>
            <a:ext cx="82550" cy="8255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 b="0" dirty="0"/>
          </a:p>
        </p:txBody>
      </p:sp>
      <p:sp>
        <p:nvSpPr>
          <p:cNvPr id="55" name="Trójkąt równoramienny 54"/>
          <p:cNvSpPr/>
          <p:nvPr/>
        </p:nvSpPr>
        <p:spPr>
          <a:xfrm>
            <a:off x="7215190" y="3571875"/>
            <a:ext cx="71437" cy="71438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 b="0" dirty="0"/>
          </a:p>
        </p:txBody>
      </p:sp>
      <p:sp>
        <p:nvSpPr>
          <p:cNvPr id="58" name="pole tekstowe 57"/>
          <p:cNvSpPr txBox="1"/>
          <p:nvPr/>
        </p:nvSpPr>
        <p:spPr>
          <a:xfrm>
            <a:off x="3857627" y="5643564"/>
            <a:ext cx="714375" cy="2230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bg2"/>
              </a:buClr>
              <a:defRPr/>
            </a:pPr>
            <a:r>
              <a:rPr lang="pl-PL" sz="800" dirty="0">
                <a:solidFill>
                  <a:schemeClr val="bg2"/>
                </a:solidFill>
                <a:latin typeface="+mn-lt"/>
              </a:rPr>
              <a:t>produkcja</a:t>
            </a:r>
          </a:p>
        </p:txBody>
      </p:sp>
      <p:sp>
        <p:nvSpPr>
          <p:cNvPr id="59" name="pole tekstowe 58"/>
          <p:cNvSpPr txBox="1"/>
          <p:nvPr/>
        </p:nvSpPr>
        <p:spPr>
          <a:xfrm>
            <a:off x="3857627" y="5429251"/>
            <a:ext cx="714375" cy="2230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bg2"/>
              </a:buClr>
              <a:defRPr/>
            </a:pPr>
            <a:r>
              <a:rPr lang="pl-PL" sz="800" dirty="0">
                <a:solidFill>
                  <a:schemeClr val="bg2"/>
                </a:solidFill>
                <a:latin typeface="+mn-lt"/>
              </a:rPr>
              <a:t>usługi</a:t>
            </a:r>
          </a:p>
        </p:txBody>
      </p:sp>
      <p:sp>
        <p:nvSpPr>
          <p:cNvPr id="60" name="pole tekstowe 59"/>
          <p:cNvSpPr txBox="1"/>
          <p:nvPr/>
        </p:nvSpPr>
        <p:spPr>
          <a:xfrm>
            <a:off x="3857625" y="5214939"/>
            <a:ext cx="857250" cy="2230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bg2"/>
              </a:buClr>
              <a:defRPr/>
            </a:pPr>
            <a:r>
              <a:rPr lang="pl-PL" sz="800" dirty="0">
                <a:solidFill>
                  <a:schemeClr val="bg2"/>
                </a:solidFill>
                <a:latin typeface="+mn-lt"/>
              </a:rPr>
              <a:t>dystrybucja</a:t>
            </a:r>
          </a:p>
        </p:txBody>
      </p:sp>
      <p:graphicFrame>
        <p:nvGraphicFramePr>
          <p:cNvPr id="61" name="Diagram 60"/>
          <p:cNvGraphicFramePr/>
          <p:nvPr/>
        </p:nvGraphicFramePr>
        <p:xfrm>
          <a:off x="428596" y="1071547"/>
          <a:ext cx="3500462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2" name="Schemat blokowy: łącznik 51"/>
          <p:cNvSpPr>
            <a:spLocks noChangeAspect="1"/>
          </p:cNvSpPr>
          <p:nvPr/>
        </p:nvSpPr>
        <p:spPr>
          <a:xfrm>
            <a:off x="7286644" y="3571876"/>
            <a:ext cx="1080000" cy="1080000"/>
          </a:xfrm>
          <a:prstGeom prst="flowChartConnector">
            <a:avLst/>
          </a:prstGeom>
          <a:solidFill>
            <a:schemeClr val="bg1">
              <a:lumMod val="20000"/>
              <a:lumOff val="80000"/>
              <a:alpha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900" dirty="0" smtClean="0">
                <a:solidFill>
                  <a:srgbClr val="080808"/>
                </a:solidFill>
              </a:rPr>
              <a:t>Lublin</a:t>
            </a:r>
            <a:endParaRPr lang="pl-PL" sz="900" dirty="0">
              <a:solidFill>
                <a:srgbClr val="080808"/>
              </a:solidFill>
            </a:endParaRPr>
          </a:p>
        </p:txBody>
      </p:sp>
      <p:sp>
        <p:nvSpPr>
          <p:cNvPr id="62" name="Schemat blokowy: łącznik 61"/>
          <p:cNvSpPr>
            <a:spLocks noChangeAspect="1"/>
          </p:cNvSpPr>
          <p:nvPr/>
        </p:nvSpPr>
        <p:spPr>
          <a:xfrm>
            <a:off x="5214942" y="1428736"/>
            <a:ext cx="1080000" cy="1080000"/>
          </a:xfrm>
          <a:prstGeom prst="flowChartConnector">
            <a:avLst/>
          </a:prstGeom>
          <a:solidFill>
            <a:schemeClr val="bg1">
              <a:lumMod val="20000"/>
              <a:lumOff val="80000"/>
              <a:alpha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800" dirty="0" smtClean="0">
                <a:solidFill>
                  <a:srgbClr val="080808"/>
                </a:solidFill>
              </a:rPr>
              <a:t>Gdynia</a:t>
            </a:r>
          </a:p>
        </p:txBody>
      </p:sp>
      <p:sp>
        <p:nvSpPr>
          <p:cNvPr id="63" name="Schemat blokowy: łącznik 62"/>
          <p:cNvSpPr>
            <a:spLocks noChangeAspect="1"/>
          </p:cNvSpPr>
          <p:nvPr/>
        </p:nvSpPr>
        <p:spPr>
          <a:xfrm>
            <a:off x="4286248" y="3643314"/>
            <a:ext cx="1080000" cy="1080000"/>
          </a:xfrm>
          <a:prstGeom prst="flowChartConnector">
            <a:avLst/>
          </a:prstGeom>
          <a:solidFill>
            <a:schemeClr val="bg1">
              <a:lumMod val="20000"/>
              <a:lumOff val="80000"/>
              <a:alpha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800" b="0" dirty="0" smtClean="0">
                <a:solidFill>
                  <a:srgbClr val="080808"/>
                </a:solidFill>
              </a:rPr>
              <a:t>Wrocław</a:t>
            </a:r>
            <a:endParaRPr lang="pl-PL" sz="800" b="0" dirty="0">
              <a:solidFill>
                <a:srgbClr val="080808"/>
              </a:solidFill>
            </a:endParaRPr>
          </a:p>
        </p:txBody>
      </p:sp>
      <p:sp>
        <p:nvSpPr>
          <p:cNvPr id="51" name="Schemat blokowy: łącznik 50"/>
          <p:cNvSpPr>
            <a:spLocks noChangeAspect="1"/>
          </p:cNvSpPr>
          <p:nvPr/>
        </p:nvSpPr>
        <p:spPr>
          <a:xfrm>
            <a:off x="3857620" y="1785926"/>
            <a:ext cx="1080000" cy="1080000"/>
          </a:xfrm>
          <a:prstGeom prst="flowChartConnector">
            <a:avLst/>
          </a:prstGeom>
          <a:solidFill>
            <a:schemeClr val="bg1">
              <a:lumMod val="20000"/>
              <a:lumOff val="80000"/>
              <a:alpha val="51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800" dirty="0" smtClean="0">
                <a:solidFill>
                  <a:srgbClr val="002060"/>
                </a:solidFill>
              </a:rPr>
              <a:t>Szczecin</a:t>
            </a:r>
          </a:p>
          <a:p>
            <a:pPr algn="ctr">
              <a:defRPr/>
            </a:pPr>
            <a:endParaRPr lang="pl-PL" sz="800" dirty="0" smtClean="0">
              <a:solidFill>
                <a:srgbClr val="002060"/>
              </a:solidFill>
            </a:endParaRPr>
          </a:p>
          <a:p>
            <a:pPr algn="ctr">
              <a:buClr>
                <a:srgbClr val="FF6600"/>
              </a:buClr>
              <a:buSzPct val="256000"/>
              <a:buFont typeface="Wingdings" pitchFamily="2" charset="2"/>
              <a:buChar char="q"/>
              <a:defRPr/>
            </a:pPr>
            <a:endParaRPr lang="pl-PL" sz="800" dirty="0" smtClean="0">
              <a:solidFill>
                <a:srgbClr val="002060"/>
              </a:solidFill>
            </a:endParaRPr>
          </a:p>
          <a:p>
            <a:pPr algn="ctr">
              <a:buClr>
                <a:srgbClr val="FF6600"/>
              </a:buClr>
              <a:buSzPct val="256000"/>
              <a:buFont typeface="Wingdings" pitchFamily="2" charset="2"/>
              <a:buChar char="§"/>
              <a:defRPr/>
            </a:pPr>
            <a:endParaRPr lang="pl-PL" sz="8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6" name="Schemat blokowy: łącznik 55"/>
          <p:cNvSpPr>
            <a:spLocks noChangeAspect="1"/>
          </p:cNvSpPr>
          <p:nvPr/>
        </p:nvSpPr>
        <p:spPr>
          <a:xfrm>
            <a:off x="5500694" y="4286256"/>
            <a:ext cx="1080000" cy="1080000"/>
          </a:xfrm>
          <a:prstGeom prst="flowChartConnector">
            <a:avLst/>
          </a:prstGeom>
          <a:solidFill>
            <a:schemeClr val="bg1">
              <a:lumMod val="20000"/>
              <a:lumOff val="80000"/>
              <a:alpha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800" b="0" dirty="0"/>
          </a:p>
        </p:txBody>
      </p:sp>
      <p:sp>
        <p:nvSpPr>
          <p:cNvPr id="57" name="Schemat blokowy: łącznik 56"/>
          <p:cNvSpPr>
            <a:spLocks noChangeAspect="1"/>
          </p:cNvSpPr>
          <p:nvPr/>
        </p:nvSpPr>
        <p:spPr>
          <a:xfrm>
            <a:off x="4786314" y="2857496"/>
            <a:ext cx="1080000" cy="1080000"/>
          </a:xfrm>
          <a:prstGeom prst="flowChartConnector">
            <a:avLst/>
          </a:prstGeom>
          <a:solidFill>
            <a:schemeClr val="bg1">
              <a:lumMod val="20000"/>
              <a:lumOff val="80000"/>
              <a:alpha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800" b="0" dirty="0"/>
          </a:p>
        </p:txBody>
      </p:sp>
      <p:sp>
        <p:nvSpPr>
          <p:cNvPr id="68" name="Prostokąt 67"/>
          <p:cNvSpPr/>
          <p:nvPr/>
        </p:nvSpPr>
        <p:spPr>
          <a:xfrm>
            <a:off x="4357686" y="2214555"/>
            <a:ext cx="108000" cy="108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9" name="Prostokąt 68"/>
          <p:cNvSpPr/>
          <p:nvPr/>
        </p:nvSpPr>
        <p:spPr>
          <a:xfrm>
            <a:off x="5715008" y="2071679"/>
            <a:ext cx="108000" cy="108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0" name="Prostokąt 69"/>
          <p:cNvSpPr/>
          <p:nvPr/>
        </p:nvSpPr>
        <p:spPr>
          <a:xfrm>
            <a:off x="4786314" y="4286256"/>
            <a:ext cx="108000" cy="108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1" name="Prostokąt 70"/>
          <p:cNvSpPr/>
          <p:nvPr/>
        </p:nvSpPr>
        <p:spPr>
          <a:xfrm>
            <a:off x="7786710" y="4214818"/>
            <a:ext cx="108000" cy="108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707188" cy="654050"/>
          </a:xfrm>
        </p:spPr>
        <p:txBody>
          <a:bodyPr/>
          <a:lstStyle/>
          <a:p>
            <a:r>
              <a:rPr lang="pl-PL" dirty="0" smtClean="0"/>
              <a:t>	</a:t>
            </a:r>
            <a: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MODEL BIZNESU</a:t>
            </a:r>
            <a:endParaRPr lang="pl-PL" b="1" dirty="0" smtClean="0"/>
          </a:p>
        </p:txBody>
      </p:sp>
      <p:graphicFrame>
        <p:nvGraphicFramePr>
          <p:cNvPr id="5" name="Diagram 4"/>
          <p:cNvGraphicFramePr/>
          <p:nvPr/>
        </p:nvGraphicFramePr>
        <p:xfrm>
          <a:off x="790575" y="1143000"/>
          <a:ext cx="75628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Prostokąt zaokrąglony 7"/>
          <p:cNvSpPr/>
          <p:nvPr/>
        </p:nvSpPr>
        <p:spPr>
          <a:xfrm>
            <a:off x="928662" y="3286124"/>
            <a:ext cx="1071570" cy="52387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l-PL" sz="1000" b="0" dirty="0">
                <a:solidFill>
                  <a:schemeClr val="bg1">
                    <a:lumMod val="75000"/>
                  </a:schemeClr>
                </a:solidFill>
              </a:rPr>
              <a:t>Huty żelaza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2857488" y="2071678"/>
            <a:ext cx="3538551" cy="52387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l-PL" sz="1000" dirty="0">
                <a:solidFill>
                  <a:schemeClr val="bg1">
                    <a:lumMod val="75000"/>
                  </a:schemeClr>
                </a:solidFill>
              </a:rPr>
              <a:t>Konsorcjum Stali SA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4714876" y="3286124"/>
            <a:ext cx="1590675" cy="52387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l-PL" sz="1000" b="0" dirty="0">
                <a:solidFill>
                  <a:schemeClr val="bg1">
                    <a:lumMod val="75000"/>
                  </a:schemeClr>
                </a:solidFill>
              </a:rPr>
              <a:t>Dystrybutorzy wyrobów stalowych</a:t>
            </a:r>
          </a:p>
        </p:txBody>
      </p:sp>
      <p:sp>
        <p:nvSpPr>
          <p:cNvPr id="12" name="Prostokąt zaokrąglony 11"/>
          <p:cNvSpPr/>
          <p:nvPr/>
        </p:nvSpPr>
        <p:spPr>
          <a:xfrm>
            <a:off x="7143768" y="3286124"/>
            <a:ext cx="1095375" cy="52387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l-PL" sz="1000" b="0" dirty="0">
                <a:solidFill>
                  <a:schemeClr val="bg1">
                    <a:lumMod val="75000"/>
                  </a:schemeClr>
                </a:solidFill>
              </a:rPr>
              <a:t>Odbiorcy wyrobów stalowych</a:t>
            </a:r>
          </a:p>
        </p:txBody>
      </p:sp>
      <p:sp>
        <p:nvSpPr>
          <p:cNvPr id="42" name="Wygięta strzałka 41"/>
          <p:cNvSpPr/>
          <p:nvPr/>
        </p:nvSpPr>
        <p:spPr>
          <a:xfrm>
            <a:off x="1428728" y="2285992"/>
            <a:ext cx="1357322" cy="928694"/>
          </a:xfrm>
          <a:prstGeom prst="bentArrow">
            <a:avLst>
              <a:gd name="adj1" fmla="val 11147"/>
              <a:gd name="adj2" fmla="val 13225"/>
              <a:gd name="adj3" fmla="val 25000"/>
              <a:gd name="adj4" fmla="val 4375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 b="0">
              <a:solidFill>
                <a:schemeClr val="tx1"/>
              </a:solidFill>
            </a:endParaRPr>
          </a:p>
        </p:txBody>
      </p:sp>
      <p:sp>
        <p:nvSpPr>
          <p:cNvPr id="48" name="Wygięta strzałka 47"/>
          <p:cNvSpPr/>
          <p:nvPr/>
        </p:nvSpPr>
        <p:spPr>
          <a:xfrm rot="5400000">
            <a:off x="6679421" y="2107397"/>
            <a:ext cx="857256" cy="1357322"/>
          </a:xfrm>
          <a:prstGeom prst="bentArrow">
            <a:avLst>
              <a:gd name="adj1" fmla="val 11147"/>
              <a:gd name="adj2" fmla="val 13225"/>
              <a:gd name="adj3" fmla="val 25000"/>
              <a:gd name="adj4" fmla="val 4375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 b="0">
              <a:solidFill>
                <a:schemeClr val="tx1"/>
              </a:solidFill>
            </a:endParaRPr>
          </a:p>
        </p:txBody>
      </p:sp>
      <p:sp>
        <p:nvSpPr>
          <p:cNvPr id="21" name="Prostokąt zaokrąglony 20"/>
          <p:cNvSpPr/>
          <p:nvPr/>
        </p:nvSpPr>
        <p:spPr>
          <a:xfrm>
            <a:off x="2500298" y="3286124"/>
            <a:ext cx="1071570" cy="52387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l-PL" sz="1000" b="0" dirty="0" smtClean="0">
                <a:solidFill>
                  <a:schemeClr val="bg1">
                    <a:lumMod val="75000"/>
                  </a:schemeClr>
                </a:solidFill>
              </a:rPr>
              <a:t>Zakłady przetwórstwa</a:t>
            </a:r>
            <a:endParaRPr lang="pl-PL" sz="1000" b="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Wygięta strzałka 21"/>
          <p:cNvSpPr/>
          <p:nvPr/>
        </p:nvSpPr>
        <p:spPr>
          <a:xfrm>
            <a:off x="1714480" y="2643182"/>
            <a:ext cx="1223970" cy="571504"/>
          </a:xfrm>
          <a:prstGeom prst="bentArrow">
            <a:avLst>
              <a:gd name="adj1" fmla="val 11147"/>
              <a:gd name="adj2" fmla="val 0"/>
              <a:gd name="adj3" fmla="val 25000"/>
              <a:gd name="adj4" fmla="val 4375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 b="0">
              <a:solidFill>
                <a:schemeClr val="tx1"/>
              </a:solidFill>
            </a:endParaRPr>
          </a:p>
        </p:txBody>
      </p:sp>
      <p:sp>
        <p:nvSpPr>
          <p:cNvPr id="25" name="Strzałka w prawo 24"/>
          <p:cNvSpPr/>
          <p:nvPr/>
        </p:nvSpPr>
        <p:spPr>
          <a:xfrm>
            <a:off x="2071670" y="3500438"/>
            <a:ext cx="357190" cy="1428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 b="0"/>
          </a:p>
        </p:txBody>
      </p:sp>
      <p:sp>
        <p:nvSpPr>
          <p:cNvPr id="26" name="Strzałka w prawo 25"/>
          <p:cNvSpPr/>
          <p:nvPr/>
        </p:nvSpPr>
        <p:spPr>
          <a:xfrm>
            <a:off x="3643306" y="3500438"/>
            <a:ext cx="1000132" cy="1428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 b="0"/>
          </a:p>
        </p:txBody>
      </p:sp>
      <p:sp>
        <p:nvSpPr>
          <p:cNvPr id="27" name="Strzałka w prawo 26"/>
          <p:cNvSpPr/>
          <p:nvPr/>
        </p:nvSpPr>
        <p:spPr>
          <a:xfrm>
            <a:off x="6357950" y="3500438"/>
            <a:ext cx="714380" cy="1428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 b="0"/>
          </a:p>
        </p:txBody>
      </p:sp>
      <p:sp>
        <p:nvSpPr>
          <p:cNvPr id="30" name="Strzałka zawracania 29"/>
          <p:cNvSpPr/>
          <p:nvPr/>
        </p:nvSpPr>
        <p:spPr>
          <a:xfrm flipV="1">
            <a:off x="1643042" y="3857628"/>
            <a:ext cx="4000528" cy="357190"/>
          </a:xfrm>
          <a:prstGeom prst="uturnArrow">
            <a:avLst>
              <a:gd name="adj1" fmla="val 25000"/>
              <a:gd name="adj2" fmla="val 25000"/>
              <a:gd name="adj3" fmla="val 46333"/>
              <a:gd name="adj4" fmla="val 43750"/>
              <a:gd name="adj5" fmla="val 93286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 b="0">
              <a:solidFill>
                <a:schemeClr val="tx1"/>
              </a:solidFill>
            </a:endParaRPr>
          </a:p>
        </p:txBody>
      </p:sp>
      <p:sp>
        <p:nvSpPr>
          <p:cNvPr id="19" name="Strzałka zawracania 18"/>
          <p:cNvSpPr/>
          <p:nvPr/>
        </p:nvSpPr>
        <p:spPr>
          <a:xfrm>
            <a:off x="1714480" y="2928934"/>
            <a:ext cx="5715040" cy="295276"/>
          </a:xfrm>
          <a:prstGeom prst="uturnArrow">
            <a:avLst>
              <a:gd name="adj1" fmla="val 25000"/>
              <a:gd name="adj2" fmla="val 25000"/>
              <a:gd name="adj3" fmla="val 46333"/>
              <a:gd name="adj4" fmla="val 43750"/>
              <a:gd name="adj5" fmla="val 93286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sz="3200" b="1" dirty="0" smtClean="0">
                <a:solidFill>
                  <a:srgbClr val="003399"/>
                </a:solidFill>
                <a:latin typeface="+mn-lt"/>
              </a:rPr>
              <a:t/>
            </a:r>
            <a:br>
              <a:rPr lang="pl-PL" sz="3200" b="1" dirty="0" smtClean="0">
                <a:solidFill>
                  <a:srgbClr val="003399"/>
                </a:solidFill>
                <a:latin typeface="+mn-lt"/>
              </a:rPr>
            </a:br>
            <a:r>
              <a:rPr lang="pl-PL" sz="3200" b="1" dirty="0" smtClean="0">
                <a:solidFill>
                  <a:srgbClr val="003399"/>
                </a:solidFill>
                <a:latin typeface="+mn-lt"/>
              </a:rPr>
              <a:t/>
            </a:r>
            <a:br>
              <a:rPr lang="pl-PL" sz="3200" b="1" dirty="0" smtClean="0">
                <a:solidFill>
                  <a:srgbClr val="003399"/>
                </a:solidFill>
                <a:latin typeface="+mn-lt"/>
              </a:rPr>
            </a:br>
            <a:r>
              <a:rPr lang="pl-PL" sz="3200" b="1" dirty="0" smtClean="0">
                <a:solidFill>
                  <a:srgbClr val="003399"/>
                </a:solidFill>
                <a:latin typeface="+mn-lt"/>
              </a:rPr>
              <a:t/>
            </a:r>
            <a:br>
              <a:rPr lang="pl-PL" sz="3200" b="1" dirty="0" smtClean="0">
                <a:solidFill>
                  <a:srgbClr val="003399"/>
                </a:solidFill>
                <a:latin typeface="+mn-lt"/>
              </a:rPr>
            </a:br>
            <a:r>
              <a:rPr lang="pl-PL" sz="3200" b="1" dirty="0" smtClean="0">
                <a:solidFill>
                  <a:srgbClr val="003399"/>
                </a:solidFill>
                <a:latin typeface="+mn-lt"/>
              </a:rPr>
              <a:t>WYNIKI FINANSOWE </a:t>
            </a:r>
            <a:br>
              <a:rPr lang="pl-PL" sz="3200" b="1" dirty="0" smtClean="0">
                <a:solidFill>
                  <a:srgbClr val="003399"/>
                </a:solidFill>
                <a:latin typeface="+mn-lt"/>
              </a:rPr>
            </a:br>
            <a:r>
              <a:rPr lang="pl-PL" sz="3200" b="1" dirty="0" smtClean="0">
                <a:solidFill>
                  <a:srgbClr val="003399"/>
                </a:solidFill>
                <a:latin typeface="+mn-lt"/>
              </a:rPr>
              <a:t/>
            </a:r>
            <a:br>
              <a:rPr lang="pl-PL" sz="3200" b="1" dirty="0" smtClean="0">
                <a:solidFill>
                  <a:srgbClr val="003399"/>
                </a:solidFill>
                <a:latin typeface="+mn-lt"/>
              </a:rPr>
            </a:br>
            <a:r>
              <a:rPr lang="pl-PL" sz="3200" b="1" dirty="0" smtClean="0">
                <a:solidFill>
                  <a:srgbClr val="003399"/>
                </a:solidFill>
                <a:latin typeface="+mn-lt"/>
              </a:rPr>
              <a:t>KONSORCJUM STALI </a:t>
            </a:r>
            <a:br>
              <a:rPr lang="pl-PL" sz="3200" b="1" dirty="0" smtClean="0">
                <a:solidFill>
                  <a:srgbClr val="003399"/>
                </a:solidFill>
                <a:latin typeface="+mn-lt"/>
              </a:rPr>
            </a:br>
            <a:r>
              <a:rPr lang="pl-PL" dirty="0" smtClean="0">
                <a:solidFill>
                  <a:srgbClr val="003399"/>
                </a:solidFill>
              </a:rPr>
              <a:t/>
            </a:r>
            <a:br>
              <a:rPr lang="pl-PL" dirty="0" smtClean="0">
                <a:solidFill>
                  <a:srgbClr val="003399"/>
                </a:solidFill>
              </a:rPr>
            </a:br>
            <a:endParaRPr lang="pl-PL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3399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WYNIKI KONSORCJUM STALI </a:t>
            </a:r>
            <a:b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 I KWARTALE 2009 r.</a:t>
            </a:r>
            <a:endParaRPr lang="pl-PL" b="1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D64866-9C1A-4324-9430-76FCA15DD43E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428596" y="1071547"/>
            <a:ext cx="478634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/>
              <a:t>W I kwartale Konsorcjum Stali miało 164,1 mln zł przychodów ze sprzedaży w ujęciu jednostkowym w porównaniu do 90,8 mln zł w analogicznym okresie</a:t>
            </a:r>
          </a:p>
          <a:p>
            <a:r>
              <a:rPr lang="pl-PL" sz="2000" dirty="0" smtClean="0"/>
              <a:t>2008 r. (wzrost o 80,8 proc.). </a:t>
            </a:r>
          </a:p>
          <a:p>
            <a:endParaRPr lang="pl-PL" sz="2000" dirty="0" smtClean="0"/>
          </a:p>
          <a:p>
            <a:r>
              <a:rPr lang="pl-PL" sz="2000" dirty="0" smtClean="0"/>
              <a:t>Strata operacyjna wyniosła -515 tys. zł w porównaniu do 5 mln zł zysku operacyjnego wypracowanego rok wcześniej. </a:t>
            </a:r>
          </a:p>
          <a:p>
            <a:endParaRPr lang="pl-PL" sz="2000" dirty="0" smtClean="0"/>
          </a:p>
          <a:p>
            <a:r>
              <a:rPr lang="pl-PL" sz="2000" dirty="0" smtClean="0"/>
              <a:t> Strata netto sięgnęła natomiast</a:t>
            </a:r>
          </a:p>
          <a:p>
            <a:r>
              <a:rPr lang="pl-PL" sz="2000" dirty="0" smtClean="0"/>
              <a:t>-1,02 mln zł w porównaniu do 3,7 mln zł zysku rok wcześniej.</a:t>
            </a:r>
            <a:endParaRPr lang="pl-PL" sz="2000" b="0" dirty="0" smtClean="0"/>
          </a:p>
        </p:txBody>
      </p:sp>
      <p:pic>
        <p:nvPicPr>
          <p:cNvPr id="6" name="Obraz 5" descr="S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1142984"/>
            <a:ext cx="3143272" cy="4643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WYNIKI KONSORCJUM STALI </a:t>
            </a:r>
            <a:b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 I KWARTALE 2009 r.</a:t>
            </a:r>
            <a:endParaRPr lang="pl-PL" b="1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D64866-9C1A-4324-9430-76FCA15DD43E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428596" y="1071547"/>
            <a:ext cx="478634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 smtClean="0"/>
          </a:p>
          <a:p>
            <a:r>
              <a:rPr lang="pl-PL" sz="2000" dirty="0" smtClean="0"/>
              <a:t>Przyczyną </a:t>
            </a:r>
            <a:r>
              <a:rPr lang="pl-PL" sz="2000" dirty="0" smtClean="0"/>
              <a:t>wzrostu przychodów jest połączenie ze spółką </a:t>
            </a:r>
            <a:r>
              <a:rPr lang="pl-PL" sz="2000" dirty="0" err="1" smtClean="0"/>
              <a:t>Bodeko</a:t>
            </a:r>
            <a:r>
              <a:rPr lang="pl-PL" sz="2000" dirty="0" smtClean="0"/>
              <a:t>, które nastąpiło 01.07.2008 r. oraz konsekwentna realizacja strategii ogólnopolskiej sieci przetwórstwa i dystrybucji stali.</a:t>
            </a:r>
          </a:p>
          <a:p>
            <a:endParaRPr lang="pl-PL" sz="2000" dirty="0" smtClean="0"/>
          </a:p>
          <a:p>
            <a:r>
              <a:rPr lang="pl-PL" sz="2000" dirty="0" smtClean="0"/>
              <a:t>Gorsze wyniki finansowe z kolei spowodowane są wyjątkowo niekorzystnymi warunkami rynkowymi</a:t>
            </a:r>
            <a:r>
              <a:rPr lang="pl-PL" sz="2000" dirty="0" smtClean="0"/>
              <a:t>.</a:t>
            </a:r>
          </a:p>
          <a:p>
            <a:endParaRPr lang="pl-PL" sz="2000" dirty="0" smtClean="0"/>
          </a:p>
          <a:p>
            <a:endParaRPr lang="pl-PL" sz="2000" b="0" dirty="0" smtClean="0"/>
          </a:p>
        </p:txBody>
      </p:sp>
      <p:pic>
        <p:nvPicPr>
          <p:cNvPr id="6" name="Obraz 5" descr="S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1142984"/>
            <a:ext cx="3143272" cy="4643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WYNIKI KONSORCJUM STALI </a:t>
            </a:r>
            <a:b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 I KWARTALE 2009 r.</a:t>
            </a:r>
            <a:endParaRPr lang="pl-PL" b="1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D64866-9C1A-4324-9430-76FCA15DD43E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428596" y="1071547"/>
            <a:ext cx="478634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 smtClean="0"/>
          </a:p>
          <a:p>
            <a:r>
              <a:rPr lang="pl-PL" sz="2000" dirty="0" smtClean="0"/>
              <a:t>Spowolnienie gospodarcze spowodowało znaczące obniżenie popytu na stal i niewspółmierne, gwałtowne załamanie cen wyrobów stalowych – tłumaczy prezes Konsorcjum Stali Robert </a:t>
            </a:r>
            <a:r>
              <a:rPr lang="pl-PL" sz="2000" dirty="0" err="1" smtClean="0"/>
              <a:t>Wojdyna</a:t>
            </a:r>
            <a:r>
              <a:rPr lang="pl-PL" sz="2000" dirty="0" smtClean="0"/>
              <a:t>. – W dodatku w tym roku, w odróżnieniu do poprzedniego mieliśmy prawdziwą zimę, co skutkowało zahamowaniem sezonu budowlanego – dodaje Robert </a:t>
            </a:r>
            <a:r>
              <a:rPr lang="pl-PL" sz="2000" dirty="0" err="1" smtClean="0"/>
              <a:t>Wojdyn</a:t>
            </a:r>
            <a:endParaRPr lang="pl-PL" sz="2000" dirty="0" smtClean="0"/>
          </a:p>
          <a:p>
            <a:endParaRPr lang="pl-PL" sz="2000" b="0" dirty="0" smtClean="0"/>
          </a:p>
        </p:txBody>
      </p:sp>
      <p:pic>
        <p:nvPicPr>
          <p:cNvPr id="6" name="Obraz 5" descr="S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1142984"/>
            <a:ext cx="3143272" cy="4643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SB 1">
  <a:themeElements>
    <a:clrScheme name="Niestandardowy 1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FF9933"/>
      </a:accent2>
      <a:accent3>
        <a:srgbClr val="AAAACA"/>
      </a:accent3>
      <a:accent4>
        <a:srgbClr val="DADADA"/>
      </a:accent4>
      <a:accent5>
        <a:srgbClr val="ADB8E2"/>
      </a:accent5>
      <a:accent6>
        <a:srgbClr val="C00000"/>
      </a:accent6>
      <a:hlink>
        <a:srgbClr val="66CCFF"/>
      </a:hlink>
      <a:folHlink>
        <a:srgbClr val="FFE701"/>
      </a:folHlink>
    </a:clrScheme>
    <a:fontScheme name="KSB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SB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SB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SB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SB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SB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SB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SB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SB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SB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SB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SB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SB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SB 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5CB9"/>
        </a:accent6>
        <a:hlink>
          <a:srgbClr val="0099CC"/>
        </a:hlink>
        <a:folHlink>
          <a:srgbClr val="33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SB 1 14">
        <a:dk1>
          <a:srgbClr val="000066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66CC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5CB9"/>
        </a:accent6>
        <a:hlink>
          <a:srgbClr val="0099CC"/>
        </a:hlink>
        <a:folHlink>
          <a:srgbClr val="33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6169</TotalTime>
  <Words>1277</Words>
  <Application>Microsoft Office PowerPoint</Application>
  <PresentationFormat>Pokaz na ekranie (4:3)</PresentationFormat>
  <Paragraphs>325</Paragraphs>
  <Slides>18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KSB 1</vt:lpstr>
      <vt:lpstr>Konsorcjum Stali S.A.</vt:lpstr>
      <vt:lpstr>AKCJONARIUSZE  KONSORCJUM  STALI  NA 31.03.2009</vt:lpstr>
      <vt:lpstr>KOMPETENCJE  CZŁONKÓW  ZARZĄDU</vt:lpstr>
      <vt:lpstr>SIEĆ  KONSORCJUM STALI</vt:lpstr>
      <vt:lpstr> MODEL BIZNESU</vt:lpstr>
      <vt:lpstr>   WYNIKI FINANSOWE   KONSORCJUM STALI   </vt:lpstr>
      <vt:lpstr>WYNIKI KONSORCJUM STALI  W I KWARTALE 2009 r.</vt:lpstr>
      <vt:lpstr>WYNIKI KONSORCJUM STALI  W I KWARTALE 2009 r.</vt:lpstr>
      <vt:lpstr>WYNIKI KONSORCJUM STALI  W I KWARTALE 2009 r.</vt:lpstr>
      <vt:lpstr>WYNIKI KONSORCJUM STALI  W I KWARTALE 2009 r.</vt:lpstr>
      <vt:lpstr>WYNIKI KONSORCJUM STALI  W I KWARTALE 2009 r. (w mln zł)</vt:lpstr>
      <vt:lpstr>WYNIKI KONSORCJUM STALI  W I KWARTALE 2009 r.</vt:lpstr>
      <vt:lpstr>WYNIKI KONSORCJUM STALI  W I KWARTALE 2009 r.</vt:lpstr>
      <vt:lpstr>WYNIKI  KONSORCJUM  STALI  OD  2005 r.  (w mln zł)</vt:lpstr>
      <vt:lpstr>Slajd 15</vt:lpstr>
      <vt:lpstr>UCHWAŁA  NWZ  WS.  ZAKUPU  POLCYNKU</vt:lpstr>
      <vt:lpstr>UMOWA  ZE  STRABAGIEM</vt:lpstr>
      <vt:lpstr>DZIĘKUJEMY ZA UWAGĘ </vt:lpstr>
    </vt:vector>
  </TitlesOfParts>
  <Company>SKYLINE Investment 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TOMASZ</dc:creator>
  <cp:lastModifiedBy>Marcin Czekański</cp:lastModifiedBy>
  <cp:revision>631</cp:revision>
  <dcterms:created xsi:type="dcterms:W3CDTF">2007-09-11T10:25:21Z</dcterms:created>
  <dcterms:modified xsi:type="dcterms:W3CDTF">2009-06-25T15:04:18Z</dcterms:modified>
</cp:coreProperties>
</file>