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6"/>
  </p:notesMasterIdLst>
  <p:handoutMasterIdLst>
    <p:handoutMasterId r:id="rId37"/>
  </p:handoutMasterIdLst>
  <p:sldIdLst>
    <p:sldId id="256" r:id="rId2"/>
    <p:sldId id="420" r:id="rId3"/>
    <p:sldId id="371" r:id="rId4"/>
    <p:sldId id="358" r:id="rId5"/>
    <p:sldId id="359" r:id="rId6"/>
    <p:sldId id="332" r:id="rId7"/>
    <p:sldId id="337" r:id="rId8"/>
    <p:sldId id="397" r:id="rId9"/>
    <p:sldId id="398" r:id="rId10"/>
    <p:sldId id="400" r:id="rId11"/>
    <p:sldId id="393" r:id="rId12"/>
    <p:sldId id="338" r:id="rId13"/>
    <p:sldId id="366" r:id="rId14"/>
    <p:sldId id="375" r:id="rId15"/>
    <p:sldId id="370" r:id="rId16"/>
    <p:sldId id="421" r:id="rId17"/>
    <p:sldId id="422" r:id="rId18"/>
    <p:sldId id="423" r:id="rId19"/>
    <p:sldId id="333" r:id="rId20"/>
    <p:sldId id="405" r:id="rId21"/>
    <p:sldId id="406" r:id="rId22"/>
    <p:sldId id="407" r:id="rId23"/>
    <p:sldId id="408" r:id="rId24"/>
    <p:sldId id="409" r:id="rId25"/>
    <p:sldId id="410" r:id="rId26"/>
    <p:sldId id="411" r:id="rId27"/>
    <p:sldId id="412" r:id="rId28"/>
    <p:sldId id="413" r:id="rId29"/>
    <p:sldId id="414" r:id="rId30"/>
    <p:sldId id="415" r:id="rId31"/>
    <p:sldId id="416" r:id="rId32"/>
    <p:sldId id="417" r:id="rId33"/>
    <p:sldId id="418" r:id="rId34"/>
    <p:sldId id="419" r:id="rId35"/>
  </p:sldIdLst>
  <p:sldSz cx="9144000" cy="6858000" type="screen4x3"/>
  <p:notesSz cx="6873875" cy="10063163"/>
  <p:defaultTextStyle>
    <a:defPPr>
      <a:defRPr lang="pl-PL"/>
    </a:defPPr>
    <a:lvl1pPr algn="l" rtl="0" fontAlgn="base">
      <a:spcBef>
        <a:spcPct val="0"/>
      </a:spcBef>
      <a:spcAft>
        <a:spcPct val="0"/>
      </a:spcAft>
      <a:defRPr sz="1200" b="1" kern="1200">
        <a:solidFill>
          <a:srgbClr val="000066"/>
        </a:solidFill>
        <a:latin typeface="Arial" charset="0"/>
        <a:ea typeface="+mn-ea"/>
        <a:cs typeface="+mn-cs"/>
      </a:defRPr>
    </a:lvl1pPr>
    <a:lvl2pPr marL="457200" algn="l" rtl="0" fontAlgn="base">
      <a:spcBef>
        <a:spcPct val="0"/>
      </a:spcBef>
      <a:spcAft>
        <a:spcPct val="0"/>
      </a:spcAft>
      <a:defRPr sz="1200" b="1" kern="1200">
        <a:solidFill>
          <a:srgbClr val="000066"/>
        </a:solidFill>
        <a:latin typeface="Arial" charset="0"/>
        <a:ea typeface="+mn-ea"/>
        <a:cs typeface="+mn-cs"/>
      </a:defRPr>
    </a:lvl2pPr>
    <a:lvl3pPr marL="914400" algn="l" rtl="0" fontAlgn="base">
      <a:spcBef>
        <a:spcPct val="0"/>
      </a:spcBef>
      <a:spcAft>
        <a:spcPct val="0"/>
      </a:spcAft>
      <a:defRPr sz="1200" b="1" kern="1200">
        <a:solidFill>
          <a:srgbClr val="000066"/>
        </a:solidFill>
        <a:latin typeface="Arial" charset="0"/>
        <a:ea typeface="+mn-ea"/>
        <a:cs typeface="+mn-cs"/>
      </a:defRPr>
    </a:lvl3pPr>
    <a:lvl4pPr marL="1371600" algn="l" rtl="0" fontAlgn="base">
      <a:spcBef>
        <a:spcPct val="0"/>
      </a:spcBef>
      <a:spcAft>
        <a:spcPct val="0"/>
      </a:spcAft>
      <a:defRPr sz="1200" b="1" kern="1200">
        <a:solidFill>
          <a:srgbClr val="000066"/>
        </a:solidFill>
        <a:latin typeface="Arial" charset="0"/>
        <a:ea typeface="+mn-ea"/>
        <a:cs typeface="+mn-cs"/>
      </a:defRPr>
    </a:lvl4pPr>
    <a:lvl5pPr marL="1828800" algn="l" rtl="0" fontAlgn="base">
      <a:spcBef>
        <a:spcPct val="0"/>
      </a:spcBef>
      <a:spcAft>
        <a:spcPct val="0"/>
      </a:spcAft>
      <a:defRPr sz="1200" b="1" kern="1200">
        <a:solidFill>
          <a:srgbClr val="000066"/>
        </a:solidFill>
        <a:latin typeface="Arial" charset="0"/>
        <a:ea typeface="+mn-ea"/>
        <a:cs typeface="+mn-cs"/>
      </a:defRPr>
    </a:lvl5pPr>
    <a:lvl6pPr marL="2286000" algn="l" defTabSz="914400" rtl="0" eaLnBrk="1" latinLnBrk="0" hangingPunct="1">
      <a:defRPr sz="1200" b="1" kern="1200">
        <a:solidFill>
          <a:srgbClr val="000066"/>
        </a:solidFill>
        <a:latin typeface="Arial" charset="0"/>
        <a:ea typeface="+mn-ea"/>
        <a:cs typeface="+mn-cs"/>
      </a:defRPr>
    </a:lvl6pPr>
    <a:lvl7pPr marL="2743200" algn="l" defTabSz="914400" rtl="0" eaLnBrk="1" latinLnBrk="0" hangingPunct="1">
      <a:defRPr sz="1200" b="1" kern="1200">
        <a:solidFill>
          <a:srgbClr val="000066"/>
        </a:solidFill>
        <a:latin typeface="Arial" charset="0"/>
        <a:ea typeface="+mn-ea"/>
        <a:cs typeface="+mn-cs"/>
      </a:defRPr>
    </a:lvl7pPr>
    <a:lvl8pPr marL="3200400" algn="l" defTabSz="914400" rtl="0" eaLnBrk="1" latinLnBrk="0" hangingPunct="1">
      <a:defRPr sz="1200" b="1" kern="1200">
        <a:solidFill>
          <a:srgbClr val="000066"/>
        </a:solidFill>
        <a:latin typeface="Arial" charset="0"/>
        <a:ea typeface="+mn-ea"/>
        <a:cs typeface="+mn-cs"/>
      </a:defRPr>
    </a:lvl8pPr>
    <a:lvl9pPr marL="3657600" algn="l" defTabSz="914400" rtl="0" eaLnBrk="1" latinLnBrk="0" hangingPunct="1">
      <a:defRPr sz="1200" b="1" kern="1200">
        <a:solidFill>
          <a:srgbClr val="0000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80808"/>
    <a:srgbClr val="008000"/>
    <a:srgbClr val="33CC33"/>
    <a:srgbClr val="00CC00"/>
    <a:srgbClr val="FF6600"/>
    <a:srgbClr val="FFCCFF"/>
    <a:srgbClr val="800000"/>
    <a:srgbClr val="FF3300"/>
  </p:clrMru>
</p:presentationPr>
</file>

<file path=ppt/tableStyles.xml><?xml version="1.0" encoding="utf-8"?>
<a:tblStyleLst xmlns:a="http://schemas.openxmlformats.org/drawingml/2006/main" def="{5C22544A-7EE6-4342-B048-85BDC9FD1C3A}">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Styl z motywem 1 — Ak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675" autoAdjust="0"/>
    <p:restoredTop sz="94707" autoAdjust="0"/>
  </p:normalViewPr>
  <p:slideViewPr>
    <p:cSldViewPr>
      <p:cViewPr>
        <p:scale>
          <a:sx n="85" d="100"/>
          <a:sy n="85" d="100"/>
        </p:scale>
        <p:origin x="-906" y="144"/>
      </p:cViewPr>
      <p:guideLst>
        <p:guide orient="horz" pos="2161"/>
        <p:guide pos="2880"/>
      </p:guideLst>
    </p:cSldViewPr>
  </p:slideViewPr>
  <p:outlineViewPr>
    <p:cViewPr>
      <p:scale>
        <a:sx n="33" d="100"/>
        <a:sy n="33" d="100"/>
      </p:scale>
      <p:origin x="0" y="8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Arkusz_programu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Arkusz_programu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hart>
    <c:view3D>
      <c:rAngAx val="1"/>
    </c:view3D>
    <c:plotArea>
      <c:layout>
        <c:manualLayout>
          <c:layoutTarget val="inner"/>
          <c:xMode val="edge"/>
          <c:yMode val="edge"/>
          <c:x val="0.14078642281057721"/>
          <c:y val="4.2253702908036199E-2"/>
          <c:w val="0.67137249213025063"/>
          <c:h val="0.86964423105746902"/>
        </c:manualLayout>
      </c:layout>
      <c:bar3DChart>
        <c:barDir val="col"/>
        <c:grouping val="clustered"/>
        <c:ser>
          <c:idx val="0"/>
          <c:order val="0"/>
          <c:tx>
            <c:strRef>
              <c:f>Arkusz1!$B$1</c:f>
              <c:strCache>
                <c:ptCount val="1"/>
                <c:pt idx="0">
                  <c:v>I - XII 2008</c:v>
                </c:pt>
              </c:strCache>
            </c:strRef>
          </c:tx>
          <c:cat>
            <c:strRef>
              <c:f>Arkusz1!$A$2:$A$4</c:f>
              <c:strCache>
                <c:ptCount val="3"/>
                <c:pt idx="0">
                  <c:v>Sprzedaż netto</c:v>
                </c:pt>
                <c:pt idx="1">
                  <c:v>Zysk operacyjny</c:v>
                </c:pt>
                <c:pt idx="2">
                  <c:v>Zysk netto</c:v>
                </c:pt>
              </c:strCache>
            </c:strRef>
          </c:cat>
          <c:val>
            <c:numRef>
              <c:f>Arkusz1!$B$2:$B$4</c:f>
              <c:numCache>
                <c:formatCode>#,##0</c:formatCode>
                <c:ptCount val="3"/>
                <c:pt idx="0">
                  <c:v>757601</c:v>
                </c:pt>
                <c:pt idx="1">
                  <c:v>25878</c:v>
                </c:pt>
                <c:pt idx="2">
                  <c:v>18316</c:v>
                </c:pt>
              </c:numCache>
            </c:numRef>
          </c:val>
        </c:ser>
        <c:ser>
          <c:idx val="1"/>
          <c:order val="1"/>
          <c:tx>
            <c:strRef>
              <c:f>Arkusz1!$C$1</c:f>
              <c:strCache>
                <c:ptCount val="1"/>
                <c:pt idx="0">
                  <c:v>I - XII 2009</c:v>
                </c:pt>
              </c:strCache>
            </c:strRef>
          </c:tx>
          <c:cat>
            <c:strRef>
              <c:f>Arkusz1!$A$2:$A$4</c:f>
              <c:strCache>
                <c:ptCount val="3"/>
                <c:pt idx="0">
                  <c:v>Sprzedaż netto</c:v>
                </c:pt>
                <c:pt idx="1">
                  <c:v>Zysk operacyjny</c:v>
                </c:pt>
                <c:pt idx="2">
                  <c:v>Zysk netto</c:v>
                </c:pt>
              </c:strCache>
            </c:strRef>
          </c:cat>
          <c:val>
            <c:numRef>
              <c:f>Arkusz1!$C$2:$C$4</c:f>
              <c:numCache>
                <c:formatCode>#,##0</c:formatCode>
                <c:ptCount val="3"/>
                <c:pt idx="0">
                  <c:v>732320</c:v>
                </c:pt>
                <c:pt idx="1">
                  <c:v>4400</c:v>
                </c:pt>
                <c:pt idx="2">
                  <c:v>-135</c:v>
                </c:pt>
              </c:numCache>
            </c:numRef>
          </c:val>
        </c:ser>
        <c:shape val="cylinder"/>
        <c:axId val="94961664"/>
        <c:axId val="94963200"/>
        <c:axId val="0"/>
      </c:bar3DChart>
      <c:catAx>
        <c:axId val="94961664"/>
        <c:scaling>
          <c:orientation val="minMax"/>
        </c:scaling>
        <c:axPos val="b"/>
        <c:tickLblPos val="nextTo"/>
        <c:txPr>
          <a:bodyPr/>
          <a:lstStyle/>
          <a:p>
            <a:pPr>
              <a:defRPr>
                <a:solidFill>
                  <a:srgbClr val="003399"/>
                </a:solidFill>
              </a:defRPr>
            </a:pPr>
            <a:endParaRPr lang="pl-PL"/>
          </a:p>
        </c:txPr>
        <c:crossAx val="94963200"/>
        <c:crosses val="autoZero"/>
        <c:auto val="1"/>
        <c:lblAlgn val="ctr"/>
        <c:lblOffset val="100"/>
      </c:catAx>
      <c:valAx>
        <c:axId val="94963200"/>
        <c:scaling>
          <c:orientation val="minMax"/>
        </c:scaling>
        <c:axPos val="l"/>
        <c:majorGridlines/>
        <c:numFmt formatCode="#,##0" sourceLinked="1"/>
        <c:tickLblPos val="nextTo"/>
        <c:txPr>
          <a:bodyPr/>
          <a:lstStyle/>
          <a:p>
            <a:pPr>
              <a:defRPr>
                <a:solidFill>
                  <a:srgbClr val="003399"/>
                </a:solidFill>
              </a:defRPr>
            </a:pPr>
            <a:endParaRPr lang="pl-PL"/>
          </a:p>
        </c:txPr>
        <c:crossAx val="94961664"/>
        <c:crosses val="autoZero"/>
        <c:crossBetween val="between"/>
      </c:valAx>
    </c:plotArea>
    <c:legend>
      <c:legendPos val="r"/>
      <c:layout/>
      <c:txPr>
        <a:bodyPr/>
        <a:lstStyle/>
        <a:p>
          <a:pPr>
            <a:defRPr>
              <a:solidFill>
                <a:srgbClr val="003399"/>
              </a:solidFill>
            </a:defRPr>
          </a:pPr>
          <a:endParaRPr lang="pl-PL"/>
        </a:p>
      </c:txPr>
    </c:legend>
    <c:plotVisOnly val="1"/>
  </c:chart>
  <c:txPr>
    <a:bodyPr/>
    <a:lstStyle/>
    <a:p>
      <a:pPr>
        <a:defRPr sz="1800"/>
      </a:pPr>
      <a:endParaRPr lang="pl-PL"/>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chart>
    <c:view3D>
      <c:rAngAx val="1"/>
    </c:view3D>
    <c:sideWall>
      <c:spPr>
        <a:noFill/>
        <a:ln w="25400">
          <a:noFill/>
        </a:ln>
      </c:spPr>
    </c:sideWall>
    <c:backWall>
      <c:spPr>
        <a:noFill/>
        <a:ln w="25400">
          <a:noFill/>
        </a:ln>
      </c:spPr>
    </c:backWall>
    <c:plotArea>
      <c:layout/>
      <c:bar3DChart>
        <c:barDir val="col"/>
        <c:grouping val="clustered"/>
        <c:ser>
          <c:idx val="0"/>
          <c:order val="0"/>
          <c:tx>
            <c:strRef>
              <c:f>Arkusz1!$B$1</c:f>
              <c:strCache>
                <c:ptCount val="1"/>
                <c:pt idx="0">
                  <c:v>2006</c:v>
                </c:pt>
              </c:strCache>
            </c:strRef>
          </c:tx>
          <c:cat>
            <c:strRef>
              <c:f>Arkusz1!$A$2:$A$4</c:f>
              <c:strCache>
                <c:ptCount val="3"/>
                <c:pt idx="0">
                  <c:v>Przychody netto ze sprzedaży i zrównane z nimi</c:v>
                </c:pt>
                <c:pt idx="1">
                  <c:v>Zysk operacyjny</c:v>
                </c:pt>
                <c:pt idx="2">
                  <c:v>Wynik finansowy netto</c:v>
                </c:pt>
              </c:strCache>
            </c:strRef>
          </c:cat>
          <c:val>
            <c:numRef>
              <c:f>Arkusz1!$B$2:$B$4</c:f>
              <c:numCache>
                <c:formatCode>General</c:formatCode>
                <c:ptCount val="3"/>
                <c:pt idx="0">
                  <c:v>339233</c:v>
                </c:pt>
                <c:pt idx="1">
                  <c:v>11939</c:v>
                </c:pt>
                <c:pt idx="2" formatCode="#,##0">
                  <c:v>7747</c:v>
                </c:pt>
              </c:numCache>
            </c:numRef>
          </c:val>
        </c:ser>
        <c:ser>
          <c:idx val="1"/>
          <c:order val="1"/>
          <c:tx>
            <c:strRef>
              <c:f>Arkusz1!$C$1</c:f>
              <c:strCache>
                <c:ptCount val="1"/>
                <c:pt idx="0">
                  <c:v>2007</c:v>
                </c:pt>
              </c:strCache>
            </c:strRef>
          </c:tx>
          <c:cat>
            <c:strRef>
              <c:f>Arkusz1!$A$2:$A$4</c:f>
              <c:strCache>
                <c:ptCount val="3"/>
                <c:pt idx="0">
                  <c:v>Przychody netto ze sprzedaży i zrównane z nimi</c:v>
                </c:pt>
                <c:pt idx="1">
                  <c:v>Zysk operacyjny</c:v>
                </c:pt>
                <c:pt idx="2">
                  <c:v>Wynik finansowy netto</c:v>
                </c:pt>
              </c:strCache>
            </c:strRef>
          </c:cat>
          <c:val>
            <c:numRef>
              <c:f>Arkusz1!$C$2:$C$4</c:f>
              <c:numCache>
                <c:formatCode>General</c:formatCode>
                <c:ptCount val="3"/>
                <c:pt idx="0">
                  <c:v>398738</c:v>
                </c:pt>
                <c:pt idx="1">
                  <c:v>17233</c:v>
                </c:pt>
                <c:pt idx="2">
                  <c:v>13053</c:v>
                </c:pt>
              </c:numCache>
            </c:numRef>
          </c:val>
        </c:ser>
        <c:ser>
          <c:idx val="2"/>
          <c:order val="2"/>
          <c:tx>
            <c:strRef>
              <c:f>Arkusz1!$D$1</c:f>
              <c:strCache>
                <c:ptCount val="1"/>
                <c:pt idx="0">
                  <c:v>2008</c:v>
                </c:pt>
              </c:strCache>
            </c:strRef>
          </c:tx>
          <c:cat>
            <c:strRef>
              <c:f>Arkusz1!$A$2:$A$4</c:f>
              <c:strCache>
                <c:ptCount val="3"/>
                <c:pt idx="0">
                  <c:v>Przychody netto ze sprzedaży i zrównane z nimi</c:v>
                </c:pt>
                <c:pt idx="1">
                  <c:v>Zysk operacyjny</c:v>
                </c:pt>
                <c:pt idx="2">
                  <c:v>Wynik finansowy netto</c:v>
                </c:pt>
              </c:strCache>
            </c:strRef>
          </c:cat>
          <c:val>
            <c:numRef>
              <c:f>Arkusz1!$D$2:$D$4</c:f>
              <c:numCache>
                <c:formatCode>General</c:formatCode>
                <c:ptCount val="3"/>
                <c:pt idx="0">
                  <c:v>757425</c:v>
                </c:pt>
                <c:pt idx="1">
                  <c:v>21952</c:v>
                </c:pt>
                <c:pt idx="2">
                  <c:v>13480</c:v>
                </c:pt>
              </c:numCache>
            </c:numRef>
          </c:val>
        </c:ser>
        <c:ser>
          <c:idx val="3"/>
          <c:order val="3"/>
          <c:tx>
            <c:strRef>
              <c:f>Arkusz1!$E$1</c:f>
              <c:strCache>
                <c:ptCount val="1"/>
                <c:pt idx="0">
                  <c:v>2009</c:v>
                </c:pt>
              </c:strCache>
            </c:strRef>
          </c:tx>
          <c:cat>
            <c:strRef>
              <c:f>Arkusz1!$A$2:$A$4</c:f>
              <c:strCache>
                <c:ptCount val="3"/>
                <c:pt idx="0">
                  <c:v>Przychody netto ze sprzedaży i zrównane z nimi</c:v>
                </c:pt>
                <c:pt idx="1">
                  <c:v>Zysk operacyjny</c:v>
                </c:pt>
                <c:pt idx="2">
                  <c:v>Wynik finansowy netto</c:v>
                </c:pt>
              </c:strCache>
            </c:strRef>
          </c:cat>
          <c:val>
            <c:numRef>
              <c:f>Arkusz1!$E$2:$E$4</c:f>
              <c:numCache>
                <c:formatCode>#,##0</c:formatCode>
                <c:ptCount val="3"/>
                <c:pt idx="0">
                  <c:v>732320</c:v>
                </c:pt>
                <c:pt idx="1">
                  <c:v>4400</c:v>
                </c:pt>
                <c:pt idx="2" formatCode="General">
                  <c:v>-135</c:v>
                </c:pt>
              </c:numCache>
            </c:numRef>
          </c:val>
        </c:ser>
        <c:shape val="cylinder"/>
        <c:axId val="97329920"/>
        <c:axId val="97331456"/>
        <c:axId val="0"/>
      </c:bar3DChart>
      <c:catAx>
        <c:axId val="97329920"/>
        <c:scaling>
          <c:orientation val="minMax"/>
        </c:scaling>
        <c:axPos val="b"/>
        <c:tickLblPos val="nextTo"/>
        <c:txPr>
          <a:bodyPr/>
          <a:lstStyle/>
          <a:p>
            <a:pPr>
              <a:defRPr>
                <a:solidFill>
                  <a:srgbClr val="003399"/>
                </a:solidFill>
              </a:defRPr>
            </a:pPr>
            <a:endParaRPr lang="pl-PL"/>
          </a:p>
        </c:txPr>
        <c:crossAx val="97331456"/>
        <c:crosses val="autoZero"/>
        <c:auto val="1"/>
        <c:lblAlgn val="ctr"/>
        <c:lblOffset val="100"/>
      </c:catAx>
      <c:valAx>
        <c:axId val="97331456"/>
        <c:scaling>
          <c:orientation val="minMax"/>
        </c:scaling>
        <c:axPos val="l"/>
        <c:numFmt formatCode="General" sourceLinked="1"/>
        <c:tickLblPos val="nextTo"/>
        <c:txPr>
          <a:bodyPr/>
          <a:lstStyle/>
          <a:p>
            <a:pPr>
              <a:defRPr>
                <a:solidFill>
                  <a:srgbClr val="003399"/>
                </a:solidFill>
              </a:defRPr>
            </a:pPr>
            <a:endParaRPr lang="pl-PL"/>
          </a:p>
        </c:txPr>
        <c:crossAx val="97329920"/>
        <c:crosses val="autoZero"/>
        <c:crossBetween val="between"/>
      </c:valAx>
    </c:plotArea>
    <c:legend>
      <c:legendPos val="r"/>
      <c:layout/>
      <c:txPr>
        <a:bodyPr/>
        <a:lstStyle/>
        <a:p>
          <a:pPr>
            <a:defRPr>
              <a:solidFill>
                <a:srgbClr val="003399"/>
              </a:solidFill>
            </a:defRPr>
          </a:pPr>
          <a:endParaRPr lang="pl-PL"/>
        </a:p>
      </c:txPr>
    </c:legend>
    <c:plotVisOnly val="1"/>
  </c:chart>
  <c:txPr>
    <a:bodyPr/>
    <a:lstStyle/>
    <a:p>
      <a:pPr>
        <a:defRPr sz="1800"/>
      </a:pPr>
      <a:endParaRPr lang="pl-PL"/>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EA8574-8E59-442D-B43F-D006B726694C}" type="doc">
      <dgm:prSet loTypeId="urn:microsoft.com/office/officeart/2005/8/layout/hList1" loCatId="list" qsTypeId="urn:microsoft.com/office/officeart/2005/8/quickstyle/3d4" qsCatId="3D" csTypeId="urn:microsoft.com/office/officeart/2005/8/colors/accent3_4" csCatId="accent3" phldr="1"/>
      <dgm:spPr/>
      <dgm:t>
        <a:bodyPr/>
        <a:lstStyle/>
        <a:p>
          <a:endParaRPr lang="pl-PL"/>
        </a:p>
      </dgm:t>
    </dgm:pt>
    <dgm:pt modelId="{2F2CD918-64F6-415F-AE52-8448479563A4}">
      <dgm:prSet phldrT="[Tekst]" custT="1"/>
      <dgm:spPr>
        <a:ln>
          <a:noFill/>
        </a:ln>
      </dgm:spPr>
      <dgm:t>
        <a:bodyPr/>
        <a:lstStyle/>
        <a:p>
          <a:r>
            <a:rPr lang="pl-PL" sz="1100" b="1" dirty="0" smtClean="0">
              <a:solidFill>
                <a:srgbClr val="002060"/>
              </a:solidFill>
            </a:rPr>
            <a:t>Janusz Koclęga</a:t>
          </a:r>
        </a:p>
        <a:p>
          <a:r>
            <a:rPr lang="pl-PL" sz="1100" b="1" dirty="0" smtClean="0">
              <a:solidFill>
                <a:srgbClr val="002060"/>
              </a:solidFill>
            </a:rPr>
            <a:t>Wiceprezes Zarządu</a:t>
          </a:r>
          <a:endParaRPr lang="pl-PL" sz="1100" b="1" dirty="0">
            <a:solidFill>
              <a:srgbClr val="002060"/>
            </a:solidFill>
          </a:endParaRPr>
        </a:p>
      </dgm:t>
    </dgm:pt>
    <dgm:pt modelId="{68F1FDD2-8F1C-421D-B517-00741F5DA9BE}" type="parTrans" cxnId="{1B2A1D32-33DC-431C-B10A-DD38A828128A}">
      <dgm:prSet/>
      <dgm:spPr/>
      <dgm:t>
        <a:bodyPr/>
        <a:lstStyle/>
        <a:p>
          <a:endParaRPr lang="pl-PL" sz="1200">
            <a:solidFill>
              <a:schemeClr val="bg2">
                <a:lumMod val="75000"/>
              </a:schemeClr>
            </a:solidFill>
          </a:endParaRPr>
        </a:p>
      </dgm:t>
    </dgm:pt>
    <dgm:pt modelId="{FC7F47BC-31A9-49E4-B774-AA24A672CC5C}" type="sibTrans" cxnId="{1B2A1D32-33DC-431C-B10A-DD38A828128A}">
      <dgm:prSet/>
      <dgm:spPr/>
      <dgm:t>
        <a:bodyPr/>
        <a:lstStyle/>
        <a:p>
          <a:endParaRPr lang="pl-PL" sz="1200">
            <a:solidFill>
              <a:schemeClr val="bg2">
                <a:lumMod val="75000"/>
              </a:schemeClr>
            </a:solidFill>
          </a:endParaRPr>
        </a:p>
      </dgm:t>
    </dgm:pt>
    <dgm:pt modelId="{BF537983-0413-4B02-A8DD-9FCFC1A3B52E}">
      <dgm:prSet phldrT="[Tekst]" custT="1"/>
      <dgm:spPr>
        <a:ln>
          <a:noFill/>
        </a:ln>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solidFill>
                <a:schemeClr val="bg2">
                  <a:lumMod val="75000"/>
                </a:schemeClr>
              </a:solidFill>
            </a:rPr>
            <a:t>Opracowywanie strategii i planów rozwoju spółki</a:t>
          </a:r>
          <a:endParaRPr lang="pl-PL" sz="1000" dirty="0">
            <a:solidFill>
              <a:schemeClr val="bg2">
                <a:lumMod val="75000"/>
              </a:schemeClr>
            </a:solidFill>
          </a:endParaRPr>
        </a:p>
      </dgm:t>
    </dgm:pt>
    <dgm:pt modelId="{68136088-3DBB-4DF3-B7EF-8D92A3B09201}" type="parTrans" cxnId="{DE3CF8B2-B349-4403-AE60-AFA85873EFAA}">
      <dgm:prSet/>
      <dgm:spPr/>
      <dgm:t>
        <a:bodyPr/>
        <a:lstStyle/>
        <a:p>
          <a:endParaRPr lang="pl-PL" sz="1200">
            <a:solidFill>
              <a:schemeClr val="bg2">
                <a:lumMod val="75000"/>
              </a:schemeClr>
            </a:solidFill>
          </a:endParaRPr>
        </a:p>
      </dgm:t>
    </dgm:pt>
    <dgm:pt modelId="{4A07FE07-93F1-4D02-93A6-21B6669EA9B0}" type="sibTrans" cxnId="{DE3CF8B2-B349-4403-AE60-AFA85873EFAA}">
      <dgm:prSet/>
      <dgm:spPr/>
      <dgm:t>
        <a:bodyPr/>
        <a:lstStyle/>
        <a:p>
          <a:endParaRPr lang="pl-PL" sz="1200">
            <a:solidFill>
              <a:schemeClr val="bg2">
                <a:lumMod val="75000"/>
              </a:schemeClr>
            </a:solidFill>
          </a:endParaRPr>
        </a:p>
      </dgm:t>
    </dgm:pt>
    <dgm:pt modelId="{7BDEE25E-B011-4DA9-88B3-B680DD39BB16}">
      <dgm:prSet phldrT="[Tekst]" custT="1"/>
      <dgm:spPr>
        <a:ln>
          <a:noFill/>
        </a:ln>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solidFill>
                <a:schemeClr val="bg2">
                  <a:lumMod val="75000"/>
                </a:schemeClr>
              </a:solidFill>
            </a:rPr>
            <a:t>Organizacja i nadzór sieci handlowej i produkcyjnej</a:t>
          </a:r>
          <a:endParaRPr lang="pl-PL" sz="1000" dirty="0">
            <a:solidFill>
              <a:schemeClr val="bg2">
                <a:lumMod val="75000"/>
              </a:schemeClr>
            </a:solidFill>
          </a:endParaRPr>
        </a:p>
      </dgm:t>
    </dgm:pt>
    <dgm:pt modelId="{BDD8D32E-D293-40AC-B247-4B0B8B978643}" type="parTrans" cxnId="{6F8EDAC4-EDD9-4D77-A79E-C827C4175376}">
      <dgm:prSet/>
      <dgm:spPr/>
      <dgm:t>
        <a:bodyPr/>
        <a:lstStyle/>
        <a:p>
          <a:endParaRPr lang="pl-PL" sz="1200">
            <a:solidFill>
              <a:schemeClr val="bg2">
                <a:lumMod val="75000"/>
              </a:schemeClr>
            </a:solidFill>
          </a:endParaRPr>
        </a:p>
      </dgm:t>
    </dgm:pt>
    <dgm:pt modelId="{EB98B3AF-5DB5-446F-82F7-41D57AE37FED}" type="sibTrans" cxnId="{6F8EDAC4-EDD9-4D77-A79E-C827C4175376}">
      <dgm:prSet/>
      <dgm:spPr/>
      <dgm:t>
        <a:bodyPr/>
        <a:lstStyle/>
        <a:p>
          <a:endParaRPr lang="pl-PL" sz="1200">
            <a:solidFill>
              <a:schemeClr val="bg2">
                <a:lumMod val="75000"/>
              </a:schemeClr>
            </a:solidFill>
          </a:endParaRPr>
        </a:p>
      </dgm:t>
    </dgm:pt>
    <dgm:pt modelId="{838ACEC8-BA84-4725-AF47-4BC53C01A4D0}">
      <dgm:prSet custT="1"/>
      <dgm:spPr/>
      <dgm:t>
        <a:bodyPr/>
        <a:lstStyle/>
        <a:p>
          <a:r>
            <a:rPr lang="pl-PL" sz="1100" b="1" dirty="0" smtClean="0">
              <a:solidFill>
                <a:srgbClr val="002060"/>
              </a:solidFill>
            </a:rPr>
            <a:t>Ireneusz Dembowski</a:t>
          </a:r>
        </a:p>
        <a:p>
          <a:r>
            <a:rPr lang="pl-PL" sz="1100" b="1" dirty="0" smtClean="0">
              <a:solidFill>
                <a:srgbClr val="002060"/>
              </a:solidFill>
            </a:rPr>
            <a:t>Członek Zarządu,</a:t>
          </a:r>
        </a:p>
        <a:p>
          <a:r>
            <a:rPr lang="pl-PL" sz="1100" b="1" dirty="0" smtClean="0">
              <a:solidFill>
                <a:srgbClr val="002060"/>
              </a:solidFill>
            </a:rPr>
            <a:t>Dyrektor ds. handlu</a:t>
          </a:r>
          <a:endParaRPr lang="pl-PL" sz="1100" b="1" dirty="0">
            <a:solidFill>
              <a:srgbClr val="002060"/>
            </a:solidFill>
          </a:endParaRPr>
        </a:p>
      </dgm:t>
    </dgm:pt>
    <dgm:pt modelId="{EC353B59-FAF5-4B5F-800D-24422C87D9CB}" type="parTrans" cxnId="{2E72167E-6DBA-476B-B61E-1A6806BDA266}">
      <dgm:prSet/>
      <dgm:spPr/>
      <dgm:t>
        <a:bodyPr/>
        <a:lstStyle/>
        <a:p>
          <a:endParaRPr lang="pl-PL" sz="1200">
            <a:solidFill>
              <a:schemeClr val="bg2">
                <a:lumMod val="75000"/>
              </a:schemeClr>
            </a:solidFill>
          </a:endParaRPr>
        </a:p>
      </dgm:t>
    </dgm:pt>
    <dgm:pt modelId="{F416C74F-7E06-4B60-88E4-5736A9CD7712}" type="sibTrans" cxnId="{2E72167E-6DBA-476B-B61E-1A6806BDA266}">
      <dgm:prSet/>
      <dgm:spPr/>
      <dgm:t>
        <a:bodyPr/>
        <a:lstStyle/>
        <a:p>
          <a:endParaRPr lang="pl-PL" sz="1200">
            <a:solidFill>
              <a:schemeClr val="bg2">
                <a:lumMod val="75000"/>
              </a:schemeClr>
            </a:solidFill>
          </a:endParaRPr>
        </a:p>
      </dgm:t>
    </dgm:pt>
    <dgm:pt modelId="{64DE0430-6A3B-47AD-B08F-F9A80C36CCEA}">
      <dgm:prSet custT="1"/>
      <dgm:spPr/>
      <dgm:t>
        <a:bodyPr/>
        <a:lstStyle/>
        <a:p>
          <a:r>
            <a:rPr lang="pl-PL" sz="1100" b="1" dirty="0" smtClean="0">
              <a:solidFill>
                <a:schemeClr val="bg2">
                  <a:lumMod val="75000"/>
                </a:schemeClr>
              </a:solidFill>
            </a:rPr>
            <a:t>Marek Skwarski</a:t>
          </a:r>
        </a:p>
        <a:p>
          <a:r>
            <a:rPr lang="pl-PL" sz="1100" b="1" dirty="0" smtClean="0">
              <a:solidFill>
                <a:schemeClr val="bg2">
                  <a:lumMod val="75000"/>
                </a:schemeClr>
              </a:solidFill>
            </a:rPr>
            <a:t>Członek Zarządu,</a:t>
          </a:r>
        </a:p>
        <a:p>
          <a:r>
            <a:rPr lang="pl-PL" sz="1100" b="1" dirty="0" smtClean="0">
              <a:solidFill>
                <a:schemeClr val="bg2">
                  <a:lumMod val="75000"/>
                </a:schemeClr>
              </a:solidFill>
            </a:rPr>
            <a:t>Dyrektor ds. </a:t>
          </a:r>
        </a:p>
        <a:p>
          <a:r>
            <a:rPr lang="pl-PL" sz="1100" b="1" dirty="0" smtClean="0">
              <a:solidFill>
                <a:schemeClr val="bg2">
                  <a:lumMod val="75000"/>
                </a:schemeClr>
              </a:solidFill>
            </a:rPr>
            <a:t>personalno-prawnych</a:t>
          </a:r>
          <a:endParaRPr lang="pl-PL" sz="1100" b="1" dirty="0">
            <a:solidFill>
              <a:schemeClr val="bg2">
                <a:lumMod val="75000"/>
              </a:schemeClr>
            </a:solidFill>
          </a:endParaRPr>
        </a:p>
      </dgm:t>
    </dgm:pt>
    <dgm:pt modelId="{B29EFBEA-13F3-48FF-B72E-C3651B7F4290}" type="parTrans" cxnId="{698F574C-CC95-41A1-B3D8-15EA9C2C911B}">
      <dgm:prSet/>
      <dgm:spPr/>
      <dgm:t>
        <a:bodyPr/>
        <a:lstStyle/>
        <a:p>
          <a:endParaRPr lang="pl-PL" sz="1200">
            <a:solidFill>
              <a:schemeClr val="bg2">
                <a:lumMod val="75000"/>
              </a:schemeClr>
            </a:solidFill>
          </a:endParaRPr>
        </a:p>
      </dgm:t>
    </dgm:pt>
    <dgm:pt modelId="{AA6585AC-EBC8-495D-93D9-90CF5C6AD354}" type="sibTrans" cxnId="{698F574C-CC95-41A1-B3D8-15EA9C2C911B}">
      <dgm:prSet/>
      <dgm:spPr/>
      <dgm:t>
        <a:bodyPr/>
        <a:lstStyle/>
        <a:p>
          <a:endParaRPr lang="pl-PL" sz="1200">
            <a:solidFill>
              <a:schemeClr val="bg2">
                <a:lumMod val="75000"/>
              </a:schemeClr>
            </a:solidFill>
          </a:endParaRPr>
        </a:p>
      </dgm:t>
    </dgm:pt>
    <dgm:pt modelId="{CCF85B77-D2BA-4A0C-85BF-3B5AF36E4C4F}">
      <dgm:prSet phldrT="[Tekst]" custT="1"/>
      <dgm:spPr>
        <a:ln>
          <a:noFill/>
        </a:ln>
        <a:scene3d>
          <a:camera prst="orthographicFront"/>
          <a:lightRig rig="threePt" dir="t"/>
        </a:scene3d>
        <a:sp3d extrusionH="1700" contourW="12700" prstMaterial="dkEdge">
          <a:bevelT w="127000" h="25400"/>
          <a:bevelB w="0" h="0" prst="convex"/>
          <a:contourClr>
            <a:schemeClr val="tx1"/>
          </a:contourClr>
        </a:sp3d>
      </dgm:spPr>
      <dgm:t>
        <a:bodyPr/>
        <a:lstStyle/>
        <a:p>
          <a:endParaRPr lang="pl-PL" sz="1000" dirty="0">
            <a:solidFill>
              <a:schemeClr val="bg2">
                <a:lumMod val="75000"/>
              </a:schemeClr>
            </a:solidFill>
          </a:endParaRPr>
        </a:p>
      </dgm:t>
    </dgm:pt>
    <dgm:pt modelId="{1167A5BE-AF0E-4B9E-A96D-CB1591646F0D}" type="parTrans" cxnId="{7B529DED-2349-4834-A742-730C7FC7308D}">
      <dgm:prSet/>
      <dgm:spPr/>
      <dgm:t>
        <a:bodyPr/>
        <a:lstStyle/>
        <a:p>
          <a:endParaRPr lang="pl-PL"/>
        </a:p>
      </dgm:t>
    </dgm:pt>
    <dgm:pt modelId="{68B65081-01A1-45F8-943D-E5B5F0A8CB8C}" type="sibTrans" cxnId="{7B529DED-2349-4834-A742-730C7FC7308D}">
      <dgm:prSet/>
      <dgm:spPr/>
      <dgm:t>
        <a:bodyPr/>
        <a:lstStyle/>
        <a:p>
          <a:endParaRPr lang="pl-PL"/>
        </a:p>
      </dgm:t>
    </dgm:pt>
    <dgm:pt modelId="{EC8F4DF1-719F-4546-AAFD-C6BB385DB649}">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t>Kreowanie polityki handlowej i zaopatrzeniowej spółki</a:t>
          </a:r>
          <a:endParaRPr lang="pl-PL" sz="1000" dirty="0"/>
        </a:p>
      </dgm:t>
    </dgm:pt>
    <dgm:pt modelId="{3C6AF887-B9DF-4B2A-9761-9B37D3E92F0D}" type="parTrans" cxnId="{27F8A7C9-4FBD-4DD7-9DCB-DAABD32F6CB7}">
      <dgm:prSet/>
      <dgm:spPr/>
      <dgm:t>
        <a:bodyPr/>
        <a:lstStyle/>
        <a:p>
          <a:endParaRPr lang="pl-PL"/>
        </a:p>
      </dgm:t>
    </dgm:pt>
    <dgm:pt modelId="{59A812FB-2281-4B58-A951-E66B6FD40DD4}" type="sibTrans" cxnId="{27F8A7C9-4FBD-4DD7-9DCB-DAABD32F6CB7}">
      <dgm:prSet/>
      <dgm:spPr/>
      <dgm:t>
        <a:bodyPr/>
        <a:lstStyle/>
        <a:p>
          <a:endParaRPr lang="pl-PL"/>
        </a:p>
      </dgm:t>
    </dgm:pt>
    <dgm:pt modelId="{1E66A66E-0EF1-48BE-9610-39859A444636}">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t>Nadzór nad działalnością handlową</a:t>
          </a:r>
          <a:endParaRPr lang="pl-PL" sz="1000" dirty="0"/>
        </a:p>
      </dgm:t>
    </dgm:pt>
    <dgm:pt modelId="{3C265C43-5F84-4F09-98F4-F00A6DFB91B1}" type="parTrans" cxnId="{5C85AFC6-A2EC-4DE4-ADAE-60736748FF02}">
      <dgm:prSet/>
      <dgm:spPr/>
      <dgm:t>
        <a:bodyPr/>
        <a:lstStyle/>
        <a:p>
          <a:endParaRPr lang="pl-PL"/>
        </a:p>
      </dgm:t>
    </dgm:pt>
    <dgm:pt modelId="{A16B78E6-8770-4C06-9CAE-AA5A48E6E7E3}" type="sibTrans" cxnId="{5C85AFC6-A2EC-4DE4-ADAE-60736748FF02}">
      <dgm:prSet/>
      <dgm:spPr/>
      <dgm:t>
        <a:bodyPr/>
        <a:lstStyle/>
        <a:p>
          <a:endParaRPr lang="pl-PL"/>
        </a:p>
      </dgm:t>
    </dgm:pt>
    <dgm:pt modelId="{393ADF76-CC02-46FB-A760-5656C8C9ADD5}">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endParaRPr lang="pl-PL" sz="1000" dirty="0"/>
        </a:p>
      </dgm:t>
    </dgm:pt>
    <dgm:pt modelId="{67AA03C0-7B3A-442D-98E1-37930FD1E853}" type="parTrans" cxnId="{D93BA86E-1D52-49AF-B443-B2D031A76E19}">
      <dgm:prSet/>
      <dgm:spPr/>
      <dgm:t>
        <a:bodyPr/>
        <a:lstStyle/>
        <a:p>
          <a:endParaRPr lang="pl-PL"/>
        </a:p>
      </dgm:t>
    </dgm:pt>
    <dgm:pt modelId="{0C021B34-850E-4C87-9D98-D471C464C806}" type="sibTrans" cxnId="{D93BA86E-1D52-49AF-B443-B2D031A76E19}">
      <dgm:prSet/>
      <dgm:spPr/>
      <dgm:t>
        <a:bodyPr/>
        <a:lstStyle/>
        <a:p>
          <a:endParaRPr lang="pl-PL"/>
        </a:p>
      </dgm:t>
    </dgm:pt>
    <dgm:pt modelId="{AF97E430-3A3F-4F5D-A7C2-8BDF9A48F604}">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t>Organizacja systemu zaopatrzenia i logistyki</a:t>
          </a:r>
          <a:endParaRPr lang="pl-PL" sz="1000" dirty="0"/>
        </a:p>
      </dgm:t>
    </dgm:pt>
    <dgm:pt modelId="{B5FF50EB-CC7E-479C-8916-C87512FBE2D4}" type="parTrans" cxnId="{C84551A9-C72B-4D15-9D9D-6D96C5371ADA}">
      <dgm:prSet/>
      <dgm:spPr/>
      <dgm:t>
        <a:bodyPr/>
        <a:lstStyle/>
        <a:p>
          <a:endParaRPr lang="pl-PL"/>
        </a:p>
      </dgm:t>
    </dgm:pt>
    <dgm:pt modelId="{310D09FA-7F26-44AA-9498-FAD1C6FEC892}" type="sibTrans" cxnId="{C84551A9-C72B-4D15-9D9D-6D96C5371ADA}">
      <dgm:prSet/>
      <dgm:spPr/>
      <dgm:t>
        <a:bodyPr/>
        <a:lstStyle/>
        <a:p>
          <a:endParaRPr lang="pl-PL"/>
        </a:p>
      </dgm:t>
    </dgm:pt>
    <dgm:pt modelId="{4E436084-76E5-4963-9F33-0847321EFEF7}">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endParaRPr lang="pl-PL" sz="1000" dirty="0"/>
        </a:p>
      </dgm:t>
    </dgm:pt>
    <dgm:pt modelId="{3F9B8A70-6948-4572-A0C3-42B4C928039E}" type="parTrans" cxnId="{97039CC4-9216-422A-98F1-E98CB169EBAC}">
      <dgm:prSet/>
      <dgm:spPr/>
      <dgm:t>
        <a:bodyPr/>
        <a:lstStyle/>
        <a:p>
          <a:endParaRPr lang="pl-PL"/>
        </a:p>
      </dgm:t>
    </dgm:pt>
    <dgm:pt modelId="{3B82E34E-9B98-42C5-B69F-91E11405C736}" type="sibTrans" cxnId="{97039CC4-9216-422A-98F1-E98CB169EBAC}">
      <dgm:prSet/>
      <dgm:spPr/>
      <dgm:t>
        <a:bodyPr/>
        <a:lstStyle/>
        <a:p>
          <a:endParaRPr lang="pl-PL"/>
        </a:p>
      </dgm:t>
    </dgm:pt>
    <dgm:pt modelId="{A6E785B2-B02C-40A8-8F0F-047785CAEA4C}">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t>Nadzór  nad pracą działu personalno-kadrowego</a:t>
          </a:r>
          <a:endParaRPr lang="pl-PL" sz="1000" dirty="0"/>
        </a:p>
      </dgm:t>
    </dgm:pt>
    <dgm:pt modelId="{334860D9-4E03-4B64-80CB-8C501BC15ED3}" type="parTrans" cxnId="{E04EB4F2-D7BD-4A8D-B926-914746A8CC38}">
      <dgm:prSet/>
      <dgm:spPr/>
      <dgm:t>
        <a:bodyPr/>
        <a:lstStyle/>
        <a:p>
          <a:endParaRPr lang="pl-PL"/>
        </a:p>
      </dgm:t>
    </dgm:pt>
    <dgm:pt modelId="{4BABA3DC-D6B6-4A64-A69C-86B4B4D236C3}" type="sibTrans" cxnId="{E04EB4F2-D7BD-4A8D-B926-914746A8CC38}">
      <dgm:prSet/>
      <dgm:spPr/>
      <dgm:t>
        <a:bodyPr/>
        <a:lstStyle/>
        <a:p>
          <a:endParaRPr lang="pl-PL"/>
        </a:p>
      </dgm:t>
    </dgm:pt>
    <dgm:pt modelId="{D4E980B4-6F37-41FB-8E47-221A30E360EF}">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t>Nadzór nad pracą działu prawnego</a:t>
          </a:r>
          <a:endParaRPr lang="pl-PL" sz="1000" dirty="0"/>
        </a:p>
      </dgm:t>
    </dgm:pt>
    <dgm:pt modelId="{8232CBE0-B09F-46E5-A52A-43AD9EA1844A}" type="parTrans" cxnId="{5C3E784C-C9EB-48F2-A80C-A6A48537EB05}">
      <dgm:prSet/>
      <dgm:spPr/>
      <dgm:t>
        <a:bodyPr/>
        <a:lstStyle/>
        <a:p>
          <a:endParaRPr lang="pl-PL"/>
        </a:p>
      </dgm:t>
    </dgm:pt>
    <dgm:pt modelId="{977D7023-AD8C-488E-9559-C4AB63F30BCE}" type="sibTrans" cxnId="{5C3E784C-C9EB-48F2-A80C-A6A48537EB05}">
      <dgm:prSet/>
      <dgm:spPr/>
      <dgm:t>
        <a:bodyPr/>
        <a:lstStyle/>
        <a:p>
          <a:endParaRPr lang="pl-PL"/>
        </a:p>
      </dgm:t>
    </dgm:pt>
    <dgm:pt modelId="{64D9DF61-9215-4715-90AB-C37BD58AC47E}">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endParaRPr lang="pl-PL" sz="1000" dirty="0"/>
        </a:p>
      </dgm:t>
    </dgm:pt>
    <dgm:pt modelId="{F4DCB776-3490-4FA9-B9A1-731251623E65}" type="parTrans" cxnId="{57049796-60FD-4E0E-B8EB-3B05FE8C4E84}">
      <dgm:prSet/>
      <dgm:spPr/>
      <dgm:t>
        <a:bodyPr/>
        <a:lstStyle/>
        <a:p>
          <a:endParaRPr lang="pl-PL"/>
        </a:p>
      </dgm:t>
    </dgm:pt>
    <dgm:pt modelId="{54A0E96F-4563-42AC-A264-BFA9D4D99541}" type="sibTrans" cxnId="{57049796-60FD-4E0E-B8EB-3B05FE8C4E84}">
      <dgm:prSet/>
      <dgm:spPr/>
      <dgm:t>
        <a:bodyPr/>
        <a:lstStyle/>
        <a:p>
          <a:endParaRPr lang="pl-PL"/>
        </a:p>
      </dgm:t>
    </dgm:pt>
    <dgm:pt modelId="{39040748-82C6-4364-ADE0-B5B00B5E7856}">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r>
            <a:rPr lang="pl-PL" sz="1000" dirty="0" smtClean="0"/>
            <a:t>Nadzór nad BHP i sprawami socjalnymi</a:t>
          </a:r>
          <a:endParaRPr lang="pl-PL" sz="1000" dirty="0"/>
        </a:p>
      </dgm:t>
    </dgm:pt>
    <dgm:pt modelId="{202A15B8-275B-47DF-A082-947AA78DFF58}" type="parTrans" cxnId="{F04F8BB7-FEA8-4A5B-BC04-2341D28678E2}">
      <dgm:prSet/>
      <dgm:spPr/>
      <dgm:t>
        <a:bodyPr/>
        <a:lstStyle/>
        <a:p>
          <a:endParaRPr lang="pl-PL"/>
        </a:p>
      </dgm:t>
    </dgm:pt>
    <dgm:pt modelId="{84B97555-CAB9-4FF8-B980-337360A6F239}" type="sibTrans" cxnId="{F04F8BB7-FEA8-4A5B-BC04-2341D28678E2}">
      <dgm:prSet/>
      <dgm:spPr/>
      <dgm:t>
        <a:bodyPr/>
        <a:lstStyle/>
        <a:p>
          <a:endParaRPr lang="pl-PL"/>
        </a:p>
      </dgm:t>
    </dgm:pt>
    <dgm:pt modelId="{A2AA70D5-BBD4-4E7E-AD3E-65748CDCFDE7}">
      <dgm:prSet custT="1"/>
      <dgm:spPr>
        <a:scene3d>
          <a:camera prst="orthographicFront"/>
          <a:lightRig rig="threePt" dir="t"/>
        </a:scene3d>
        <a:sp3d extrusionH="1700" contourW="12700" prstMaterial="dkEdge">
          <a:bevelT w="127000" h="25400"/>
          <a:bevelB w="0" h="0" prst="convex"/>
          <a:contourClr>
            <a:schemeClr val="tx1"/>
          </a:contourClr>
        </a:sp3d>
      </dgm:spPr>
      <dgm:t>
        <a:bodyPr/>
        <a:lstStyle/>
        <a:p>
          <a:endParaRPr lang="pl-PL" sz="1000" dirty="0"/>
        </a:p>
      </dgm:t>
    </dgm:pt>
    <dgm:pt modelId="{0BA7DAE7-CC73-4C1A-A930-442DCF235606}" type="parTrans" cxnId="{DFCF1B6C-B6AE-4B3D-88D2-69D9F098922F}">
      <dgm:prSet/>
      <dgm:spPr/>
      <dgm:t>
        <a:bodyPr/>
        <a:lstStyle/>
        <a:p>
          <a:endParaRPr lang="pl-PL"/>
        </a:p>
      </dgm:t>
    </dgm:pt>
    <dgm:pt modelId="{F897642A-2E4B-44D8-98C9-8704D576FDBC}" type="sibTrans" cxnId="{DFCF1B6C-B6AE-4B3D-88D2-69D9F098922F}">
      <dgm:prSet/>
      <dgm:spPr/>
      <dgm:t>
        <a:bodyPr/>
        <a:lstStyle/>
        <a:p>
          <a:endParaRPr lang="pl-PL"/>
        </a:p>
      </dgm:t>
    </dgm:pt>
    <dgm:pt modelId="{FF64FF42-DDEB-43FF-8585-F865098CABCC}" type="pres">
      <dgm:prSet presAssocID="{08EA8574-8E59-442D-B43F-D006B726694C}" presName="Name0" presStyleCnt="0">
        <dgm:presLayoutVars>
          <dgm:dir/>
          <dgm:animLvl val="lvl"/>
          <dgm:resizeHandles val="exact"/>
        </dgm:presLayoutVars>
      </dgm:prSet>
      <dgm:spPr/>
      <dgm:t>
        <a:bodyPr/>
        <a:lstStyle/>
        <a:p>
          <a:endParaRPr lang="pl-PL"/>
        </a:p>
      </dgm:t>
    </dgm:pt>
    <dgm:pt modelId="{DC6635FD-DA77-4358-8FC0-75F4B4337CDB}" type="pres">
      <dgm:prSet presAssocID="{2F2CD918-64F6-415F-AE52-8448479563A4}" presName="composite" presStyleCnt="0"/>
      <dgm:spPr/>
    </dgm:pt>
    <dgm:pt modelId="{16E8D7B2-9926-4377-8826-F2BD87889713}" type="pres">
      <dgm:prSet presAssocID="{2F2CD918-64F6-415F-AE52-8448479563A4}" presName="parTx" presStyleLbl="alignNode1" presStyleIdx="0" presStyleCnt="3">
        <dgm:presLayoutVars>
          <dgm:chMax val="0"/>
          <dgm:chPref val="0"/>
          <dgm:bulletEnabled val="1"/>
        </dgm:presLayoutVars>
      </dgm:prSet>
      <dgm:spPr/>
      <dgm:t>
        <a:bodyPr/>
        <a:lstStyle/>
        <a:p>
          <a:endParaRPr lang="pl-PL"/>
        </a:p>
      </dgm:t>
    </dgm:pt>
    <dgm:pt modelId="{E6BA827F-87C5-46D6-A663-8FA9CAB515F3}" type="pres">
      <dgm:prSet presAssocID="{2F2CD918-64F6-415F-AE52-8448479563A4}" presName="desTx" presStyleLbl="alignAccFollowNode1" presStyleIdx="0" presStyleCnt="3" custScaleX="101138" custScaleY="100000">
        <dgm:presLayoutVars>
          <dgm:bulletEnabled val="1"/>
        </dgm:presLayoutVars>
      </dgm:prSet>
      <dgm:spPr/>
      <dgm:t>
        <a:bodyPr/>
        <a:lstStyle/>
        <a:p>
          <a:endParaRPr lang="pl-PL"/>
        </a:p>
      </dgm:t>
    </dgm:pt>
    <dgm:pt modelId="{E12FE75D-9287-4BED-90C3-401E283CC90B}" type="pres">
      <dgm:prSet presAssocID="{FC7F47BC-31A9-49E4-B774-AA24A672CC5C}" presName="space" presStyleCnt="0"/>
      <dgm:spPr/>
    </dgm:pt>
    <dgm:pt modelId="{4AA3D2D7-46CE-4474-86E8-90C2FB1A7949}" type="pres">
      <dgm:prSet presAssocID="{838ACEC8-BA84-4725-AF47-4BC53C01A4D0}" presName="composite" presStyleCnt="0"/>
      <dgm:spPr/>
    </dgm:pt>
    <dgm:pt modelId="{D5CDFC34-DA64-4EB2-9BF5-31F13B07FA89}" type="pres">
      <dgm:prSet presAssocID="{838ACEC8-BA84-4725-AF47-4BC53C01A4D0}" presName="parTx" presStyleLbl="alignNode1" presStyleIdx="1" presStyleCnt="3">
        <dgm:presLayoutVars>
          <dgm:chMax val="0"/>
          <dgm:chPref val="0"/>
          <dgm:bulletEnabled val="1"/>
        </dgm:presLayoutVars>
      </dgm:prSet>
      <dgm:spPr/>
      <dgm:t>
        <a:bodyPr/>
        <a:lstStyle/>
        <a:p>
          <a:endParaRPr lang="pl-PL"/>
        </a:p>
      </dgm:t>
    </dgm:pt>
    <dgm:pt modelId="{51766C92-6B98-468E-97FB-99DED12C6024}" type="pres">
      <dgm:prSet presAssocID="{838ACEC8-BA84-4725-AF47-4BC53C01A4D0}" presName="desTx" presStyleLbl="alignAccFollowNode1" presStyleIdx="1" presStyleCnt="3" custScaleY="100000">
        <dgm:presLayoutVars>
          <dgm:bulletEnabled val="1"/>
        </dgm:presLayoutVars>
      </dgm:prSet>
      <dgm:spPr/>
      <dgm:t>
        <a:bodyPr/>
        <a:lstStyle/>
        <a:p>
          <a:endParaRPr lang="pl-PL"/>
        </a:p>
      </dgm:t>
    </dgm:pt>
    <dgm:pt modelId="{365CC1E9-95E2-4450-9556-3BAE09BF86A0}" type="pres">
      <dgm:prSet presAssocID="{F416C74F-7E06-4B60-88E4-5736A9CD7712}" presName="space" presStyleCnt="0"/>
      <dgm:spPr/>
    </dgm:pt>
    <dgm:pt modelId="{8E62CC0B-9821-428B-A0A2-A585657106FB}" type="pres">
      <dgm:prSet presAssocID="{64DE0430-6A3B-47AD-B08F-F9A80C36CCEA}" presName="composite" presStyleCnt="0"/>
      <dgm:spPr/>
    </dgm:pt>
    <dgm:pt modelId="{7CF52755-6367-4A72-AF8A-0C0EE0565937}" type="pres">
      <dgm:prSet presAssocID="{64DE0430-6A3B-47AD-B08F-F9A80C36CCEA}" presName="parTx" presStyleLbl="alignNode1" presStyleIdx="2" presStyleCnt="3">
        <dgm:presLayoutVars>
          <dgm:chMax val="0"/>
          <dgm:chPref val="0"/>
          <dgm:bulletEnabled val="1"/>
        </dgm:presLayoutVars>
      </dgm:prSet>
      <dgm:spPr/>
      <dgm:t>
        <a:bodyPr/>
        <a:lstStyle/>
        <a:p>
          <a:endParaRPr lang="pl-PL"/>
        </a:p>
      </dgm:t>
    </dgm:pt>
    <dgm:pt modelId="{79E9A3D9-5964-4142-BD1E-8EEC695B66DC}" type="pres">
      <dgm:prSet presAssocID="{64DE0430-6A3B-47AD-B08F-F9A80C36CCEA}" presName="desTx" presStyleLbl="alignAccFollowNode1" presStyleIdx="2" presStyleCnt="3" custScaleY="100000">
        <dgm:presLayoutVars>
          <dgm:bulletEnabled val="1"/>
        </dgm:presLayoutVars>
      </dgm:prSet>
      <dgm:spPr/>
      <dgm:t>
        <a:bodyPr/>
        <a:lstStyle/>
        <a:p>
          <a:endParaRPr lang="pl-PL"/>
        </a:p>
      </dgm:t>
    </dgm:pt>
  </dgm:ptLst>
  <dgm:cxnLst>
    <dgm:cxn modelId="{9429A289-E457-4212-9E96-FE83F5D358ED}" type="presOf" srcId="{1E66A66E-0EF1-48BE-9610-39859A444636}" destId="{51766C92-6B98-468E-97FB-99DED12C6024}" srcOrd="0" destOrd="2" presId="urn:microsoft.com/office/officeart/2005/8/layout/hList1"/>
    <dgm:cxn modelId="{75B657C0-2E9C-4FB7-B922-A7F06FA0714E}" type="presOf" srcId="{4E436084-76E5-4963-9F33-0847321EFEF7}" destId="{51766C92-6B98-468E-97FB-99DED12C6024}" srcOrd="0" destOrd="3" presId="urn:microsoft.com/office/officeart/2005/8/layout/hList1"/>
    <dgm:cxn modelId="{619BF824-1B01-4D7D-833F-821DD6B5542F}" type="presOf" srcId="{EC8F4DF1-719F-4546-AAFD-C6BB385DB649}" destId="{51766C92-6B98-468E-97FB-99DED12C6024}" srcOrd="0" destOrd="0" presId="urn:microsoft.com/office/officeart/2005/8/layout/hList1"/>
    <dgm:cxn modelId="{0CFC701F-5CE8-4935-8876-B9A2C68D0BEB}" type="presOf" srcId="{2F2CD918-64F6-415F-AE52-8448479563A4}" destId="{16E8D7B2-9926-4377-8826-F2BD87889713}" srcOrd="0" destOrd="0" presId="urn:microsoft.com/office/officeart/2005/8/layout/hList1"/>
    <dgm:cxn modelId="{C8DA6B48-FF7F-47BA-A2CA-BE8CE18DB6A7}" type="presOf" srcId="{D4E980B4-6F37-41FB-8E47-221A30E360EF}" destId="{79E9A3D9-5964-4142-BD1E-8EEC695B66DC}" srcOrd="0" destOrd="2" presId="urn:microsoft.com/office/officeart/2005/8/layout/hList1"/>
    <dgm:cxn modelId="{97039CC4-9216-422A-98F1-E98CB169EBAC}" srcId="{838ACEC8-BA84-4725-AF47-4BC53C01A4D0}" destId="{4E436084-76E5-4963-9F33-0847321EFEF7}" srcOrd="3" destOrd="0" parTransId="{3F9B8A70-6948-4572-A0C3-42B4C928039E}" sibTransId="{3B82E34E-9B98-42C5-B69F-91E11405C736}"/>
    <dgm:cxn modelId="{66F26F88-1270-40AB-B25D-CF3C5C8547B8}" type="presOf" srcId="{AF97E430-3A3F-4F5D-A7C2-8BDF9A48F604}" destId="{51766C92-6B98-468E-97FB-99DED12C6024}" srcOrd="0" destOrd="4" presId="urn:microsoft.com/office/officeart/2005/8/layout/hList1"/>
    <dgm:cxn modelId="{7B529DED-2349-4834-A742-730C7FC7308D}" srcId="{2F2CD918-64F6-415F-AE52-8448479563A4}" destId="{CCF85B77-D2BA-4A0C-85BF-3B5AF36E4C4F}" srcOrd="1" destOrd="0" parTransId="{1167A5BE-AF0E-4B9E-A96D-CB1591646F0D}" sibTransId="{68B65081-01A1-45F8-943D-E5B5F0A8CB8C}"/>
    <dgm:cxn modelId="{F04F8BB7-FEA8-4A5B-BC04-2341D28678E2}" srcId="{64DE0430-6A3B-47AD-B08F-F9A80C36CCEA}" destId="{39040748-82C6-4364-ADE0-B5B00B5E7856}" srcOrd="4" destOrd="0" parTransId="{202A15B8-275B-47DF-A082-947AA78DFF58}" sibTransId="{84B97555-CAB9-4FF8-B980-337360A6F239}"/>
    <dgm:cxn modelId="{F3DACB87-A429-4E14-A883-111C2A5ECCAE}" type="presOf" srcId="{BF537983-0413-4B02-A8DD-9FCFC1A3B52E}" destId="{E6BA827F-87C5-46D6-A663-8FA9CAB515F3}" srcOrd="0" destOrd="0" presId="urn:microsoft.com/office/officeart/2005/8/layout/hList1"/>
    <dgm:cxn modelId="{1B2A1D32-33DC-431C-B10A-DD38A828128A}" srcId="{08EA8574-8E59-442D-B43F-D006B726694C}" destId="{2F2CD918-64F6-415F-AE52-8448479563A4}" srcOrd="0" destOrd="0" parTransId="{68F1FDD2-8F1C-421D-B517-00741F5DA9BE}" sibTransId="{FC7F47BC-31A9-49E4-B774-AA24A672CC5C}"/>
    <dgm:cxn modelId="{57049796-60FD-4E0E-B8EB-3B05FE8C4E84}" srcId="{64DE0430-6A3B-47AD-B08F-F9A80C36CCEA}" destId="{64D9DF61-9215-4715-90AB-C37BD58AC47E}" srcOrd="1" destOrd="0" parTransId="{F4DCB776-3490-4FA9-B9A1-731251623E65}" sibTransId="{54A0E96F-4563-42AC-A264-BFA9D4D99541}"/>
    <dgm:cxn modelId="{2453FE88-A6C3-463D-BB8A-753B1E2E2D5D}" type="presOf" srcId="{64DE0430-6A3B-47AD-B08F-F9A80C36CCEA}" destId="{7CF52755-6367-4A72-AF8A-0C0EE0565937}" srcOrd="0" destOrd="0" presId="urn:microsoft.com/office/officeart/2005/8/layout/hList1"/>
    <dgm:cxn modelId="{EF00D51F-F005-4481-AA07-EF52056A3B42}" type="presOf" srcId="{08EA8574-8E59-442D-B43F-D006B726694C}" destId="{FF64FF42-DDEB-43FF-8585-F865098CABCC}" srcOrd="0" destOrd="0" presId="urn:microsoft.com/office/officeart/2005/8/layout/hList1"/>
    <dgm:cxn modelId="{27F8A7C9-4FBD-4DD7-9DCB-DAABD32F6CB7}" srcId="{838ACEC8-BA84-4725-AF47-4BC53C01A4D0}" destId="{EC8F4DF1-719F-4546-AAFD-C6BB385DB649}" srcOrd="0" destOrd="0" parTransId="{3C6AF887-B9DF-4B2A-9761-9B37D3E92F0D}" sibTransId="{59A812FB-2281-4B58-A951-E66B6FD40DD4}"/>
    <dgm:cxn modelId="{43C2BFDF-0764-4CF3-9966-6839DEE683A0}" type="presOf" srcId="{7BDEE25E-B011-4DA9-88B3-B680DD39BB16}" destId="{E6BA827F-87C5-46D6-A663-8FA9CAB515F3}" srcOrd="0" destOrd="2" presId="urn:microsoft.com/office/officeart/2005/8/layout/hList1"/>
    <dgm:cxn modelId="{D93BA86E-1D52-49AF-B443-B2D031A76E19}" srcId="{838ACEC8-BA84-4725-AF47-4BC53C01A4D0}" destId="{393ADF76-CC02-46FB-A760-5656C8C9ADD5}" srcOrd="1" destOrd="0" parTransId="{67AA03C0-7B3A-442D-98E1-37930FD1E853}" sibTransId="{0C021B34-850E-4C87-9D98-D471C464C806}"/>
    <dgm:cxn modelId="{DE3CF8B2-B349-4403-AE60-AFA85873EFAA}" srcId="{2F2CD918-64F6-415F-AE52-8448479563A4}" destId="{BF537983-0413-4B02-A8DD-9FCFC1A3B52E}" srcOrd="0" destOrd="0" parTransId="{68136088-3DBB-4DF3-B7EF-8D92A3B09201}" sibTransId="{4A07FE07-93F1-4D02-93A6-21B6669EA9B0}"/>
    <dgm:cxn modelId="{698F574C-CC95-41A1-B3D8-15EA9C2C911B}" srcId="{08EA8574-8E59-442D-B43F-D006B726694C}" destId="{64DE0430-6A3B-47AD-B08F-F9A80C36CCEA}" srcOrd="2" destOrd="0" parTransId="{B29EFBEA-13F3-48FF-B72E-C3651B7F4290}" sibTransId="{AA6585AC-EBC8-495D-93D9-90CF5C6AD354}"/>
    <dgm:cxn modelId="{C229508E-0E7B-46A6-BF0C-59AB98A65CBA}" type="presOf" srcId="{393ADF76-CC02-46FB-A760-5656C8C9ADD5}" destId="{51766C92-6B98-468E-97FB-99DED12C6024}" srcOrd="0" destOrd="1" presId="urn:microsoft.com/office/officeart/2005/8/layout/hList1"/>
    <dgm:cxn modelId="{F3C33DDD-E464-4C56-A0A8-F35D95D88D83}" type="presOf" srcId="{64D9DF61-9215-4715-90AB-C37BD58AC47E}" destId="{79E9A3D9-5964-4142-BD1E-8EEC695B66DC}" srcOrd="0" destOrd="1" presId="urn:microsoft.com/office/officeart/2005/8/layout/hList1"/>
    <dgm:cxn modelId="{DFCF1B6C-B6AE-4B3D-88D2-69D9F098922F}" srcId="{64DE0430-6A3B-47AD-B08F-F9A80C36CCEA}" destId="{A2AA70D5-BBD4-4E7E-AD3E-65748CDCFDE7}" srcOrd="3" destOrd="0" parTransId="{0BA7DAE7-CC73-4C1A-A930-442DCF235606}" sibTransId="{F897642A-2E4B-44D8-98C9-8704D576FDBC}"/>
    <dgm:cxn modelId="{C84551A9-C72B-4D15-9D9D-6D96C5371ADA}" srcId="{838ACEC8-BA84-4725-AF47-4BC53C01A4D0}" destId="{AF97E430-3A3F-4F5D-A7C2-8BDF9A48F604}" srcOrd="4" destOrd="0" parTransId="{B5FF50EB-CC7E-479C-8916-C87512FBE2D4}" sibTransId="{310D09FA-7F26-44AA-9498-FAD1C6FEC892}"/>
    <dgm:cxn modelId="{2E72167E-6DBA-476B-B61E-1A6806BDA266}" srcId="{08EA8574-8E59-442D-B43F-D006B726694C}" destId="{838ACEC8-BA84-4725-AF47-4BC53C01A4D0}" srcOrd="1" destOrd="0" parTransId="{EC353B59-FAF5-4B5F-800D-24422C87D9CB}" sibTransId="{F416C74F-7E06-4B60-88E4-5736A9CD7712}"/>
    <dgm:cxn modelId="{6F8EDAC4-EDD9-4D77-A79E-C827C4175376}" srcId="{2F2CD918-64F6-415F-AE52-8448479563A4}" destId="{7BDEE25E-B011-4DA9-88B3-B680DD39BB16}" srcOrd="2" destOrd="0" parTransId="{BDD8D32E-D293-40AC-B247-4B0B8B978643}" sibTransId="{EB98B3AF-5DB5-446F-82F7-41D57AE37FED}"/>
    <dgm:cxn modelId="{CEAB6629-D1DE-4434-A911-4D2CE0F536CC}" type="presOf" srcId="{CCF85B77-D2BA-4A0C-85BF-3B5AF36E4C4F}" destId="{E6BA827F-87C5-46D6-A663-8FA9CAB515F3}" srcOrd="0" destOrd="1" presId="urn:microsoft.com/office/officeart/2005/8/layout/hList1"/>
    <dgm:cxn modelId="{E04EB4F2-D7BD-4A8D-B926-914746A8CC38}" srcId="{64DE0430-6A3B-47AD-B08F-F9A80C36CCEA}" destId="{A6E785B2-B02C-40A8-8F0F-047785CAEA4C}" srcOrd="0" destOrd="0" parTransId="{334860D9-4E03-4B64-80CB-8C501BC15ED3}" sibTransId="{4BABA3DC-D6B6-4A64-A69C-86B4B4D236C3}"/>
    <dgm:cxn modelId="{E09D57EF-5F43-4D27-A79B-47F452D6B79C}" type="presOf" srcId="{39040748-82C6-4364-ADE0-B5B00B5E7856}" destId="{79E9A3D9-5964-4142-BD1E-8EEC695B66DC}" srcOrd="0" destOrd="4" presId="urn:microsoft.com/office/officeart/2005/8/layout/hList1"/>
    <dgm:cxn modelId="{5C3E784C-C9EB-48F2-A80C-A6A48537EB05}" srcId="{64DE0430-6A3B-47AD-B08F-F9A80C36CCEA}" destId="{D4E980B4-6F37-41FB-8E47-221A30E360EF}" srcOrd="2" destOrd="0" parTransId="{8232CBE0-B09F-46E5-A52A-43AD9EA1844A}" sibTransId="{977D7023-AD8C-488E-9559-C4AB63F30BCE}"/>
    <dgm:cxn modelId="{0F7D5952-8040-4A3A-A26E-F74A019D84C5}" type="presOf" srcId="{A2AA70D5-BBD4-4E7E-AD3E-65748CDCFDE7}" destId="{79E9A3D9-5964-4142-BD1E-8EEC695B66DC}" srcOrd="0" destOrd="3" presId="urn:microsoft.com/office/officeart/2005/8/layout/hList1"/>
    <dgm:cxn modelId="{5C85AFC6-A2EC-4DE4-ADAE-60736748FF02}" srcId="{838ACEC8-BA84-4725-AF47-4BC53C01A4D0}" destId="{1E66A66E-0EF1-48BE-9610-39859A444636}" srcOrd="2" destOrd="0" parTransId="{3C265C43-5F84-4F09-98F4-F00A6DFB91B1}" sibTransId="{A16B78E6-8770-4C06-9CAE-AA5A48E6E7E3}"/>
    <dgm:cxn modelId="{FE410A49-8ED0-4BE4-83E7-F1FE7AA9E31C}" type="presOf" srcId="{838ACEC8-BA84-4725-AF47-4BC53C01A4D0}" destId="{D5CDFC34-DA64-4EB2-9BF5-31F13B07FA89}" srcOrd="0" destOrd="0" presId="urn:microsoft.com/office/officeart/2005/8/layout/hList1"/>
    <dgm:cxn modelId="{9B93C9C2-45A6-41D4-B7C6-8308729654F0}" type="presOf" srcId="{A6E785B2-B02C-40A8-8F0F-047785CAEA4C}" destId="{79E9A3D9-5964-4142-BD1E-8EEC695B66DC}" srcOrd="0" destOrd="0" presId="urn:microsoft.com/office/officeart/2005/8/layout/hList1"/>
    <dgm:cxn modelId="{4CF61BF1-F30B-4858-BE28-7BC957DE9FB3}" type="presParOf" srcId="{FF64FF42-DDEB-43FF-8585-F865098CABCC}" destId="{DC6635FD-DA77-4358-8FC0-75F4B4337CDB}" srcOrd="0" destOrd="0" presId="urn:microsoft.com/office/officeart/2005/8/layout/hList1"/>
    <dgm:cxn modelId="{1ACB795E-CBD7-43C9-90C2-2456170BEB8C}" type="presParOf" srcId="{DC6635FD-DA77-4358-8FC0-75F4B4337CDB}" destId="{16E8D7B2-9926-4377-8826-F2BD87889713}" srcOrd="0" destOrd="0" presId="urn:microsoft.com/office/officeart/2005/8/layout/hList1"/>
    <dgm:cxn modelId="{32913AAF-C453-4BF4-BAD8-0A1EDDCA0ED7}" type="presParOf" srcId="{DC6635FD-DA77-4358-8FC0-75F4B4337CDB}" destId="{E6BA827F-87C5-46D6-A663-8FA9CAB515F3}" srcOrd="1" destOrd="0" presId="urn:microsoft.com/office/officeart/2005/8/layout/hList1"/>
    <dgm:cxn modelId="{E18000C7-E564-4EC9-8A86-B55DAA87CABB}" type="presParOf" srcId="{FF64FF42-DDEB-43FF-8585-F865098CABCC}" destId="{E12FE75D-9287-4BED-90C3-401E283CC90B}" srcOrd="1" destOrd="0" presId="urn:microsoft.com/office/officeart/2005/8/layout/hList1"/>
    <dgm:cxn modelId="{62D304D1-BE53-400B-B47B-012D6D601A54}" type="presParOf" srcId="{FF64FF42-DDEB-43FF-8585-F865098CABCC}" destId="{4AA3D2D7-46CE-4474-86E8-90C2FB1A7949}" srcOrd="2" destOrd="0" presId="urn:microsoft.com/office/officeart/2005/8/layout/hList1"/>
    <dgm:cxn modelId="{2864B70F-0930-4E6D-AD79-F60793E271DC}" type="presParOf" srcId="{4AA3D2D7-46CE-4474-86E8-90C2FB1A7949}" destId="{D5CDFC34-DA64-4EB2-9BF5-31F13B07FA89}" srcOrd="0" destOrd="0" presId="urn:microsoft.com/office/officeart/2005/8/layout/hList1"/>
    <dgm:cxn modelId="{B685F44B-53F8-46EE-BC52-FD83D8C8E126}" type="presParOf" srcId="{4AA3D2D7-46CE-4474-86E8-90C2FB1A7949}" destId="{51766C92-6B98-468E-97FB-99DED12C6024}" srcOrd="1" destOrd="0" presId="urn:microsoft.com/office/officeart/2005/8/layout/hList1"/>
    <dgm:cxn modelId="{6C0B4D58-7BD8-47B1-A39C-2981BE2319C1}" type="presParOf" srcId="{FF64FF42-DDEB-43FF-8585-F865098CABCC}" destId="{365CC1E9-95E2-4450-9556-3BAE09BF86A0}" srcOrd="3" destOrd="0" presId="urn:microsoft.com/office/officeart/2005/8/layout/hList1"/>
    <dgm:cxn modelId="{F0B866F2-DA31-4DF0-BEEA-5AAE0AC719D8}" type="presParOf" srcId="{FF64FF42-DDEB-43FF-8585-F865098CABCC}" destId="{8E62CC0B-9821-428B-A0A2-A585657106FB}" srcOrd="4" destOrd="0" presId="urn:microsoft.com/office/officeart/2005/8/layout/hList1"/>
    <dgm:cxn modelId="{3B7F6C70-24F9-45BE-A91E-D4E4CE5B1482}" type="presParOf" srcId="{8E62CC0B-9821-428B-A0A2-A585657106FB}" destId="{7CF52755-6367-4A72-AF8A-0C0EE0565937}" srcOrd="0" destOrd="0" presId="urn:microsoft.com/office/officeart/2005/8/layout/hList1"/>
    <dgm:cxn modelId="{B556E8A0-D43C-4F48-86FD-E377B1818326}" type="presParOf" srcId="{8E62CC0B-9821-428B-A0A2-A585657106FB}" destId="{79E9A3D9-5964-4142-BD1E-8EEC695B66DC}"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3FC31E-F090-4F7E-8E3E-BCB0D65711DB}"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pl-PL"/>
        </a:p>
      </dgm:t>
    </dgm:pt>
    <dgm:pt modelId="{66B07CCD-A1E0-49BC-A7C9-C509C017FC96}">
      <dgm:prSet phldrT="[Tekst]" custT="1"/>
      <dgm:spPr>
        <a:solidFill>
          <a:srgbClr val="FFFF00">
            <a:alpha val="49000"/>
          </a:srgbClr>
        </a:solidFill>
      </dgm:spPr>
      <dgm:t>
        <a:bodyPr/>
        <a:lstStyle/>
        <a:p>
          <a:r>
            <a:rPr lang="pl-PL" sz="1800" b="1" i="0" baseline="0" dirty="0" smtClean="0">
              <a:solidFill>
                <a:schemeClr val="bg1">
                  <a:lumMod val="75000"/>
                </a:schemeClr>
              </a:solidFill>
            </a:rPr>
            <a:t>Konsorcjum  </a:t>
          </a:r>
          <a:r>
            <a:rPr lang="pl-PL" sz="1800" b="1" dirty="0" smtClean="0">
              <a:solidFill>
                <a:schemeClr val="bg1">
                  <a:lumMod val="75000"/>
                </a:schemeClr>
              </a:solidFill>
            </a:rPr>
            <a:t>ma  dziesięć oddziałów handlowych i cztery zakłady produkcji zbrojeń budowlanych, a także dwa zakłady produkcji konstrukcji stalowych (zakład w Warszawie- Rembertowie, oraz należący do spółki zależnej </a:t>
          </a:r>
          <a:r>
            <a:rPr lang="pl-PL" sz="1800" b="1" dirty="0" err="1" smtClean="0">
              <a:solidFill>
                <a:schemeClr val="bg1">
                  <a:lumMod val="75000"/>
                </a:schemeClr>
              </a:solidFill>
            </a:rPr>
            <a:t>Polcynk</a:t>
          </a:r>
          <a:r>
            <a:rPr lang="pl-PL" sz="1800" b="1" dirty="0" smtClean="0">
              <a:solidFill>
                <a:schemeClr val="bg1">
                  <a:lumMod val="75000"/>
                </a:schemeClr>
              </a:solidFill>
            </a:rPr>
            <a:t> zakład w Radomiu).</a:t>
          </a:r>
          <a:r>
            <a:rPr lang="pl-PL" sz="1800" b="1" i="0" baseline="0" dirty="0" smtClean="0">
              <a:solidFill>
                <a:schemeClr val="bg1">
                  <a:lumMod val="75000"/>
                </a:schemeClr>
              </a:solidFill>
            </a:rPr>
            <a:t> </a:t>
          </a:r>
          <a:endParaRPr lang="pl-PL" sz="1800" b="1" i="0" baseline="0" dirty="0">
            <a:solidFill>
              <a:schemeClr val="bg1">
                <a:lumMod val="75000"/>
              </a:schemeClr>
            </a:solidFill>
          </a:endParaRPr>
        </a:p>
      </dgm:t>
    </dgm:pt>
    <dgm:pt modelId="{ABF13C3F-C529-4A66-AE23-60D6ABA4B7DF}" type="parTrans" cxnId="{F6396023-789D-4033-A72F-A4CBFE4AB4D0}">
      <dgm:prSet/>
      <dgm:spPr/>
      <dgm:t>
        <a:bodyPr/>
        <a:lstStyle/>
        <a:p>
          <a:endParaRPr lang="pl-PL"/>
        </a:p>
      </dgm:t>
    </dgm:pt>
    <dgm:pt modelId="{43E20CE8-A972-4E07-855D-E0FAA086AAAA}" type="sibTrans" cxnId="{F6396023-789D-4033-A72F-A4CBFE4AB4D0}">
      <dgm:prSet/>
      <dgm:spPr/>
      <dgm:t>
        <a:bodyPr/>
        <a:lstStyle/>
        <a:p>
          <a:endParaRPr lang="pl-PL"/>
        </a:p>
      </dgm:t>
    </dgm:pt>
    <dgm:pt modelId="{6B6A8653-4417-429B-ADC0-2C79DE12D560}" type="pres">
      <dgm:prSet presAssocID="{943FC31E-F090-4F7E-8E3E-BCB0D65711DB}" presName="linear" presStyleCnt="0">
        <dgm:presLayoutVars>
          <dgm:animLvl val="lvl"/>
          <dgm:resizeHandles val="exact"/>
        </dgm:presLayoutVars>
      </dgm:prSet>
      <dgm:spPr/>
      <dgm:t>
        <a:bodyPr/>
        <a:lstStyle/>
        <a:p>
          <a:endParaRPr lang="pl-PL"/>
        </a:p>
      </dgm:t>
    </dgm:pt>
    <dgm:pt modelId="{2A8989D2-B8A1-468F-A0FA-38CE98A62C9F}" type="pres">
      <dgm:prSet presAssocID="{66B07CCD-A1E0-49BC-A7C9-C509C017FC96}" presName="parentText" presStyleLbl="node1" presStyleIdx="0" presStyleCnt="1" custScaleX="95918" custScaleY="977654" custLinFactNeighborY="-11344">
        <dgm:presLayoutVars>
          <dgm:chMax val="0"/>
          <dgm:bulletEnabled val="1"/>
        </dgm:presLayoutVars>
      </dgm:prSet>
      <dgm:spPr/>
      <dgm:t>
        <a:bodyPr/>
        <a:lstStyle/>
        <a:p>
          <a:endParaRPr lang="pl-PL"/>
        </a:p>
      </dgm:t>
    </dgm:pt>
  </dgm:ptLst>
  <dgm:cxnLst>
    <dgm:cxn modelId="{F6396023-789D-4033-A72F-A4CBFE4AB4D0}" srcId="{943FC31E-F090-4F7E-8E3E-BCB0D65711DB}" destId="{66B07CCD-A1E0-49BC-A7C9-C509C017FC96}" srcOrd="0" destOrd="0" parTransId="{ABF13C3F-C529-4A66-AE23-60D6ABA4B7DF}" sibTransId="{43E20CE8-A972-4E07-855D-E0FAA086AAAA}"/>
    <dgm:cxn modelId="{EFB9FFDE-38FF-4035-B237-F54B546D6D34}" type="presOf" srcId="{66B07CCD-A1E0-49BC-A7C9-C509C017FC96}" destId="{2A8989D2-B8A1-468F-A0FA-38CE98A62C9F}" srcOrd="0" destOrd="0" presId="urn:microsoft.com/office/officeart/2005/8/layout/vList2"/>
    <dgm:cxn modelId="{2D35442B-7131-4889-B777-824B28A82318}" type="presOf" srcId="{943FC31E-F090-4F7E-8E3E-BCB0D65711DB}" destId="{6B6A8653-4417-429B-ADC0-2C79DE12D560}" srcOrd="0" destOrd="0" presId="urn:microsoft.com/office/officeart/2005/8/layout/vList2"/>
    <dgm:cxn modelId="{3A33B961-7BB8-487E-B94D-DB4F8C799BDF}" type="presParOf" srcId="{6B6A8653-4417-429B-ADC0-2C79DE12D560}" destId="{2A8989D2-B8A1-468F-A0FA-38CE98A62C9F}" srcOrd="0"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B39C3B-8508-4890-A0F7-EE94AEA52D8F}" type="doc">
      <dgm:prSet loTypeId="urn:microsoft.com/office/officeart/2005/8/layout/hList1" loCatId="list" qsTypeId="urn:microsoft.com/office/officeart/2005/8/quickstyle/3d4" qsCatId="3D" csTypeId="urn:microsoft.com/office/officeart/2005/8/colors/accent3_3" csCatId="accent3" phldr="1"/>
      <dgm:spPr/>
      <dgm:t>
        <a:bodyPr/>
        <a:lstStyle/>
        <a:p>
          <a:endParaRPr lang="pl-PL"/>
        </a:p>
      </dgm:t>
    </dgm:pt>
    <dgm:pt modelId="{944E82F4-ECD2-4E36-B877-6BE6814BD381}">
      <dgm:prSet phldrT="[Tekst]" custT="1"/>
      <dgm:spPr/>
      <dgm:t>
        <a:bodyPr/>
        <a:lstStyle/>
        <a:p>
          <a:r>
            <a:rPr lang="pl-PL" sz="1200" b="1" i="0" baseline="0" dirty="0" smtClean="0"/>
            <a:t>Produkcja stali</a:t>
          </a:r>
          <a:endParaRPr lang="pl-PL" sz="1200" b="1" i="0" baseline="0" dirty="0"/>
        </a:p>
      </dgm:t>
    </dgm:pt>
    <dgm:pt modelId="{0EE91A93-9956-426E-946D-7DFC826B866C}" type="parTrans" cxnId="{FE315B31-1BF7-4DAD-BFC9-94B20C6EF7F6}">
      <dgm:prSet/>
      <dgm:spPr/>
      <dgm:t>
        <a:bodyPr/>
        <a:lstStyle/>
        <a:p>
          <a:endParaRPr lang="pl-PL"/>
        </a:p>
      </dgm:t>
    </dgm:pt>
    <dgm:pt modelId="{D51D7038-FF02-460D-823E-5A19E30FF89B}" type="sibTrans" cxnId="{FE315B31-1BF7-4DAD-BFC9-94B20C6EF7F6}">
      <dgm:prSet/>
      <dgm:spPr/>
      <dgm:t>
        <a:bodyPr/>
        <a:lstStyle/>
        <a:p>
          <a:endParaRPr lang="pl-PL"/>
        </a:p>
      </dgm:t>
    </dgm:pt>
    <dgm:pt modelId="{EBFE5FE4-8D31-41AE-9D4D-7576556382AD}">
      <dgm:prSet phldrT="[Tekst]" custT="1"/>
      <dgm:spPr/>
      <dgm:t>
        <a:bodyPr/>
        <a:lstStyle/>
        <a:p>
          <a:r>
            <a:rPr lang="pl-PL" sz="1200" b="1" i="0" baseline="0" dirty="0" smtClean="0"/>
            <a:t>Przetwórstwo</a:t>
          </a:r>
          <a:endParaRPr lang="pl-PL" sz="1200" b="1" i="0" baseline="0" dirty="0"/>
        </a:p>
      </dgm:t>
    </dgm:pt>
    <dgm:pt modelId="{0889DCBC-EACE-4930-B6A9-4C2D2100BB2E}" type="parTrans" cxnId="{A8AC2A19-62B4-413D-A665-8B6E642D69F9}">
      <dgm:prSet/>
      <dgm:spPr/>
      <dgm:t>
        <a:bodyPr/>
        <a:lstStyle/>
        <a:p>
          <a:endParaRPr lang="pl-PL"/>
        </a:p>
      </dgm:t>
    </dgm:pt>
    <dgm:pt modelId="{3319D2C6-CFB6-4F5D-85F8-7E956479CB1D}" type="sibTrans" cxnId="{A8AC2A19-62B4-413D-A665-8B6E642D69F9}">
      <dgm:prSet/>
      <dgm:spPr/>
      <dgm:t>
        <a:bodyPr/>
        <a:lstStyle/>
        <a:p>
          <a:endParaRPr lang="pl-PL"/>
        </a:p>
      </dgm:t>
    </dgm:pt>
    <dgm:pt modelId="{3302A3A6-E5A5-40C4-8AC7-1C58D127AA48}">
      <dgm:prSet phldrT="[Tekst]" custT="1"/>
      <dgm:spPr/>
      <dgm:t>
        <a:bodyPr/>
        <a:lstStyle/>
        <a:p>
          <a:r>
            <a:rPr lang="pl-PL" sz="1200" b="1" i="0" baseline="0" dirty="0" smtClean="0"/>
            <a:t>Serwis</a:t>
          </a:r>
          <a:endParaRPr lang="pl-PL" sz="1200" b="1" i="0" baseline="0" dirty="0"/>
        </a:p>
      </dgm:t>
    </dgm:pt>
    <dgm:pt modelId="{AFBBA1D2-D238-4BFF-B947-4EF318490E86}" type="parTrans" cxnId="{8BDD6D96-E314-44EE-A90F-2DF5954EE6B4}">
      <dgm:prSet/>
      <dgm:spPr/>
      <dgm:t>
        <a:bodyPr/>
        <a:lstStyle/>
        <a:p>
          <a:endParaRPr lang="pl-PL"/>
        </a:p>
      </dgm:t>
    </dgm:pt>
    <dgm:pt modelId="{4F64F00C-F584-4E77-9D20-78C6EAE17DB0}" type="sibTrans" cxnId="{8BDD6D96-E314-44EE-A90F-2DF5954EE6B4}">
      <dgm:prSet/>
      <dgm:spPr/>
      <dgm:t>
        <a:bodyPr/>
        <a:lstStyle/>
        <a:p>
          <a:endParaRPr lang="pl-PL"/>
        </a:p>
      </dgm:t>
    </dgm:pt>
    <dgm:pt modelId="{7066CD7D-A0DC-4AAE-9054-B2D746510968}">
      <dgm:prSet custT="1"/>
      <dgm:spPr/>
      <dgm:t>
        <a:bodyPr/>
        <a:lstStyle/>
        <a:p>
          <a:r>
            <a:rPr lang="pl-PL" sz="1200" b="1" i="0" baseline="0" dirty="0" smtClean="0"/>
            <a:t>Dystrybucja</a:t>
          </a:r>
          <a:endParaRPr lang="pl-PL" sz="1200" b="1" i="0" baseline="0" dirty="0"/>
        </a:p>
      </dgm:t>
    </dgm:pt>
    <dgm:pt modelId="{3FE64FCB-9872-44C8-8E89-0127A76BDED3}" type="parTrans" cxnId="{28C6E8BF-E903-4AE8-810A-53D3F446B6DE}">
      <dgm:prSet/>
      <dgm:spPr/>
      <dgm:t>
        <a:bodyPr/>
        <a:lstStyle/>
        <a:p>
          <a:endParaRPr lang="pl-PL"/>
        </a:p>
      </dgm:t>
    </dgm:pt>
    <dgm:pt modelId="{717405C2-C8A9-479D-B6C5-E31C304E927D}" type="sibTrans" cxnId="{28C6E8BF-E903-4AE8-810A-53D3F446B6DE}">
      <dgm:prSet/>
      <dgm:spPr/>
      <dgm:t>
        <a:bodyPr/>
        <a:lstStyle/>
        <a:p>
          <a:endParaRPr lang="pl-PL"/>
        </a:p>
      </dgm:t>
    </dgm:pt>
    <dgm:pt modelId="{A3079BEE-BAC4-4008-8486-A72E422D25E2}">
      <dgm:prSet custT="1"/>
      <dgm:spPr/>
      <dgm:t>
        <a:bodyPr/>
        <a:lstStyle/>
        <a:p>
          <a:r>
            <a:rPr lang="pl-PL" sz="1200" b="1" i="0" baseline="0" dirty="0" smtClean="0"/>
            <a:t>Odbiorca końcowy</a:t>
          </a:r>
          <a:endParaRPr lang="pl-PL" sz="1200" b="1" i="0" baseline="0" dirty="0"/>
        </a:p>
      </dgm:t>
    </dgm:pt>
    <dgm:pt modelId="{62B68CD2-BEB4-4B44-9D63-4A9AA066F4D8}" type="parTrans" cxnId="{D73C33E9-C208-4A6E-9E00-670E5BB414D0}">
      <dgm:prSet/>
      <dgm:spPr/>
      <dgm:t>
        <a:bodyPr/>
        <a:lstStyle/>
        <a:p>
          <a:endParaRPr lang="pl-PL"/>
        </a:p>
      </dgm:t>
    </dgm:pt>
    <dgm:pt modelId="{CEC891D4-36D6-4C19-BB31-DB82FE6519BA}" type="sibTrans" cxnId="{D73C33E9-C208-4A6E-9E00-670E5BB414D0}">
      <dgm:prSet/>
      <dgm:spPr/>
      <dgm:t>
        <a:bodyPr/>
        <a:lstStyle/>
        <a:p>
          <a:endParaRPr lang="pl-PL"/>
        </a:p>
      </dgm:t>
    </dgm:pt>
    <dgm:pt modelId="{64BF2658-E817-4741-BAEA-6FBFBD9D7A3C}">
      <dgm:prSet phldrT="[Tekst]" phldr="1"/>
      <dgm:spPr/>
      <dgm:t>
        <a:bodyPr/>
        <a:lstStyle/>
        <a:p>
          <a:endParaRPr lang="pl-PL" dirty="0"/>
        </a:p>
      </dgm:t>
    </dgm:pt>
    <dgm:pt modelId="{7BE4ABB0-71CD-4E4A-981D-A3DA58DC7131}" type="sibTrans" cxnId="{06F3998C-9A92-4949-8268-1E268F29F195}">
      <dgm:prSet/>
      <dgm:spPr/>
      <dgm:t>
        <a:bodyPr/>
        <a:lstStyle/>
        <a:p>
          <a:endParaRPr lang="pl-PL"/>
        </a:p>
      </dgm:t>
    </dgm:pt>
    <dgm:pt modelId="{85534F68-9ED7-4A7B-93F1-EB6F9686B168}" type="parTrans" cxnId="{06F3998C-9A92-4949-8268-1E268F29F195}">
      <dgm:prSet/>
      <dgm:spPr/>
      <dgm:t>
        <a:bodyPr/>
        <a:lstStyle/>
        <a:p>
          <a:endParaRPr lang="pl-PL"/>
        </a:p>
      </dgm:t>
    </dgm:pt>
    <dgm:pt modelId="{D8E1FB25-FBD6-4DCA-9511-55F255685C42}" type="pres">
      <dgm:prSet presAssocID="{01B39C3B-8508-4890-A0F7-EE94AEA52D8F}" presName="Name0" presStyleCnt="0">
        <dgm:presLayoutVars>
          <dgm:dir/>
          <dgm:animLvl val="lvl"/>
          <dgm:resizeHandles val="exact"/>
        </dgm:presLayoutVars>
      </dgm:prSet>
      <dgm:spPr/>
      <dgm:t>
        <a:bodyPr/>
        <a:lstStyle/>
        <a:p>
          <a:endParaRPr lang="pl-PL"/>
        </a:p>
      </dgm:t>
    </dgm:pt>
    <dgm:pt modelId="{8C93492F-562E-44E9-B5DB-727874E26E3F}" type="pres">
      <dgm:prSet presAssocID="{944E82F4-ECD2-4E36-B877-6BE6814BD381}" presName="composite" presStyleCnt="0"/>
      <dgm:spPr/>
      <dgm:t>
        <a:bodyPr/>
        <a:lstStyle/>
        <a:p>
          <a:endParaRPr lang="pl-PL"/>
        </a:p>
      </dgm:t>
    </dgm:pt>
    <dgm:pt modelId="{389ADFA3-0D50-4B6A-A03A-571F4A18C79C}" type="pres">
      <dgm:prSet presAssocID="{944E82F4-ECD2-4E36-B877-6BE6814BD381}" presName="parTx" presStyleLbl="alignNode1" presStyleIdx="0" presStyleCnt="5" custLinFactY="-100000" custLinFactNeighborX="701" custLinFactNeighborY="-155832">
        <dgm:presLayoutVars>
          <dgm:chMax val="0"/>
          <dgm:chPref val="0"/>
          <dgm:bulletEnabled val="1"/>
        </dgm:presLayoutVars>
      </dgm:prSet>
      <dgm:spPr/>
      <dgm:t>
        <a:bodyPr/>
        <a:lstStyle/>
        <a:p>
          <a:endParaRPr lang="pl-PL"/>
        </a:p>
      </dgm:t>
    </dgm:pt>
    <dgm:pt modelId="{45D7DB88-89DA-45C3-B192-3930E8065913}" type="pres">
      <dgm:prSet presAssocID="{944E82F4-ECD2-4E36-B877-6BE6814BD381}" presName="desTx" presStyleLbl="alignAccFollowNode1" presStyleIdx="0" presStyleCnt="5" custScaleY="349643" custLinFactNeighborX="0" custLinFactNeighborY="16265">
        <dgm:presLayoutVars>
          <dgm:bulletEnabled val="1"/>
        </dgm:presLayoutVars>
      </dgm:prSet>
      <dgm:spPr/>
      <dgm:t>
        <a:bodyPr/>
        <a:lstStyle/>
        <a:p>
          <a:endParaRPr lang="pl-PL"/>
        </a:p>
      </dgm:t>
    </dgm:pt>
    <dgm:pt modelId="{101D7E55-AAB9-4D3E-BE2C-F738C5852D6B}" type="pres">
      <dgm:prSet presAssocID="{D51D7038-FF02-460D-823E-5A19E30FF89B}" presName="space" presStyleCnt="0"/>
      <dgm:spPr/>
      <dgm:t>
        <a:bodyPr/>
        <a:lstStyle/>
        <a:p>
          <a:endParaRPr lang="pl-PL"/>
        </a:p>
      </dgm:t>
    </dgm:pt>
    <dgm:pt modelId="{6A709784-B648-46C3-8D51-3330F320AF4A}" type="pres">
      <dgm:prSet presAssocID="{EBFE5FE4-8D31-41AE-9D4D-7576556382AD}" presName="composite" presStyleCnt="0"/>
      <dgm:spPr/>
      <dgm:t>
        <a:bodyPr/>
        <a:lstStyle/>
        <a:p>
          <a:endParaRPr lang="pl-PL"/>
        </a:p>
      </dgm:t>
    </dgm:pt>
    <dgm:pt modelId="{8927C436-68E2-463B-B596-036A372122C7}" type="pres">
      <dgm:prSet presAssocID="{EBFE5FE4-8D31-41AE-9D4D-7576556382AD}" presName="parTx" presStyleLbl="alignNode1" presStyleIdx="1" presStyleCnt="5" custLinFactY="-100000" custLinFactNeighborX="701" custLinFactNeighborY="-155832">
        <dgm:presLayoutVars>
          <dgm:chMax val="0"/>
          <dgm:chPref val="0"/>
          <dgm:bulletEnabled val="1"/>
        </dgm:presLayoutVars>
      </dgm:prSet>
      <dgm:spPr/>
      <dgm:t>
        <a:bodyPr/>
        <a:lstStyle/>
        <a:p>
          <a:endParaRPr lang="pl-PL"/>
        </a:p>
      </dgm:t>
    </dgm:pt>
    <dgm:pt modelId="{33930BD8-C94D-4DFB-9F5A-6FF9BEA8DE56}" type="pres">
      <dgm:prSet presAssocID="{EBFE5FE4-8D31-41AE-9D4D-7576556382AD}" presName="desTx" presStyleLbl="alignAccFollowNode1" presStyleIdx="1" presStyleCnt="5" custScaleY="349643" custLinFactNeighborX="0" custLinFactNeighborY="16265">
        <dgm:presLayoutVars>
          <dgm:bulletEnabled val="1"/>
        </dgm:presLayoutVars>
      </dgm:prSet>
      <dgm:spPr/>
      <dgm:t>
        <a:bodyPr/>
        <a:lstStyle/>
        <a:p>
          <a:endParaRPr lang="pl-PL"/>
        </a:p>
      </dgm:t>
    </dgm:pt>
    <dgm:pt modelId="{B3B5BC1D-986D-4515-A8E4-FCDE52C3AD32}" type="pres">
      <dgm:prSet presAssocID="{3319D2C6-CFB6-4F5D-85F8-7E956479CB1D}" presName="space" presStyleCnt="0"/>
      <dgm:spPr/>
      <dgm:t>
        <a:bodyPr/>
        <a:lstStyle/>
        <a:p>
          <a:endParaRPr lang="pl-PL"/>
        </a:p>
      </dgm:t>
    </dgm:pt>
    <dgm:pt modelId="{8AF8DA68-8EA0-490B-BF62-DB2729B593B6}" type="pres">
      <dgm:prSet presAssocID="{3302A3A6-E5A5-40C4-8AC7-1C58D127AA48}" presName="composite" presStyleCnt="0"/>
      <dgm:spPr/>
      <dgm:t>
        <a:bodyPr/>
        <a:lstStyle/>
        <a:p>
          <a:endParaRPr lang="pl-PL"/>
        </a:p>
      </dgm:t>
    </dgm:pt>
    <dgm:pt modelId="{0BDFE74D-D264-49F9-A046-0DB200F9BD76}" type="pres">
      <dgm:prSet presAssocID="{3302A3A6-E5A5-40C4-8AC7-1C58D127AA48}" presName="parTx" presStyleLbl="alignNode1" presStyleIdx="2" presStyleCnt="5" custLinFactY="-100000" custLinFactNeighborX="701" custLinFactNeighborY="-155832">
        <dgm:presLayoutVars>
          <dgm:chMax val="0"/>
          <dgm:chPref val="0"/>
          <dgm:bulletEnabled val="1"/>
        </dgm:presLayoutVars>
      </dgm:prSet>
      <dgm:spPr/>
      <dgm:t>
        <a:bodyPr/>
        <a:lstStyle/>
        <a:p>
          <a:endParaRPr lang="pl-PL"/>
        </a:p>
      </dgm:t>
    </dgm:pt>
    <dgm:pt modelId="{327381BB-746F-46F7-9605-29D7EC57F93E}" type="pres">
      <dgm:prSet presAssocID="{3302A3A6-E5A5-40C4-8AC7-1C58D127AA48}" presName="desTx" presStyleLbl="alignAccFollowNode1" presStyleIdx="2" presStyleCnt="5" custScaleY="349642" custLinFactNeighborX="2688" custLinFactNeighborY="19560">
        <dgm:presLayoutVars>
          <dgm:bulletEnabled val="1"/>
        </dgm:presLayoutVars>
      </dgm:prSet>
      <dgm:spPr/>
      <dgm:t>
        <a:bodyPr/>
        <a:lstStyle/>
        <a:p>
          <a:endParaRPr lang="pl-PL"/>
        </a:p>
      </dgm:t>
    </dgm:pt>
    <dgm:pt modelId="{E359D867-5E02-4068-AA37-8F3A522F53BC}" type="pres">
      <dgm:prSet presAssocID="{4F64F00C-F584-4E77-9D20-78C6EAE17DB0}" presName="space" presStyleCnt="0"/>
      <dgm:spPr/>
      <dgm:t>
        <a:bodyPr/>
        <a:lstStyle/>
        <a:p>
          <a:endParaRPr lang="pl-PL"/>
        </a:p>
      </dgm:t>
    </dgm:pt>
    <dgm:pt modelId="{76001F6A-AB6B-48C1-9F5D-D0BCE62E67E5}" type="pres">
      <dgm:prSet presAssocID="{7066CD7D-A0DC-4AAE-9054-B2D746510968}" presName="composite" presStyleCnt="0"/>
      <dgm:spPr/>
      <dgm:t>
        <a:bodyPr/>
        <a:lstStyle/>
        <a:p>
          <a:endParaRPr lang="pl-PL"/>
        </a:p>
      </dgm:t>
    </dgm:pt>
    <dgm:pt modelId="{7B4C6C3B-6EAB-4BF3-9D54-21237A448B22}" type="pres">
      <dgm:prSet presAssocID="{7066CD7D-A0DC-4AAE-9054-B2D746510968}" presName="parTx" presStyleLbl="alignNode1" presStyleIdx="3" presStyleCnt="5" custLinFactY="-100000" custLinFactNeighborX="701" custLinFactNeighborY="-155832">
        <dgm:presLayoutVars>
          <dgm:chMax val="0"/>
          <dgm:chPref val="0"/>
          <dgm:bulletEnabled val="1"/>
        </dgm:presLayoutVars>
      </dgm:prSet>
      <dgm:spPr/>
      <dgm:t>
        <a:bodyPr/>
        <a:lstStyle/>
        <a:p>
          <a:endParaRPr lang="pl-PL"/>
        </a:p>
      </dgm:t>
    </dgm:pt>
    <dgm:pt modelId="{4856987B-98C5-46D9-A755-AB4E4D94ADCE}" type="pres">
      <dgm:prSet presAssocID="{7066CD7D-A0DC-4AAE-9054-B2D746510968}" presName="desTx" presStyleLbl="alignAccFollowNode1" presStyleIdx="3" presStyleCnt="5" custScaleY="349643" custLinFactNeighborX="0" custLinFactNeighborY="16265">
        <dgm:presLayoutVars>
          <dgm:bulletEnabled val="1"/>
        </dgm:presLayoutVars>
      </dgm:prSet>
      <dgm:spPr/>
      <dgm:t>
        <a:bodyPr/>
        <a:lstStyle/>
        <a:p>
          <a:endParaRPr lang="pl-PL"/>
        </a:p>
      </dgm:t>
    </dgm:pt>
    <dgm:pt modelId="{C3893E1E-0678-4F5D-8A0E-5D2044493095}" type="pres">
      <dgm:prSet presAssocID="{717405C2-C8A9-479D-B6C5-E31C304E927D}" presName="space" presStyleCnt="0"/>
      <dgm:spPr/>
      <dgm:t>
        <a:bodyPr/>
        <a:lstStyle/>
        <a:p>
          <a:endParaRPr lang="pl-PL"/>
        </a:p>
      </dgm:t>
    </dgm:pt>
    <dgm:pt modelId="{DECF5CAB-A97C-4D5B-981F-21FA4A509F16}" type="pres">
      <dgm:prSet presAssocID="{A3079BEE-BAC4-4008-8486-A72E422D25E2}" presName="composite" presStyleCnt="0"/>
      <dgm:spPr/>
      <dgm:t>
        <a:bodyPr/>
        <a:lstStyle/>
        <a:p>
          <a:endParaRPr lang="pl-PL"/>
        </a:p>
      </dgm:t>
    </dgm:pt>
    <dgm:pt modelId="{36F6F916-1575-4953-9C8B-C8E4D5A95BDE}" type="pres">
      <dgm:prSet presAssocID="{A3079BEE-BAC4-4008-8486-A72E422D25E2}" presName="parTx" presStyleLbl="alignNode1" presStyleIdx="4" presStyleCnt="5" custLinFactY="-100000" custLinFactNeighborX="701" custLinFactNeighborY="-155832">
        <dgm:presLayoutVars>
          <dgm:chMax val="0"/>
          <dgm:chPref val="0"/>
          <dgm:bulletEnabled val="1"/>
        </dgm:presLayoutVars>
      </dgm:prSet>
      <dgm:spPr/>
      <dgm:t>
        <a:bodyPr/>
        <a:lstStyle/>
        <a:p>
          <a:endParaRPr lang="pl-PL"/>
        </a:p>
      </dgm:t>
    </dgm:pt>
    <dgm:pt modelId="{DA71D95E-62A3-4E7C-89A3-6EFE85B8E9BD}" type="pres">
      <dgm:prSet presAssocID="{A3079BEE-BAC4-4008-8486-A72E422D25E2}" presName="desTx" presStyleLbl="alignAccFollowNode1" presStyleIdx="4" presStyleCnt="5" custScaleY="349643" custLinFactNeighborX="-440" custLinFactNeighborY="16265">
        <dgm:presLayoutVars>
          <dgm:bulletEnabled val="1"/>
        </dgm:presLayoutVars>
      </dgm:prSet>
      <dgm:spPr/>
      <dgm:t>
        <a:bodyPr/>
        <a:lstStyle/>
        <a:p>
          <a:endParaRPr lang="pl-PL"/>
        </a:p>
      </dgm:t>
    </dgm:pt>
  </dgm:ptLst>
  <dgm:cxnLst>
    <dgm:cxn modelId="{FE315B31-1BF7-4DAD-BFC9-94B20C6EF7F6}" srcId="{01B39C3B-8508-4890-A0F7-EE94AEA52D8F}" destId="{944E82F4-ECD2-4E36-B877-6BE6814BD381}" srcOrd="0" destOrd="0" parTransId="{0EE91A93-9956-426E-946D-7DFC826B866C}" sibTransId="{D51D7038-FF02-460D-823E-5A19E30FF89B}"/>
    <dgm:cxn modelId="{DE0F9A3C-CD3E-4AEA-894D-C2AD2AA11947}" type="presOf" srcId="{7066CD7D-A0DC-4AAE-9054-B2D746510968}" destId="{7B4C6C3B-6EAB-4BF3-9D54-21237A448B22}" srcOrd="0" destOrd="0" presId="urn:microsoft.com/office/officeart/2005/8/layout/hList1"/>
    <dgm:cxn modelId="{D73C33E9-C208-4A6E-9E00-670E5BB414D0}" srcId="{01B39C3B-8508-4890-A0F7-EE94AEA52D8F}" destId="{A3079BEE-BAC4-4008-8486-A72E422D25E2}" srcOrd="4" destOrd="0" parTransId="{62B68CD2-BEB4-4B44-9D63-4A9AA066F4D8}" sibTransId="{CEC891D4-36D6-4C19-BB31-DB82FE6519BA}"/>
    <dgm:cxn modelId="{E92AD00D-3620-4288-A712-C5A88711860B}" type="presOf" srcId="{A3079BEE-BAC4-4008-8486-A72E422D25E2}" destId="{36F6F916-1575-4953-9C8B-C8E4D5A95BDE}" srcOrd="0" destOrd="0" presId="urn:microsoft.com/office/officeart/2005/8/layout/hList1"/>
    <dgm:cxn modelId="{DA3CC5CB-61A1-491B-B721-CFD6804CE24B}" type="presOf" srcId="{944E82F4-ECD2-4E36-B877-6BE6814BD381}" destId="{389ADFA3-0D50-4B6A-A03A-571F4A18C79C}" srcOrd="0" destOrd="0" presId="urn:microsoft.com/office/officeart/2005/8/layout/hList1"/>
    <dgm:cxn modelId="{8BDD6D96-E314-44EE-A90F-2DF5954EE6B4}" srcId="{01B39C3B-8508-4890-A0F7-EE94AEA52D8F}" destId="{3302A3A6-E5A5-40C4-8AC7-1C58D127AA48}" srcOrd="2" destOrd="0" parTransId="{AFBBA1D2-D238-4BFF-B947-4EF318490E86}" sibTransId="{4F64F00C-F584-4E77-9D20-78C6EAE17DB0}"/>
    <dgm:cxn modelId="{F254C48B-80CF-48A4-9F1A-7838439518A4}" type="presOf" srcId="{01B39C3B-8508-4890-A0F7-EE94AEA52D8F}" destId="{D8E1FB25-FBD6-4DCA-9511-55F255685C42}" srcOrd="0" destOrd="0" presId="urn:microsoft.com/office/officeart/2005/8/layout/hList1"/>
    <dgm:cxn modelId="{715535B2-F0AA-4EBD-A4E6-D3A68BDD6F65}" type="presOf" srcId="{64BF2658-E817-4741-BAEA-6FBFBD9D7A3C}" destId="{327381BB-746F-46F7-9605-29D7EC57F93E}" srcOrd="0" destOrd="0" presId="urn:microsoft.com/office/officeart/2005/8/layout/hList1"/>
    <dgm:cxn modelId="{06F3998C-9A92-4949-8268-1E268F29F195}" srcId="{3302A3A6-E5A5-40C4-8AC7-1C58D127AA48}" destId="{64BF2658-E817-4741-BAEA-6FBFBD9D7A3C}" srcOrd="0" destOrd="0" parTransId="{85534F68-9ED7-4A7B-93F1-EB6F9686B168}" sibTransId="{7BE4ABB0-71CD-4E4A-981D-A3DA58DC7131}"/>
    <dgm:cxn modelId="{28C6E8BF-E903-4AE8-810A-53D3F446B6DE}" srcId="{01B39C3B-8508-4890-A0F7-EE94AEA52D8F}" destId="{7066CD7D-A0DC-4AAE-9054-B2D746510968}" srcOrd="3" destOrd="0" parTransId="{3FE64FCB-9872-44C8-8E89-0127A76BDED3}" sibTransId="{717405C2-C8A9-479D-B6C5-E31C304E927D}"/>
    <dgm:cxn modelId="{A8AC2A19-62B4-413D-A665-8B6E642D69F9}" srcId="{01B39C3B-8508-4890-A0F7-EE94AEA52D8F}" destId="{EBFE5FE4-8D31-41AE-9D4D-7576556382AD}" srcOrd="1" destOrd="0" parTransId="{0889DCBC-EACE-4930-B6A9-4C2D2100BB2E}" sibTransId="{3319D2C6-CFB6-4F5D-85F8-7E956479CB1D}"/>
    <dgm:cxn modelId="{FB9AF84D-0033-4223-ADAC-B7BEAEAFB664}" type="presOf" srcId="{EBFE5FE4-8D31-41AE-9D4D-7576556382AD}" destId="{8927C436-68E2-463B-B596-036A372122C7}" srcOrd="0" destOrd="0" presId="urn:microsoft.com/office/officeart/2005/8/layout/hList1"/>
    <dgm:cxn modelId="{4DE0AFF1-9EE7-4A05-963D-1A0C1CD9D325}" type="presOf" srcId="{3302A3A6-E5A5-40C4-8AC7-1C58D127AA48}" destId="{0BDFE74D-D264-49F9-A046-0DB200F9BD76}" srcOrd="0" destOrd="0" presId="urn:microsoft.com/office/officeart/2005/8/layout/hList1"/>
    <dgm:cxn modelId="{5BE5BBDB-A2B3-48AD-809C-85E26FDE2B89}" type="presParOf" srcId="{D8E1FB25-FBD6-4DCA-9511-55F255685C42}" destId="{8C93492F-562E-44E9-B5DB-727874E26E3F}" srcOrd="0" destOrd="0" presId="urn:microsoft.com/office/officeart/2005/8/layout/hList1"/>
    <dgm:cxn modelId="{445A1552-3DFB-4339-83EB-2E4DE7631E02}" type="presParOf" srcId="{8C93492F-562E-44E9-B5DB-727874E26E3F}" destId="{389ADFA3-0D50-4B6A-A03A-571F4A18C79C}" srcOrd="0" destOrd="0" presId="urn:microsoft.com/office/officeart/2005/8/layout/hList1"/>
    <dgm:cxn modelId="{E8EE9FC1-CABB-4584-B345-CC61C21CD92B}" type="presParOf" srcId="{8C93492F-562E-44E9-B5DB-727874E26E3F}" destId="{45D7DB88-89DA-45C3-B192-3930E8065913}" srcOrd="1" destOrd="0" presId="urn:microsoft.com/office/officeart/2005/8/layout/hList1"/>
    <dgm:cxn modelId="{3558FC73-24C6-4369-83E7-3A4CF7ABABA5}" type="presParOf" srcId="{D8E1FB25-FBD6-4DCA-9511-55F255685C42}" destId="{101D7E55-AAB9-4D3E-BE2C-F738C5852D6B}" srcOrd="1" destOrd="0" presId="urn:microsoft.com/office/officeart/2005/8/layout/hList1"/>
    <dgm:cxn modelId="{9154DD2A-02BF-4AA2-9BCE-5C1109F2E969}" type="presParOf" srcId="{D8E1FB25-FBD6-4DCA-9511-55F255685C42}" destId="{6A709784-B648-46C3-8D51-3330F320AF4A}" srcOrd="2" destOrd="0" presId="urn:microsoft.com/office/officeart/2005/8/layout/hList1"/>
    <dgm:cxn modelId="{A2F78CE7-BAA5-4908-90A7-6809CBCCD05D}" type="presParOf" srcId="{6A709784-B648-46C3-8D51-3330F320AF4A}" destId="{8927C436-68E2-463B-B596-036A372122C7}" srcOrd="0" destOrd="0" presId="urn:microsoft.com/office/officeart/2005/8/layout/hList1"/>
    <dgm:cxn modelId="{F34E3248-5134-414D-99A1-AA239D1B3A54}" type="presParOf" srcId="{6A709784-B648-46C3-8D51-3330F320AF4A}" destId="{33930BD8-C94D-4DFB-9F5A-6FF9BEA8DE56}" srcOrd="1" destOrd="0" presId="urn:microsoft.com/office/officeart/2005/8/layout/hList1"/>
    <dgm:cxn modelId="{1B392101-8787-4BFF-9E34-E31AB5CA2635}" type="presParOf" srcId="{D8E1FB25-FBD6-4DCA-9511-55F255685C42}" destId="{B3B5BC1D-986D-4515-A8E4-FCDE52C3AD32}" srcOrd="3" destOrd="0" presId="urn:microsoft.com/office/officeart/2005/8/layout/hList1"/>
    <dgm:cxn modelId="{4D15FA42-29A2-4C36-AA42-2F416424F611}" type="presParOf" srcId="{D8E1FB25-FBD6-4DCA-9511-55F255685C42}" destId="{8AF8DA68-8EA0-490B-BF62-DB2729B593B6}" srcOrd="4" destOrd="0" presId="urn:microsoft.com/office/officeart/2005/8/layout/hList1"/>
    <dgm:cxn modelId="{97307DC8-EF97-4FB3-AD65-E1388FAF7645}" type="presParOf" srcId="{8AF8DA68-8EA0-490B-BF62-DB2729B593B6}" destId="{0BDFE74D-D264-49F9-A046-0DB200F9BD76}" srcOrd="0" destOrd="0" presId="urn:microsoft.com/office/officeart/2005/8/layout/hList1"/>
    <dgm:cxn modelId="{93B1C0AF-7E7C-49F8-BF2A-2A6A9B3D89E5}" type="presParOf" srcId="{8AF8DA68-8EA0-490B-BF62-DB2729B593B6}" destId="{327381BB-746F-46F7-9605-29D7EC57F93E}" srcOrd="1" destOrd="0" presId="urn:microsoft.com/office/officeart/2005/8/layout/hList1"/>
    <dgm:cxn modelId="{17373FA6-0E42-4F21-94FE-99838ADA81D1}" type="presParOf" srcId="{D8E1FB25-FBD6-4DCA-9511-55F255685C42}" destId="{E359D867-5E02-4068-AA37-8F3A522F53BC}" srcOrd="5" destOrd="0" presId="urn:microsoft.com/office/officeart/2005/8/layout/hList1"/>
    <dgm:cxn modelId="{FDAC96DD-FC75-49D9-A8B5-76CB1F6056EC}" type="presParOf" srcId="{D8E1FB25-FBD6-4DCA-9511-55F255685C42}" destId="{76001F6A-AB6B-48C1-9F5D-D0BCE62E67E5}" srcOrd="6" destOrd="0" presId="urn:microsoft.com/office/officeart/2005/8/layout/hList1"/>
    <dgm:cxn modelId="{05C6033A-EDEA-4AC8-B1D4-7399706F7EE4}" type="presParOf" srcId="{76001F6A-AB6B-48C1-9F5D-D0BCE62E67E5}" destId="{7B4C6C3B-6EAB-4BF3-9D54-21237A448B22}" srcOrd="0" destOrd="0" presId="urn:microsoft.com/office/officeart/2005/8/layout/hList1"/>
    <dgm:cxn modelId="{E27224B9-5173-404C-BBD4-A0CAEE4EC243}" type="presParOf" srcId="{76001F6A-AB6B-48C1-9F5D-D0BCE62E67E5}" destId="{4856987B-98C5-46D9-A755-AB4E4D94ADCE}" srcOrd="1" destOrd="0" presId="urn:microsoft.com/office/officeart/2005/8/layout/hList1"/>
    <dgm:cxn modelId="{9671FFF6-5DAA-4021-8033-FC2291B8C9EA}" type="presParOf" srcId="{D8E1FB25-FBD6-4DCA-9511-55F255685C42}" destId="{C3893E1E-0678-4F5D-8A0E-5D2044493095}" srcOrd="7" destOrd="0" presId="urn:microsoft.com/office/officeart/2005/8/layout/hList1"/>
    <dgm:cxn modelId="{907500E4-5366-45B8-995A-0CA5458A8535}" type="presParOf" srcId="{D8E1FB25-FBD6-4DCA-9511-55F255685C42}" destId="{DECF5CAB-A97C-4D5B-981F-21FA4A509F16}" srcOrd="8" destOrd="0" presId="urn:microsoft.com/office/officeart/2005/8/layout/hList1"/>
    <dgm:cxn modelId="{325880D1-CC63-416C-A436-056DC50DCD4C}" type="presParOf" srcId="{DECF5CAB-A97C-4D5B-981F-21FA4A509F16}" destId="{36F6F916-1575-4953-9C8B-C8E4D5A95BDE}" srcOrd="0" destOrd="0" presId="urn:microsoft.com/office/officeart/2005/8/layout/hList1"/>
    <dgm:cxn modelId="{E8FEBD5D-8525-4EC2-B6E2-FA9A8F688D9C}" type="presParOf" srcId="{DECF5CAB-A97C-4D5B-981F-21FA4A509F16}" destId="{DA71D95E-62A3-4E7C-89A3-6EFE85B8E9BD}" srcOrd="1" destOrd="0" presId="urn:microsoft.com/office/officeart/2005/8/layout/h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E8D7B2-9926-4377-8826-F2BD87889713}">
      <dsp:nvSpPr>
        <dsp:cNvPr id="0" name=""/>
        <dsp:cNvSpPr/>
      </dsp:nvSpPr>
      <dsp:spPr>
        <a:xfrm>
          <a:off x="15587" y="13924"/>
          <a:ext cx="2473401" cy="979200"/>
        </a:xfrm>
        <a:prstGeom prst="rect">
          <a:avLst/>
        </a:prstGeom>
        <a:solidFill>
          <a:schemeClr val="accent3">
            <a:shade val="50000"/>
            <a:hueOff val="0"/>
            <a:satOff val="0"/>
            <a:lumOff val="0"/>
            <a:alphaOff val="0"/>
          </a:schemeClr>
        </a:solidFill>
        <a:ln w="9525" cap="flat" cmpd="sng" algn="ctr">
          <a:no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pl-PL" sz="1100" b="1" kern="1200" dirty="0" smtClean="0">
              <a:solidFill>
                <a:srgbClr val="002060"/>
              </a:solidFill>
            </a:rPr>
            <a:t>Janusz Koclęga</a:t>
          </a:r>
        </a:p>
        <a:p>
          <a:pPr lvl="0" algn="ctr" defTabSz="488950">
            <a:lnSpc>
              <a:spcPct val="90000"/>
            </a:lnSpc>
            <a:spcBef>
              <a:spcPct val="0"/>
            </a:spcBef>
            <a:spcAft>
              <a:spcPct val="35000"/>
            </a:spcAft>
          </a:pPr>
          <a:r>
            <a:rPr lang="pl-PL" sz="1100" b="1" kern="1200" dirty="0" smtClean="0">
              <a:solidFill>
                <a:srgbClr val="002060"/>
              </a:solidFill>
            </a:rPr>
            <a:t>Wiceprezes Zarządu</a:t>
          </a:r>
          <a:endParaRPr lang="pl-PL" sz="1100" b="1" kern="1200" dirty="0">
            <a:solidFill>
              <a:srgbClr val="002060"/>
            </a:solidFill>
          </a:endParaRPr>
        </a:p>
      </dsp:txBody>
      <dsp:txXfrm>
        <a:off x="15587" y="13924"/>
        <a:ext cx="2473401" cy="979200"/>
      </dsp:txXfrm>
    </dsp:sp>
    <dsp:sp modelId="{E6BA827F-87C5-46D6-A663-8FA9CAB515F3}">
      <dsp:nvSpPr>
        <dsp:cNvPr id="0" name=""/>
        <dsp:cNvSpPr/>
      </dsp:nvSpPr>
      <dsp:spPr>
        <a:xfrm>
          <a:off x="1514" y="993125"/>
          <a:ext cx="2501548" cy="1493279"/>
        </a:xfrm>
        <a:prstGeom prst="rect">
          <a:avLst/>
        </a:prstGeom>
        <a:solidFill>
          <a:schemeClr val="accent3">
            <a:alpha val="90000"/>
            <a:tint val="55000"/>
            <a:hueOff val="0"/>
            <a:satOff val="0"/>
            <a:lumOff val="0"/>
            <a:alphaOff val="0"/>
          </a:schemeClr>
        </a:solidFill>
        <a:ln w="9525" cap="flat" cmpd="sng" algn="ctr">
          <a:noFill/>
          <a:prstDash val="solid"/>
        </a:ln>
        <a:effectLst/>
        <a:scene3d>
          <a:camera prst="orthographicFront"/>
          <a:lightRig rig="threePt" dir="t"/>
        </a:scene3d>
        <a:sp3d extrusionH="1700" contourW="12700" prstMaterial="dkEdge">
          <a:bevelT w="127000" h="25400"/>
          <a:bevelB w="0" h="0" prst="convex"/>
          <a:contourClr>
            <a:schemeClr val="tx1"/>
          </a:contourClr>
        </a:sp3d>
      </dsp:spPr>
      <dsp:style>
        <a:lnRef idx="1">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pl-PL" sz="1000" kern="1200" dirty="0" smtClean="0">
              <a:solidFill>
                <a:schemeClr val="bg2">
                  <a:lumMod val="75000"/>
                </a:schemeClr>
              </a:solidFill>
            </a:rPr>
            <a:t>Opracowywanie strategii i planów rozwoju spółki</a:t>
          </a:r>
          <a:endParaRPr lang="pl-PL" sz="1000" kern="1200" dirty="0">
            <a:solidFill>
              <a:schemeClr val="bg2">
                <a:lumMod val="75000"/>
              </a:schemeClr>
            </a:solidFill>
          </a:endParaRPr>
        </a:p>
        <a:p>
          <a:pPr marL="57150" lvl="1" indent="-57150" algn="l" defTabSz="444500">
            <a:lnSpc>
              <a:spcPct val="90000"/>
            </a:lnSpc>
            <a:spcBef>
              <a:spcPct val="0"/>
            </a:spcBef>
            <a:spcAft>
              <a:spcPct val="15000"/>
            </a:spcAft>
            <a:buChar char="••"/>
          </a:pPr>
          <a:endParaRPr lang="pl-PL" sz="1000" kern="1200" dirty="0">
            <a:solidFill>
              <a:schemeClr val="bg2">
                <a:lumMod val="75000"/>
              </a:schemeClr>
            </a:solidFill>
          </a:endParaRPr>
        </a:p>
        <a:p>
          <a:pPr marL="57150" lvl="1" indent="-57150" algn="l" defTabSz="444500">
            <a:lnSpc>
              <a:spcPct val="90000"/>
            </a:lnSpc>
            <a:spcBef>
              <a:spcPct val="0"/>
            </a:spcBef>
            <a:spcAft>
              <a:spcPct val="15000"/>
            </a:spcAft>
            <a:buChar char="••"/>
          </a:pPr>
          <a:r>
            <a:rPr lang="pl-PL" sz="1000" kern="1200" dirty="0" smtClean="0">
              <a:solidFill>
                <a:schemeClr val="bg2">
                  <a:lumMod val="75000"/>
                </a:schemeClr>
              </a:solidFill>
            </a:rPr>
            <a:t>Organizacja i nadzór sieci handlowej i produkcyjnej</a:t>
          </a:r>
          <a:endParaRPr lang="pl-PL" sz="1000" kern="1200" dirty="0">
            <a:solidFill>
              <a:schemeClr val="bg2">
                <a:lumMod val="75000"/>
              </a:schemeClr>
            </a:solidFill>
          </a:endParaRPr>
        </a:p>
      </dsp:txBody>
      <dsp:txXfrm>
        <a:off x="1514" y="993125"/>
        <a:ext cx="2501548" cy="1493279"/>
      </dsp:txXfrm>
    </dsp:sp>
    <dsp:sp modelId="{D5CDFC34-DA64-4EB2-9BF5-31F13B07FA89}">
      <dsp:nvSpPr>
        <dsp:cNvPr id="0" name=""/>
        <dsp:cNvSpPr/>
      </dsp:nvSpPr>
      <dsp:spPr>
        <a:xfrm>
          <a:off x="2849339" y="13924"/>
          <a:ext cx="2473401" cy="979200"/>
        </a:xfrm>
        <a:prstGeom prst="rect">
          <a:avLst/>
        </a:prstGeom>
        <a:solidFill>
          <a:schemeClr val="accent3">
            <a:shade val="50000"/>
            <a:hueOff val="0"/>
            <a:satOff val="7018"/>
            <a:lumOff val="22226"/>
            <a:alphaOff val="0"/>
          </a:schemeClr>
        </a:solidFill>
        <a:ln w="9525" cap="flat" cmpd="sng" algn="ctr">
          <a:solidFill>
            <a:schemeClr val="accent3">
              <a:shade val="50000"/>
              <a:hueOff val="0"/>
              <a:satOff val="7018"/>
              <a:lumOff val="22226"/>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pl-PL" sz="1100" b="1" kern="1200" dirty="0" smtClean="0">
              <a:solidFill>
                <a:srgbClr val="002060"/>
              </a:solidFill>
            </a:rPr>
            <a:t>Ireneusz Dembowski</a:t>
          </a:r>
        </a:p>
        <a:p>
          <a:pPr lvl="0" algn="ctr" defTabSz="488950">
            <a:lnSpc>
              <a:spcPct val="90000"/>
            </a:lnSpc>
            <a:spcBef>
              <a:spcPct val="0"/>
            </a:spcBef>
            <a:spcAft>
              <a:spcPct val="35000"/>
            </a:spcAft>
          </a:pPr>
          <a:r>
            <a:rPr lang="pl-PL" sz="1100" b="1" kern="1200" dirty="0" smtClean="0">
              <a:solidFill>
                <a:srgbClr val="002060"/>
              </a:solidFill>
            </a:rPr>
            <a:t>Członek Zarządu,</a:t>
          </a:r>
        </a:p>
        <a:p>
          <a:pPr lvl="0" algn="ctr" defTabSz="488950">
            <a:lnSpc>
              <a:spcPct val="90000"/>
            </a:lnSpc>
            <a:spcBef>
              <a:spcPct val="0"/>
            </a:spcBef>
            <a:spcAft>
              <a:spcPct val="35000"/>
            </a:spcAft>
          </a:pPr>
          <a:r>
            <a:rPr lang="pl-PL" sz="1100" b="1" kern="1200" dirty="0" smtClean="0">
              <a:solidFill>
                <a:srgbClr val="002060"/>
              </a:solidFill>
            </a:rPr>
            <a:t>Dyrektor ds. handlu</a:t>
          </a:r>
          <a:endParaRPr lang="pl-PL" sz="1100" b="1" kern="1200" dirty="0">
            <a:solidFill>
              <a:srgbClr val="002060"/>
            </a:solidFill>
          </a:endParaRPr>
        </a:p>
      </dsp:txBody>
      <dsp:txXfrm>
        <a:off x="2849339" y="13924"/>
        <a:ext cx="2473401" cy="979200"/>
      </dsp:txXfrm>
    </dsp:sp>
    <dsp:sp modelId="{51766C92-6B98-468E-97FB-99DED12C6024}">
      <dsp:nvSpPr>
        <dsp:cNvPr id="0" name=""/>
        <dsp:cNvSpPr/>
      </dsp:nvSpPr>
      <dsp:spPr>
        <a:xfrm>
          <a:off x="2849339" y="993125"/>
          <a:ext cx="2473401" cy="1493279"/>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a:scene3d>
          <a:camera prst="orthographicFront"/>
          <a:lightRig rig="threePt" dir="t"/>
        </a:scene3d>
        <a:sp3d extrusionH="1700" contourW="12700" prstMaterial="dkEdge">
          <a:bevelT w="127000" h="25400"/>
          <a:bevelB w="0" h="0" prst="convex"/>
          <a:contourClr>
            <a:schemeClr val="tx1"/>
          </a:contourClr>
        </a:sp3d>
      </dsp:spPr>
      <dsp:style>
        <a:lnRef idx="1">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pl-PL" sz="1000" kern="1200" dirty="0" smtClean="0"/>
            <a:t>Kreowanie polityki handlowej i zaopatrzeniowej spółki</a:t>
          </a:r>
          <a:endParaRPr lang="pl-PL" sz="1000" kern="1200" dirty="0"/>
        </a:p>
        <a:p>
          <a:pPr marL="57150" lvl="1" indent="-57150" algn="l" defTabSz="444500">
            <a:lnSpc>
              <a:spcPct val="90000"/>
            </a:lnSpc>
            <a:spcBef>
              <a:spcPct val="0"/>
            </a:spcBef>
            <a:spcAft>
              <a:spcPct val="15000"/>
            </a:spcAft>
            <a:buChar char="••"/>
          </a:pPr>
          <a:endParaRPr lang="pl-PL" sz="1000" kern="1200" dirty="0"/>
        </a:p>
        <a:p>
          <a:pPr marL="57150" lvl="1" indent="-57150" algn="l" defTabSz="444500">
            <a:lnSpc>
              <a:spcPct val="90000"/>
            </a:lnSpc>
            <a:spcBef>
              <a:spcPct val="0"/>
            </a:spcBef>
            <a:spcAft>
              <a:spcPct val="15000"/>
            </a:spcAft>
            <a:buChar char="••"/>
          </a:pPr>
          <a:r>
            <a:rPr lang="pl-PL" sz="1000" kern="1200" dirty="0" smtClean="0"/>
            <a:t>Nadzór nad działalnością handlową</a:t>
          </a:r>
          <a:endParaRPr lang="pl-PL" sz="1000" kern="1200" dirty="0"/>
        </a:p>
        <a:p>
          <a:pPr marL="57150" lvl="1" indent="-57150" algn="l" defTabSz="444500">
            <a:lnSpc>
              <a:spcPct val="90000"/>
            </a:lnSpc>
            <a:spcBef>
              <a:spcPct val="0"/>
            </a:spcBef>
            <a:spcAft>
              <a:spcPct val="15000"/>
            </a:spcAft>
            <a:buChar char="••"/>
          </a:pPr>
          <a:endParaRPr lang="pl-PL" sz="1000" kern="1200" dirty="0"/>
        </a:p>
        <a:p>
          <a:pPr marL="57150" lvl="1" indent="-57150" algn="l" defTabSz="444500">
            <a:lnSpc>
              <a:spcPct val="90000"/>
            </a:lnSpc>
            <a:spcBef>
              <a:spcPct val="0"/>
            </a:spcBef>
            <a:spcAft>
              <a:spcPct val="15000"/>
            </a:spcAft>
            <a:buChar char="••"/>
          </a:pPr>
          <a:r>
            <a:rPr lang="pl-PL" sz="1000" kern="1200" dirty="0" smtClean="0"/>
            <a:t>Organizacja systemu zaopatrzenia i logistyki</a:t>
          </a:r>
          <a:endParaRPr lang="pl-PL" sz="1000" kern="1200" dirty="0"/>
        </a:p>
      </dsp:txBody>
      <dsp:txXfrm>
        <a:off x="2849339" y="993125"/>
        <a:ext cx="2473401" cy="1493279"/>
      </dsp:txXfrm>
    </dsp:sp>
    <dsp:sp modelId="{7CF52755-6367-4A72-AF8A-0C0EE0565937}">
      <dsp:nvSpPr>
        <dsp:cNvPr id="0" name=""/>
        <dsp:cNvSpPr/>
      </dsp:nvSpPr>
      <dsp:spPr>
        <a:xfrm>
          <a:off x="5669016" y="13924"/>
          <a:ext cx="2473401" cy="979200"/>
        </a:xfrm>
        <a:prstGeom prst="rect">
          <a:avLst/>
        </a:prstGeom>
        <a:solidFill>
          <a:schemeClr val="accent3">
            <a:shade val="50000"/>
            <a:hueOff val="0"/>
            <a:satOff val="7018"/>
            <a:lumOff val="22226"/>
            <a:alphaOff val="0"/>
          </a:schemeClr>
        </a:solidFill>
        <a:ln w="9525" cap="flat" cmpd="sng" algn="ctr">
          <a:solidFill>
            <a:schemeClr val="accent3">
              <a:shade val="50000"/>
              <a:hueOff val="0"/>
              <a:satOff val="7018"/>
              <a:lumOff val="22226"/>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pl-PL" sz="1100" b="1" kern="1200" dirty="0" smtClean="0">
              <a:solidFill>
                <a:schemeClr val="bg2">
                  <a:lumMod val="75000"/>
                </a:schemeClr>
              </a:solidFill>
            </a:rPr>
            <a:t>Marek Skwarski</a:t>
          </a:r>
        </a:p>
        <a:p>
          <a:pPr lvl="0" algn="ctr" defTabSz="488950">
            <a:lnSpc>
              <a:spcPct val="90000"/>
            </a:lnSpc>
            <a:spcBef>
              <a:spcPct val="0"/>
            </a:spcBef>
            <a:spcAft>
              <a:spcPct val="35000"/>
            </a:spcAft>
          </a:pPr>
          <a:r>
            <a:rPr lang="pl-PL" sz="1100" b="1" kern="1200" dirty="0" smtClean="0">
              <a:solidFill>
                <a:schemeClr val="bg2">
                  <a:lumMod val="75000"/>
                </a:schemeClr>
              </a:solidFill>
            </a:rPr>
            <a:t>Członek Zarządu,</a:t>
          </a:r>
        </a:p>
        <a:p>
          <a:pPr lvl="0" algn="ctr" defTabSz="488950">
            <a:lnSpc>
              <a:spcPct val="90000"/>
            </a:lnSpc>
            <a:spcBef>
              <a:spcPct val="0"/>
            </a:spcBef>
            <a:spcAft>
              <a:spcPct val="35000"/>
            </a:spcAft>
          </a:pPr>
          <a:r>
            <a:rPr lang="pl-PL" sz="1100" b="1" kern="1200" dirty="0" smtClean="0">
              <a:solidFill>
                <a:schemeClr val="bg2">
                  <a:lumMod val="75000"/>
                </a:schemeClr>
              </a:solidFill>
            </a:rPr>
            <a:t>Dyrektor ds. </a:t>
          </a:r>
        </a:p>
        <a:p>
          <a:pPr lvl="0" algn="ctr" defTabSz="488950">
            <a:lnSpc>
              <a:spcPct val="90000"/>
            </a:lnSpc>
            <a:spcBef>
              <a:spcPct val="0"/>
            </a:spcBef>
            <a:spcAft>
              <a:spcPct val="35000"/>
            </a:spcAft>
          </a:pPr>
          <a:r>
            <a:rPr lang="pl-PL" sz="1100" b="1" kern="1200" dirty="0" smtClean="0">
              <a:solidFill>
                <a:schemeClr val="bg2">
                  <a:lumMod val="75000"/>
                </a:schemeClr>
              </a:solidFill>
            </a:rPr>
            <a:t>personalno-prawnych</a:t>
          </a:r>
          <a:endParaRPr lang="pl-PL" sz="1100" b="1" kern="1200" dirty="0">
            <a:solidFill>
              <a:schemeClr val="bg2">
                <a:lumMod val="75000"/>
              </a:schemeClr>
            </a:solidFill>
          </a:endParaRPr>
        </a:p>
      </dsp:txBody>
      <dsp:txXfrm>
        <a:off x="5669016" y="13924"/>
        <a:ext cx="2473401" cy="979200"/>
      </dsp:txXfrm>
    </dsp:sp>
    <dsp:sp modelId="{79E9A3D9-5964-4142-BD1E-8EEC695B66DC}">
      <dsp:nvSpPr>
        <dsp:cNvPr id="0" name=""/>
        <dsp:cNvSpPr/>
      </dsp:nvSpPr>
      <dsp:spPr>
        <a:xfrm>
          <a:off x="5669016" y="993125"/>
          <a:ext cx="2473401" cy="1493279"/>
        </a:xfrm>
        <a:prstGeom prst="rect">
          <a:avLst/>
        </a:prstGeom>
        <a:solidFill>
          <a:schemeClr val="accent3">
            <a:alpha val="90000"/>
            <a:tint val="55000"/>
            <a:hueOff val="0"/>
            <a:satOff val="0"/>
            <a:lumOff val="0"/>
            <a:alphaOff val="0"/>
          </a:schemeClr>
        </a:solidFill>
        <a:ln w="9525" cap="flat" cmpd="sng" algn="ctr">
          <a:solidFill>
            <a:schemeClr val="accent3">
              <a:alpha val="90000"/>
              <a:tint val="55000"/>
              <a:hueOff val="0"/>
              <a:satOff val="0"/>
              <a:lumOff val="0"/>
              <a:alphaOff val="0"/>
            </a:schemeClr>
          </a:solidFill>
          <a:prstDash val="solid"/>
        </a:ln>
        <a:effectLst/>
        <a:scene3d>
          <a:camera prst="orthographicFront"/>
          <a:lightRig rig="threePt" dir="t"/>
        </a:scene3d>
        <a:sp3d extrusionH="1700" contourW="12700" prstMaterial="dkEdge">
          <a:bevelT w="127000" h="25400"/>
          <a:bevelB w="0" h="0" prst="convex"/>
          <a:contourClr>
            <a:schemeClr val="tx1"/>
          </a:contourClr>
        </a:sp3d>
      </dsp:spPr>
      <dsp:style>
        <a:lnRef idx="1">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pl-PL" sz="1000" kern="1200" dirty="0" smtClean="0"/>
            <a:t>Nadzór  nad pracą działu personalno-kadrowego</a:t>
          </a:r>
          <a:endParaRPr lang="pl-PL" sz="1000" kern="1200" dirty="0"/>
        </a:p>
        <a:p>
          <a:pPr marL="57150" lvl="1" indent="-57150" algn="l" defTabSz="444500">
            <a:lnSpc>
              <a:spcPct val="90000"/>
            </a:lnSpc>
            <a:spcBef>
              <a:spcPct val="0"/>
            </a:spcBef>
            <a:spcAft>
              <a:spcPct val="15000"/>
            </a:spcAft>
            <a:buChar char="••"/>
          </a:pPr>
          <a:endParaRPr lang="pl-PL" sz="1000" kern="1200" dirty="0"/>
        </a:p>
        <a:p>
          <a:pPr marL="57150" lvl="1" indent="-57150" algn="l" defTabSz="444500">
            <a:lnSpc>
              <a:spcPct val="90000"/>
            </a:lnSpc>
            <a:spcBef>
              <a:spcPct val="0"/>
            </a:spcBef>
            <a:spcAft>
              <a:spcPct val="15000"/>
            </a:spcAft>
            <a:buChar char="••"/>
          </a:pPr>
          <a:r>
            <a:rPr lang="pl-PL" sz="1000" kern="1200" dirty="0" smtClean="0"/>
            <a:t>Nadzór nad pracą działu prawnego</a:t>
          </a:r>
          <a:endParaRPr lang="pl-PL" sz="1000" kern="1200" dirty="0"/>
        </a:p>
        <a:p>
          <a:pPr marL="57150" lvl="1" indent="-57150" algn="l" defTabSz="444500">
            <a:lnSpc>
              <a:spcPct val="90000"/>
            </a:lnSpc>
            <a:spcBef>
              <a:spcPct val="0"/>
            </a:spcBef>
            <a:spcAft>
              <a:spcPct val="15000"/>
            </a:spcAft>
            <a:buChar char="••"/>
          </a:pPr>
          <a:endParaRPr lang="pl-PL" sz="1000" kern="1200" dirty="0"/>
        </a:p>
        <a:p>
          <a:pPr marL="57150" lvl="1" indent="-57150" algn="l" defTabSz="444500">
            <a:lnSpc>
              <a:spcPct val="90000"/>
            </a:lnSpc>
            <a:spcBef>
              <a:spcPct val="0"/>
            </a:spcBef>
            <a:spcAft>
              <a:spcPct val="15000"/>
            </a:spcAft>
            <a:buChar char="••"/>
          </a:pPr>
          <a:r>
            <a:rPr lang="pl-PL" sz="1000" kern="1200" dirty="0" smtClean="0"/>
            <a:t>Nadzór nad BHP i sprawami socjalnymi</a:t>
          </a:r>
          <a:endParaRPr lang="pl-PL" sz="1000" kern="1200" dirty="0"/>
        </a:p>
      </dsp:txBody>
      <dsp:txXfrm>
        <a:off x="5669016" y="993125"/>
        <a:ext cx="2473401" cy="14932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8989D2-B8A1-468F-A0FA-38CE98A62C9F}">
      <dsp:nvSpPr>
        <dsp:cNvPr id="0" name=""/>
        <dsp:cNvSpPr/>
      </dsp:nvSpPr>
      <dsp:spPr>
        <a:xfrm>
          <a:off x="139972" y="558080"/>
          <a:ext cx="3220517" cy="3656762"/>
        </a:xfrm>
        <a:prstGeom prst="roundRect">
          <a:avLst/>
        </a:prstGeom>
        <a:solidFill>
          <a:srgbClr val="FFFF00">
            <a:alpha val="49000"/>
          </a:srgb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b="1" i="0" kern="1200" baseline="0" dirty="0" smtClean="0">
              <a:solidFill>
                <a:schemeClr val="bg1">
                  <a:lumMod val="75000"/>
                </a:schemeClr>
              </a:solidFill>
            </a:rPr>
            <a:t>Konsorcjum  </a:t>
          </a:r>
          <a:r>
            <a:rPr lang="pl-PL" sz="1800" b="1" kern="1200" dirty="0" smtClean="0">
              <a:solidFill>
                <a:schemeClr val="bg1">
                  <a:lumMod val="75000"/>
                </a:schemeClr>
              </a:solidFill>
            </a:rPr>
            <a:t>ma  dziesięć oddziałów handlowych i cztery zakłady produkcji zbrojeń budowlanych, a także dwa zakłady produkcji konstrukcji stalowych (zakład w Warszawie- Rembertowie, oraz należący do spółki zależnej </a:t>
          </a:r>
          <a:r>
            <a:rPr lang="pl-PL" sz="1800" b="1" kern="1200" dirty="0" err="1" smtClean="0">
              <a:solidFill>
                <a:schemeClr val="bg1">
                  <a:lumMod val="75000"/>
                </a:schemeClr>
              </a:solidFill>
            </a:rPr>
            <a:t>Polcynk</a:t>
          </a:r>
          <a:r>
            <a:rPr lang="pl-PL" sz="1800" b="1" kern="1200" dirty="0" smtClean="0">
              <a:solidFill>
                <a:schemeClr val="bg1">
                  <a:lumMod val="75000"/>
                </a:schemeClr>
              </a:solidFill>
            </a:rPr>
            <a:t> zakład w Radomiu).</a:t>
          </a:r>
          <a:r>
            <a:rPr lang="pl-PL" sz="1800" b="1" i="0" kern="1200" baseline="0" dirty="0" smtClean="0">
              <a:solidFill>
                <a:schemeClr val="bg1">
                  <a:lumMod val="75000"/>
                </a:schemeClr>
              </a:solidFill>
            </a:rPr>
            <a:t> </a:t>
          </a:r>
          <a:endParaRPr lang="pl-PL" sz="1800" b="1" i="0" kern="1200" baseline="0" dirty="0">
            <a:solidFill>
              <a:schemeClr val="bg1">
                <a:lumMod val="75000"/>
              </a:schemeClr>
            </a:solidFill>
          </a:endParaRPr>
        </a:p>
      </dsp:txBody>
      <dsp:txXfrm>
        <a:off x="139972" y="558080"/>
        <a:ext cx="3220517" cy="36567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9ADFA3-0D50-4B6A-A03A-571F4A18C79C}">
      <dsp:nvSpPr>
        <dsp:cNvPr id="0" name=""/>
        <dsp:cNvSpPr/>
      </dsp:nvSpPr>
      <dsp:spPr>
        <a:xfrm>
          <a:off x="13071" y="0"/>
          <a:ext cx="1358949" cy="543579"/>
        </a:xfrm>
        <a:prstGeom prst="rect">
          <a:avLst/>
        </a:prstGeom>
        <a:solidFill>
          <a:schemeClr val="accent3">
            <a:shade val="80000"/>
            <a:hueOff val="0"/>
            <a:satOff val="0"/>
            <a:lumOff val="0"/>
            <a:alphaOff val="0"/>
          </a:schemeClr>
        </a:solidFill>
        <a:ln w="9525" cap="flat" cmpd="sng" algn="ctr">
          <a:solidFill>
            <a:schemeClr val="accent3">
              <a:shade val="8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i="0" kern="1200" baseline="0" dirty="0" smtClean="0"/>
            <a:t>Produkcja stali</a:t>
          </a:r>
          <a:endParaRPr lang="pl-PL" sz="1200" b="1" i="0" kern="1200" baseline="0" dirty="0"/>
        </a:p>
      </dsp:txBody>
      <dsp:txXfrm>
        <a:off x="13071" y="0"/>
        <a:ext cx="1358949" cy="543579"/>
      </dsp:txXfrm>
    </dsp:sp>
    <dsp:sp modelId="{45D7DB88-89DA-45C3-B192-3930E8065913}">
      <dsp:nvSpPr>
        <dsp:cNvPr id="0" name=""/>
        <dsp:cNvSpPr/>
      </dsp:nvSpPr>
      <dsp:spPr>
        <a:xfrm>
          <a:off x="3545" y="753963"/>
          <a:ext cx="1358949" cy="337839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8927C436-68E2-463B-B596-036A372122C7}">
      <dsp:nvSpPr>
        <dsp:cNvPr id="0" name=""/>
        <dsp:cNvSpPr/>
      </dsp:nvSpPr>
      <dsp:spPr>
        <a:xfrm>
          <a:off x="1562273" y="0"/>
          <a:ext cx="1358949" cy="543579"/>
        </a:xfrm>
        <a:prstGeom prst="rect">
          <a:avLst/>
        </a:prstGeom>
        <a:solidFill>
          <a:schemeClr val="accent3">
            <a:shade val="80000"/>
            <a:hueOff val="0"/>
            <a:satOff val="1122"/>
            <a:lumOff val="4108"/>
            <a:alphaOff val="0"/>
          </a:schemeClr>
        </a:solidFill>
        <a:ln w="9525" cap="flat" cmpd="sng" algn="ctr">
          <a:solidFill>
            <a:schemeClr val="accent3">
              <a:shade val="80000"/>
              <a:hueOff val="0"/>
              <a:satOff val="1122"/>
              <a:lumOff val="4108"/>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i="0" kern="1200" baseline="0" dirty="0" smtClean="0"/>
            <a:t>Przetwórstwo</a:t>
          </a:r>
          <a:endParaRPr lang="pl-PL" sz="1200" b="1" i="0" kern="1200" baseline="0" dirty="0"/>
        </a:p>
      </dsp:txBody>
      <dsp:txXfrm>
        <a:off x="1562273" y="0"/>
        <a:ext cx="1358949" cy="543579"/>
      </dsp:txXfrm>
    </dsp:sp>
    <dsp:sp modelId="{33930BD8-C94D-4DFB-9F5A-6FF9BEA8DE56}">
      <dsp:nvSpPr>
        <dsp:cNvPr id="0" name=""/>
        <dsp:cNvSpPr/>
      </dsp:nvSpPr>
      <dsp:spPr>
        <a:xfrm>
          <a:off x="1552747" y="753963"/>
          <a:ext cx="1358949" cy="337839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BDFE74D-D264-49F9-A046-0DB200F9BD76}">
      <dsp:nvSpPr>
        <dsp:cNvPr id="0" name=""/>
        <dsp:cNvSpPr/>
      </dsp:nvSpPr>
      <dsp:spPr>
        <a:xfrm>
          <a:off x="3111476" y="0"/>
          <a:ext cx="1358949" cy="543579"/>
        </a:xfrm>
        <a:prstGeom prst="rect">
          <a:avLst/>
        </a:prstGeom>
        <a:solidFill>
          <a:schemeClr val="accent3">
            <a:shade val="80000"/>
            <a:hueOff val="0"/>
            <a:satOff val="2244"/>
            <a:lumOff val="8215"/>
            <a:alphaOff val="0"/>
          </a:schemeClr>
        </a:solidFill>
        <a:ln w="9525" cap="flat" cmpd="sng" algn="ctr">
          <a:solidFill>
            <a:schemeClr val="accent3">
              <a:shade val="80000"/>
              <a:hueOff val="0"/>
              <a:satOff val="2244"/>
              <a:lumOff val="8215"/>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i="0" kern="1200" baseline="0" dirty="0" smtClean="0"/>
            <a:t>Serwis</a:t>
          </a:r>
          <a:endParaRPr lang="pl-PL" sz="1200" b="1" i="0" kern="1200" baseline="0" dirty="0"/>
        </a:p>
      </dsp:txBody>
      <dsp:txXfrm>
        <a:off x="3111476" y="0"/>
        <a:ext cx="1358949" cy="543579"/>
      </dsp:txXfrm>
    </dsp:sp>
    <dsp:sp modelId="{327381BB-746F-46F7-9605-29D7EC57F93E}">
      <dsp:nvSpPr>
        <dsp:cNvPr id="0" name=""/>
        <dsp:cNvSpPr/>
      </dsp:nvSpPr>
      <dsp:spPr>
        <a:xfrm>
          <a:off x="3138478" y="785806"/>
          <a:ext cx="1358949" cy="337838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endParaRPr lang="pl-PL" sz="2200" kern="1200" dirty="0"/>
        </a:p>
      </dsp:txBody>
      <dsp:txXfrm>
        <a:off x="3138478" y="785806"/>
        <a:ext cx="1358949" cy="3378380"/>
      </dsp:txXfrm>
    </dsp:sp>
    <dsp:sp modelId="{7B4C6C3B-6EAB-4BF3-9D54-21237A448B22}">
      <dsp:nvSpPr>
        <dsp:cNvPr id="0" name=""/>
        <dsp:cNvSpPr/>
      </dsp:nvSpPr>
      <dsp:spPr>
        <a:xfrm>
          <a:off x="4660678" y="0"/>
          <a:ext cx="1358949" cy="543579"/>
        </a:xfrm>
        <a:prstGeom prst="rect">
          <a:avLst/>
        </a:prstGeom>
        <a:solidFill>
          <a:schemeClr val="accent3">
            <a:shade val="80000"/>
            <a:hueOff val="0"/>
            <a:satOff val="3366"/>
            <a:lumOff val="12323"/>
            <a:alphaOff val="0"/>
          </a:schemeClr>
        </a:solidFill>
        <a:ln w="9525" cap="flat" cmpd="sng" algn="ctr">
          <a:solidFill>
            <a:schemeClr val="accent3">
              <a:shade val="80000"/>
              <a:hueOff val="0"/>
              <a:satOff val="3366"/>
              <a:lumOff val="12323"/>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i="0" kern="1200" baseline="0" dirty="0" smtClean="0"/>
            <a:t>Dystrybucja</a:t>
          </a:r>
          <a:endParaRPr lang="pl-PL" sz="1200" b="1" i="0" kern="1200" baseline="0" dirty="0"/>
        </a:p>
      </dsp:txBody>
      <dsp:txXfrm>
        <a:off x="4660678" y="0"/>
        <a:ext cx="1358949" cy="543579"/>
      </dsp:txXfrm>
    </dsp:sp>
    <dsp:sp modelId="{4856987B-98C5-46D9-A755-AB4E4D94ADCE}">
      <dsp:nvSpPr>
        <dsp:cNvPr id="0" name=""/>
        <dsp:cNvSpPr/>
      </dsp:nvSpPr>
      <dsp:spPr>
        <a:xfrm>
          <a:off x="4651152" y="753963"/>
          <a:ext cx="1358949" cy="337839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36F6F916-1575-4953-9C8B-C8E4D5A95BDE}">
      <dsp:nvSpPr>
        <dsp:cNvPr id="0" name=""/>
        <dsp:cNvSpPr/>
      </dsp:nvSpPr>
      <dsp:spPr>
        <a:xfrm>
          <a:off x="6203900" y="0"/>
          <a:ext cx="1358949" cy="543579"/>
        </a:xfrm>
        <a:prstGeom prst="rect">
          <a:avLst/>
        </a:prstGeom>
        <a:solidFill>
          <a:schemeClr val="accent3">
            <a:shade val="80000"/>
            <a:hueOff val="0"/>
            <a:satOff val="4488"/>
            <a:lumOff val="16431"/>
            <a:alphaOff val="0"/>
          </a:schemeClr>
        </a:solidFill>
        <a:ln w="9525" cap="flat" cmpd="sng" algn="ctr">
          <a:solidFill>
            <a:schemeClr val="accent3">
              <a:shade val="80000"/>
              <a:hueOff val="0"/>
              <a:satOff val="4488"/>
              <a:lumOff val="16431"/>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i="0" kern="1200" baseline="0" dirty="0" smtClean="0"/>
            <a:t>Odbiorca końcowy</a:t>
          </a:r>
          <a:endParaRPr lang="pl-PL" sz="1200" b="1" i="0" kern="1200" baseline="0" dirty="0"/>
        </a:p>
      </dsp:txBody>
      <dsp:txXfrm>
        <a:off x="6203900" y="0"/>
        <a:ext cx="1358949" cy="543579"/>
      </dsp:txXfrm>
    </dsp:sp>
    <dsp:sp modelId="{DA71D95E-62A3-4E7C-89A3-6EFE85B8E9BD}">
      <dsp:nvSpPr>
        <dsp:cNvPr id="0" name=""/>
        <dsp:cNvSpPr/>
      </dsp:nvSpPr>
      <dsp:spPr>
        <a:xfrm>
          <a:off x="6194375" y="753963"/>
          <a:ext cx="1358949" cy="337839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0.27682</cdr:x>
      <cdr:y>0.06312</cdr:y>
    </cdr:from>
    <cdr:to>
      <cdr:x>0.35468</cdr:x>
      <cdr:y>0.12259</cdr:y>
    </cdr:to>
    <cdr:sp macro="" textlink="">
      <cdr:nvSpPr>
        <cdr:cNvPr id="2" name="pole tekstowe 1"/>
        <cdr:cNvSpPr txBox="1"/>
      </cdr:nvSpPr>
      <cdr:spPr>
        <a:xfrm xmlns:a="http://schemas.openxmlformats.org/drawingml/2006/main">
          <a:off x="2286016" y="303197"/>
          <a:ext cx="642983" cy="28568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732,3</a:t>
          </a:r>
          <a:endParaRPr lang="pl-PL" sz="1400" b="1" dirty="0">
            <a:solidFill>
              <a:srgbClr val="003399"/>
            </a:solidFill>
          </a:endParaRPr>
        </a:p>
      </cdr:txBody>
    </cdr:sp>
  </cdr:relSizeAnchor>
  <cdr:relSizeAnchor xmlns:cdr="http://schemas.openxmlformats.org/drawingml/2006/chartDrawing">
    <cdr:from>
      <cdr:x>0.19896</cdr:x>
      <cdr:y>0.04825</cdr:y>
    </cdr:from>
    <cdr:to>
      <cdr:x>0.28547</cdr:x>
      <cdr:y>0.09285</cdr:y>
    </cdr:to>
    <cdr:sp macro="" textlink="">
      <cdr:nvSpPr>
        <cdr:cNvPr id="3" name="pole tekstowe 2"/>
        <cdr:cNvSpPr txBox="1"/>
      </cdr:nvSpPr>
      <cdr:spPr>
        <a:xfrm xmlns:a="http://schemas.openxmlformats.org/drawingml/2006/main">
          <a:off x="1643074" y="231759"/>
          <a:ext cx="714417" cy="21429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757,6</a:t>
          </a:r>
          <a:endParaRPr lang="pl-PL" sz="1400" b="1" dirty="0">
            <a:solidFill>
              <a:srgbClr val="003399"/>
            </a:solidFill>
          </a:endParaRPr>
        </a:p>
      </cdr:txBody>
    </cdr:sp>
  </cdr:relSizeAnchor>
  <cdr:relSizeAnchor xmlns:cdr="http://schemas.openxmlformats.org/drawingml/2006/chartDrawing">
    <cdr:from>
      <cdr:x>0.48443</cdr:x>
      <cdr:y>0.71745</cdr:y>
    </cdr:from>
    <cdr:to>
      <cdr:x>0.55364</cdr:x>
      <cdr:y>0.77693</cdr:y>
    </cdr:to>
    <cdr:sp macro="" textlink="">
      <cdr:nvSpPr>
        <cdr:cNvPr id="4" name="pole tekstowe 3"/>
        <cdr:cNvSpPr txBox="1"/>
      </cdr:nvSpPr>
      <cdr:spPr>
        <a:xfrm xmlns:a="http://schemas.openxmlformats.org/drawingml/2006/main">
          <a:off x="4000528" y="3446469"/>
          <a:ext cx="571551" cy="28572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chemeClr val="bg2"/>
              </a:solidFill>
            </a:rPr>
            <a:t>4,4</a:t>
          </a:r>
          <a:endParaRPr lang="pl-PL" sz="1400" b="1" dirty="0">
            <a:solidFill>
              <a:schemeClr val="bg2"/>
            </a:solidFill>
          </a:endParaRPr>
        </a:p>
      </cdr:txBody>
    </cdr:sp>
  </cdr:relSizeAnchor>
  <cdr:relSizeAnchor xmlns:cdr="http://schemas.openxmlformats.org/drawingml/2006/chartDrawing">
    <cdr:from>
      <cdr:x>0.49308</cdr:x>
      <cdr:y>0.58361</cdr:y>
    </cdr:from>
    <cdr:to>
      <cdr:x>0.56229</cdr:x>
      <cdr:y>0.65796</cdr:y>
    </cdr:to>
    <cdr:sp macro="" textlink="">
      <cdr:nvSpPr>
        <cdr:cNvPr id="5" name="pole tekstowe 4"/>
        <cdr:cNvSpPr txBox="1"/>
      </cdr:nvSpPr>
      <cdr:spPr>
        <a:xfrm xmlns:a="http://schemas.openxmlformats.org/drawingml/2006/main">
          <a:off x="4071966" y="2803527"/>
          <a:ext cx="571504"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pl-PL" sz="1400" b="1" dirty="0">
            <a:solidFill>
              <a:srgbClr val="003399"/>
            </a:solidFill>
          </a:endParaRPr>
        </a:p>
      </cdr:txBody>
    </cdr:sp>
  </cdr:relSizeAnchor>
  <cdr:relSizeAnchor xmlns:cdr="http://schemas.openxmlformats.org/drawingml/2006/chartDrawing">
    <cdr:from>
      <cdr:x>0.42388</cdr:x>
      <cdr:y>0.56874</cdr:y>
    </cdr:from>
    <cdr:to>
      <cdr:x>0.50174</cdr:x>
      <cdr:y>0.62822</cdr:y>
    </cdr:to>
    <cdr:sp macro="" textlink="">
      <cdr:nvSpPr>
        <cdr:cNvPr id="6" name="pole tekstowe 5"/>
        <cdr:cNvSpPr txBox="1"/>
      </cdr:nvSpPr>
      <cdr:spPr>
        <a:xfrm xmlns:a="http://schemas.openxmlformats.org/drawingml/2006/main">
          <a:off x="3500462" y="2732089"/>
          <a:ext cx="642984" cy="28573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pl-PL" sz="1400" b="1" dirty="0">
            <a:solidFill>
              <a:srgbClr val="003399"/>
            </a:solidFill>
          </a:endParaRPr>
        </a:p>
      </cdr:txBody>
    </cdr:sp>
  </cdr:relSizeAnchor>
  <cdr:relSizeAnchor xmlns:cdr="http://schemas.openxmlformats.org/drawingml/2006/chartDrawing">
    <cdr:from>
      <cdr:x>0.68339</cdr:x>
      <cdr:y>0.71745</cdr:y>
    </cdr:from>
    <cdr:to>
      <cdr:x>0.76125</cdr:x>
      <cdr:y>0.7918</cdr:y>
    </cdr:to>
    <cdr:sp macro="" textlink="">
      <cdr:nvSpPr>
        <cdr:cNvPr id="7" name="pole tekstowe 6"/>
        <cdr:cNvSpPr txBox="1"/>
      </cdr:nvSpPr>
      <cdr:spPr>
        <a:xfrm xmlns:a="http://schemas.openxmlformats.org/drawingml/2006/main">
          <a:off x="5643602" y="3446469"/>
          <a:ext cx="642984" cy="35716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chemeClr val="bg2"/>
              </a:solidFill>
            </a:rPr>
            <a:t>-0,1</a:t>
          </a:r>
          <a:endParaRPr lang="pl-PL" sz="1400" b="1" dirty="0">
            <a:solidFill>
              <a:schemeClr val="bg2"/>
            </a:solidFill>
          </a:endParaRPr>
        </a:p>
      </cdr:txBody>
    </cdr:sp>
  </cdr:relSizeAnchor>
  <cdr:relSizeAnchor xmlns:cdr="http://schemas.openxmlformats.org/drawingml/2006/chartDrawing">
    <cdr:from>
      <cdr:x>0.70935</cdr:x>
      <cdr:y>0.4349</cdr:y>
    </cdr:from>
    <cdr:to>
      <cdr:x>0.81316</cdr:x>
      <cdr:y>0.53899</cdr:y>
    </cdr:to>
    <cdr:sp macro="" textlink="">
      <cdr:nvSpPr>
        <cdr:cNvPr id="8" name="pole tekstowe 7"/>
        <cdr:cNvSpPr txBox="1"/>
      </cdr:nvSpPr>
      <cdr:spPr>
        <a:xfrm xmlns:a="http://schemas.openxmlformats.org/drawingml/2006/main">
          <a:off x="5857916" y="2089147"/>
          <a:ext cx="857284" cy="50002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pl-PL" sz="1100" dirty="0"/>
        </a:p>
      </cdr:txBody>
    </cdr:sp>
  </cdr:relSizeAnchor>
  <cdr:relSizeAnchor xmlns:cdr="http://schemas.openxmlformats.org/drawingml/2006/chartDrawing">
    <cdr:from>
      <cdr:x>0.61419</cdr:x>
      <cdr:y>0.68771</cdr:y>
    </cdr:from>
    <cdr:to>
      <cdr:x>0.6834</cdr:x>
      <cdr:y>0.76206</cdr:y>
    </cdr:to>
    <cdr:sp macro="" textlink="">
      <cdr:nvSpPr>
        <cdr:cNvPr id="9" name="pole tekstowe 8"/>
        <cdr:cNvSpPr txBox="1"/>
      </cdr:nvSpPr>
      <cdr:spPr>
        <a:xfrm xmlns:a="http://schemas.openxmlformats.org/drawingml/2006/main">
          <a:off x="5072098" y="3303593"/>
          <a:ext cx="571550" cy="35716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chemeClr val="bg2"/>
              </a:solidFill>
            </a:rPr>
            <a:t>18,3</a:t>
          </a:r>
          <a:endParaRPr lang="pl-PL" sz="1400" b="1" dirty="0">
            <a:solidFill>
              <a:schemeClr val="bg2"/>
            </a:solidFill>
          </a:endParaRPr>
        </a:p>
      </cdr:txBody>
    </cdr:sp>
  </cdr:relSizeAnchor>
  <cdr:relSizeAnchor xmlns:cdr="http://schemas.openxmlformats.org/drawingml/2006/chartDrawing">
    <cdr:from>
      <cdr:x>0.38062</cdr:x>
      <cdr:y>0.07799</cdr:y>
    </cdr:from>
    <cdr:to>
      <cdr:x>0.44983</cdr:x>
      <cdr:y>0.15235</cdr:y>
    </cdr:to>
    <cdr:sp macro="" textlink="">
      <cdr:nvSpPr>
        <cdr:cNvPr id="12" name="pole tekstowe 11"/>
        <cdr:cNvSpPr txBox="1"/>
      </cdr:nvSpPr>
      <cdr:spPr>
        <a:xfrm xmlns:a="http://schemas.openxmlformats.org/drawingml/2006/main">
          <a:off x="3143272" y="374635"/>
          <a:ext cx="571550" cy="357210"/>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p xmlns:a="http://schemas.openxmlformats.org/drawingml/2006/main">
          <a:r>
            <a:rPr lang="pl-PL" sz="1400" b="1" dirty="0" smtClean="0">
              <a:solidFill>
                <a:schemeClr val="accent6"/>
              </a:solidFill>
            </a:rPr>
            <a:t>-3,3%</a:t>
          </a:r>
          <a:endParaRPr lang="pl-PL" sz="1400" b="1" dirty="0">
            <a:solidFill>
              <a:schemeClr val="accent6"/>
            </a:solidFill>
          </a:endParaRPr>
        </a:p>
      </cdr:txBody>
    </cdr:sp>
  </cdr:relSizeAnchor>
  <cdr:relSizeAnchor xmlns:cdr="http://schemas.openxmlformats.org/drawingml/2006/chartDrawing">
    <cdr:from>
      <cdr:x>0.38927</cdr:x>
      <cdr:y>0.37541</cdr:y>
    </cdr:from>
    <cdr:to>
      <cdr:x>0.5</cdr:x>
      <cdr:y>0.56576</cdr:y>
    </cdr:to>
    <cdr:sp macro="" textlink="">
      <cdr:nvSpPr>
        <cdr:cNvPr id="13" name="pole tekstowe 12"/>
        <cdr:cNvSpPr txBox="1"/>
      </cdr:nvSpPr>
      <cdr:spPr>
        <a:xfrm xmlns:a="http://schemas.openxmlformats.org/drawingml/2006/main">
          <a:off x="3214710" y="1803395"/>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pl-PL" sz="1400" b="1" dirty="0">
            <a:solidFill>
              <a:srgbClr val="FF0000"/>
            </a:solidFill>
          </a:endParaRPr>
        </a:p>
      </cdr:txBody>
    </cdr:sp>
  </cdr:relSizeAnchor>
  <cdr:relSizeAnchor xmlns:cdr="http://schemas.openxmlformats.org/drawingml/2006/chartDrawing">
    <cdr:from>
      <cdr:x>0.8391</cdr:x>
      <cdr:y>0.59848</cdr:y>
    </cdr:from>
    <cdr:to>
      <cdr:x>0.87371</cdr:x>
      <cdr:y>0.70258</cdr:y>
    </cdr:to>
    <cdr:sp macro="" textlink="">
      <cdr:nvSpPr>
        <cdr:cNvPr id="16" name="Strzałka w górę 15"/>
        <cdr:cNvSpPr/>
      </cdr:nvSpPr>
      <cdr:spPr>
        <a:xfrm xmlns:a="http://schemas.openxmlformats.org/drawingml/2006/main">
          <a:off x="6929486" y="2874965"/>
          <a:ext cx="285752" cy="500066"/>
        </a:xfrm>
        <a:prstGeom xmlns:a="http://schemas.openxmlformats.org/drawingml/2006/main" prst="upArrow">
          <a:avLst/>
        </a:prstGeom>
        <a:noFill xmlns:a="http://schemas.openxmlformats.org/drawingml/2006/main"/>
        <a:ln xmlns:a="http://schemas.openxmlformats.org/drawingml/2006/main" w="25400" cap="flat" cmpd="sng" algn="ctr">
          <a:solidFill>
            <a:srgbClr val="3366CC">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pl-PL"/>
          </a:defPPr>
          <a:lvl1pPr algn="l" rtl="0" fontAlgn="base">
            <a:spcBef>
              <a:spcPct val="0"/>
            </a:spcBef>
            <a:spcAft>
              <a:spcPct val="0"/>
            </a:spcAft>
            <a:defRPr sz="1200" b="1" kern="1200">
              <a:solidFill>
                <a:srgbClr val="FFFFFF"/>
              </a:solidFill>
              <a:latin typeface="Arial"/>
            </a:defRPr>
          </a:lvl1pPr>
          <a:lvl2pPr marL="457200" algn="l" rtl="0" fontAlgn="base">
            <a:spcBef>
              <a:spcPct val="0"/>
            </a:spcBef>
            <a:spcAft>
              <a:spcPct val="0"/>
            </a:spcAft>
            <a:defRPr sz="1200" b="1" kern="1200">
              <a:solidFill>
                <a:srgbClr val="FFFFFF"/>
              </a:solidFill>
              <a:latin typeface="Arial"/>
            </a:defRPr>
          </a:lvl2pPr>
          <a:lvl3pPr marL="914400" algn="l" rtl="0" fontAlgn="base">
            <a:spcBef>
              <a:spcPct val="0"/>
            </a:spcBef>
            <a:spcAft>
              <a:spcPct val="0"/>
            </a:spcAft>
            <a:defRPr sz="1200" b="1" kern="1200">
              <a:solidFill>
                <a:srgbClr val="FFFFFF"/>
              </a:solidFill>
              <a:latin typeface="Arial"/>
            </a:defRPr>
          </a:lvl3pPr>
          <a:lvl4pPr marL="1371600" algn="l" rtl="0" fontAlgn="base">
            <a:spcBef>
              <a:spcPct val="0"/>
            </a:spcBef>
            <a:spcAft>
              <a:spcPct val="0"/>
            </a:spcAft>
            <a:defRPr sz="1200" b="1" kern="1200">
              <a:solidFill>
                <a:srgbClr val="FFFFFF"/>
              </a:solidFill>
              <a:latin typeface="Arial"/>
            </a:defRPr>
          </a:lvl4pPr>
          <a:lvl5pPr marL="1828800" algn="l" rtl="0" fontAlgn="base">
            <a:spcBef>
              <a:spcPct val="0"/>
            </a:spcBef>
            <a:spcAft>
              <a:spcPct val="0"/>
            </a:spcAft>
            <a:defRPr sz="1200" b="1" kern="1200">
              <a:solidFill>
                <a:srgbClr val="FFFFFF"/>
              </a:solidFill>
              <a:latin typeface="Arial"/>
            </a:defRPr>
          </a:lvl5pPr>
          <a:lvl6pPr marL="2286000" algn="l" defTabSz="914400" rtl="0" eaLnBrk="1" latinLnBrk="0" hangingPunct="1">
            <a:defRPr sz="1200" b="1" kern="1200">
              <a:solidFill>
                <a:srgbClr val="FFFFFF"/>
              </a:solidFill>
              <a:latin typeface="Arial"/>
            </a:defRPr>
          </a:lvl6pPr>
          <a:lvl7pPr marL="2743200" algn="l" defTabSz="914400" rtl="0" eaLnBrk="1" latinLnBrk="0" hangingPunct="1">
            <a:defRPr sz="1200" b="1" kern="1200">
              <a:solidFill>
                <a:srgbClr val="FFFFFF"/>
              </a:solidFill>
              <a:latin typeface="Arial"/>
            </a:defRPr>
          </a:lvl7pPr>
          <a:lvl8pPr marL="3200400" algn="l" defTabSz="914400" rtl="0" eaLnBrk="1" latinLnBrk="0" hangingPunct="1">
            <a:defRPr sz="1200" b="1" kern="1200">
              <a:solidFill>
                <a:srgbClr val="FFFFFF"/>
              </a:solidFill>
              <a:latin typeface="Arial"/>
            </a:defRPr>
          </a:lvl8pPr>
          <a:lvl9pPr marL="3657600" algn="l" defTabSz="914400" rtl="0" eaLnBrk="1" latinLnBrk="0" hangingPunct="1">
            <a:defRPr sz="1200" b="1" kern="1200">
              <a:solidFill>
                <a:srgbClr val="FFFFFF"/>
              </a:solidFill>
              <a:latin typeface="Arial"/>
            </a:defRPr>
          </a:lvl9pPr>
        </a:lstStyle>
        <a:p xmlns:a="http://schemas.openxmlformats.org/drawingml/2006/main">
          <a:pPr algn="ctr"/>
          <a:endParaRPr lang="pl-PL" dirty="0"/>
        </a:p>
      </cdr:txBody>
    </cdr:sp>
  </cdr:relSizeAnchor>
  <cdr:relSizeAnchor xmlns:cdr="http://schemas.openxmlformats.org/drawingml/2006/chartDrawing">
    <cdr:from>
      <cdr:x>0.86416</cdr:x>
      <cdr:y>0.58361</cdr:y>
    </cdr:from>
    <cdr:to>
      <cdr:x>1</cdr:x>
      <cdr:y>0.71813</cdr:y>
    </cdr:to>
    <cdr:pic>
      <cdr:nvPicPr>
        <cdr:cNvPr id="1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215238" y="2803527"/>
          <a:ext cx="1121761" cy="646232"/>
        </a:xfrm>
        <a:prstGeom xmlns:a="http://schemas.openxmlformats.org/drawingml/2006/main" prst="rect">
          <a:avLst/>
        </a:prstGeom>
      </cdr:spPr>
    </cdr:pic>
  </cdr:relSizeAnchor>
  <cdr:relSizeAnchor xmlns:cdr="http://schemas.openxmlformats.org/drawingml/2006/chartDrawing">
    <cdr:from>
      <cdr:x>0.70069</cdr:x>
      <cdr:y>0.92564</cdr:y>
    </cdr:from>
    <cdr:to>
      <cdr:x>0.79412</cdr:x>
      <cdr:y>0.98513</cdr:y>
    </cdr:to>
    <cdr:sp macro="" textlink="">
      <cdr:nvSpPr>
        <cdr:cNvPr id="14" name="pole tekstowe 13"/>
        <cdr:cNvSpPr txBox="1"/>
      </cdr:nvSpPr>
      <cdr:spPr>
        <a:xfrm xmlns:a="http://schemas.openxmlformats.org/drawingml/2006/main">
          <a:off x="5786478" y="4446601"/>
          <a:ext cx="771524" cy="28575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pl-PL" sz="1600" b="1" dirty="0" smtClean="0">
              <a:solidFill>
                <a:schemeClr val="bg1">
                  <a:lumMod val="75000"/>
                </a:schemeClr>
              </a:solidFill>
            </a:rPr>
            <a:t>* </a:t>
          </a:r>
          <a:r>
            <a:rPr lang="pl-PL" sz="1400" b="1" dirty="0" smtClean="0">
              <a:solidFill>
                <a:schemeClr val="bg1">
                  <a:lumMod val="75000"/>
                </a:schemeClr>
              </a:solidFill>
            </a:rPr>
            <a:t>Wyniki skonsolidowane.</a:t>
          </a:r>
          <a:endParaRPr lang="pl-PL" sz="1400" b="1" dirty="0">
            <a:solidFill>
              <a:schemeClr val="bg1">
                <a:lumMod val="7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0.15571</cdr:x>
      <cdr:y>0.3308</cdr:y>
    </cdr:from>
    <cdr:to>
      <cdr:x>0.23357</cdr:x>
      <cdr:y>0.39028</cdr:y>
    </cdr:to>
    <cdr:sp macro="" textlink="">
      <cdr:nvSpPr>
        <cdr:cNvPr id="2" name="pole tekstowe 1"/>
        <cdr:cNvSpPr txBox="1"/>
      </cdr:nvSpPr>
      <cdr:spPr>
        <a:xfrm xmlns:a="http://schemas.openxmlformats.org/drawingml/2006/main">
          <a:off x="1285884" y="1589081"/>
          <a:ext cx="642984" cy="28572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339,2</a:t>
          </a:r>
          <a:endParaRPr lang="pl-PL" sz="1400" b="1" dirty="0">
            <a:solidFill>
              <a:srgbClr val="003399"/>
            </a:solidFill>
          </a:endParaRPr>
        </a:p>
      </cdr:txBody>
    </cdr:sp>
  </cdr:relSizeAnchor>
  <cdr:relSizeAnchor xmlns:cdr="http://schemas.openxmlformats.org/drawingml/2006/chartDrawing">
    <cdr:from>
      <cdr:x>0.19896</cdr:x>
      <cdr:y>0.28618</cdr:y>
    </cdr:from>
    <cdr:to>
      <cdr:x>0.28547</cdr:x>
      <cdr:y>0.33079</cdr:y>
    </cdr:to>
    <cdr:sp macro="" textlink="">
      <cdr:nvSpPr>
        <cdr:cNvPr id="3" name="pole tekstowe 2"/>
        <cdr:cNvSpPr txBox="1"/>
      </cdr:nvSpPr>
      <cdr:spPr>
        <a:xfrm xmlns:a="http://schemas.openxmlformats.org/drawingml/2006/main">
          <a:off x="1643074" y="1374767"/>
          <a:ext cx="714417" cy="21429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398,7</a:t>
          </a:r>
          <a:endParaRPr lang="pl-PL" sz="1400" b="1" dirty="0">
            <a:solidFill>
              <a:srgbClr val="003399"/>
            </a:solidFill>
          </a:endParaRPr>
        </a:p>
      </cdr:txBody>
    </cdr:sp>
  </cdr:relSizeAnchor>
  <cdr:relSizeAnchor xmlns:cdr="http://schemas.openxmlformats.org/drawingml/2006/chartDrawing">
    <cdr:from>
      <cdr:x>0.40658</cdr:x>
      <cdr:y>0.64309</cdr:y>
    </cdr:from>
    <cdr:to>
      <cdr:x>0.48444</cdr:x>
      <cdr:y>0.70257</cdr:y>
    </cdr:to>
    <cdr:sp macro="" textlink="">
      <cdr:nvSpPr>
        <cdr:cNvPr id="4" name="pole tekstowe 3"/>
        <cdr:cNvSpPr txBox="1"/>
      </cdr:nvSpPr>
      <cdr:spPr>
        <a:xfrm xmlns:a="http://schemas.openxmlformats.org/drawingml/2006/main">
          <a:off x="3357586" y="3089279"/>
          <a:ext cx="642988" cy="28573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11,9</a:t>
          </a:r>
          <a:endParaRPr lang="pl-PL" sz="1400" b="1" dirty="0">
            <a:solidFill>
              <a:srgbClr val="003399"/>
            </a:solidFill>
          </a:endParaRPr>
        </a:p>
      </cdr:txBody>
    </cdr:sp>
  </cdr:relSizeAnchor>
  <cdr:relSizeAnchor xmlns:cdr="http://schemas.openxmlformats.org/drawingml/2006/chartDrawing">
    <cdr:from>
      <cdr:x>0.50173</cdr:x>
      <cdr:y>0.56874</cdr:y>
    </cdr:from>
    <cdr:to>
      <cdr:x>0.57094</cdr:x>
      <cdr:y>0.62822</cdr:y>
    </cdr:to>
    <cdr:sp macro="" textlink="">
      <cdr:nvSpPr>
        <cdr:cNvPr id="5" name="pole tekstowe 4"/>
        <cdr:cNvSpPr txBox="1"/>
      </cdr:nvSpPr>
      <cdr:spPr>
        <a:xfrm xmlns:a="http://schemas.openxmlformats.org/drawingml/2006/main">
          <a:off x="4143404" y="2732089"/>
          <a:ext cx="571551" cy="28572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22,0</a:t>
          </a:r>
          <a:endParaRPr lang="pl-PL" sz="1400" b="1" dirty="0">
            <a:solidFill>
              <a:srgbClr val="003399"/>
            </a:solidFill>
          </a:endParaRPr>
        </a:p>
      </cdr:txBody>
    </cdr:sp>
  </cdr:relSizeAnchor>
  <cdr:relSizeAnchor xmlns:cdr="http://schemas.openxmlformats.org/drawingml/2006/chartDrawing">
    <cdr:from>
      <cdr:x>0.54498</cdr:x>
      <cdr:y>0.65796</cdr:y>
    </cdr:from>
    <cdr:to>
      <cdr:x>0.62284</cdr:x>
      <cdr:y>0.71744</cdr:y>
    </cdr:to>
    <cdr:sp macro="" textlink="">
      <cdr:nvSpPr>
        <cdr:cNvPr id="6" name="pole tekstowe 5"/>
        <cdr:cNvSpPr txBox="1"/>
      </cdr:nvSpPr>
      <cdr:spPr>
        <a:xfrm xmlns:a="http://schemas.openxmlformats.org/drawingml/2006/main">
          <a:off x="4500594" y="3160717"/>
          <a:ext cx="642983" cy="28572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4,4</a:t>
          </a:r>
          <a:endParaRPr lang="pl-PL" sz="1400" b="1" dirty="0">
            <a:solidFill>
              <a:srgbClr val="003399"/>
            </a:solidFill>
          </a:endParaRPr>
        </a:p>
      </cdr:txBody>
    </cdr:sp>
  </cdr:relSizeAnchor>
  <cdr:relSizeAnchor xmlns:cdr="http://schemas.openxmlformats.org/drawingml/2006/chartDrawing">
    <cdr:from>
      <cdr:x>0.64879</cdr:x>
      <cdr:y>0.62822</cdr:y>
    </cdr:from>
    <cdr:to>
      <cdr:x>0.70935</cdr:x>
      <cdr:y>0.70257</cdr:y>
    </cdr:to>
    <cdr:sp macro="" textlink="">
      <cdr:nvSpPr>
        <cdr:cNvPr id="7" name="pole tekstowe 6"/>
        <cdr:cNvSpPr txBox="1"/>
      </cdr:nvSpPr>
      <cdr:spPr>
        <a:xfrm xmlns:a="http://schemas.openxmlformats.org/drawingml/2006/main">
          <a:off x="5357850" y="3017841"/>
          <a:ext cx="500117" cy="35716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7,7</a:t>
          </a:r>
          <a:endParaRPr lang="pl-PL" sz="1400" b="1" dirty="0">
            <a:solidFill>
              <a:srgbClr val="003399"/>
            </a:solidFill>
          </a:endParaRPr>
        </a:p>
      </cdr:txBody>
    </cdr:sp>
  </cdr:relSizeAnchor>
  <cdr:relSizeAnchor xmlns:cdr="http://schemas.openxmlformats.org/drawingml/2006/chartDrawing">
    <cdr:from>
      <cdr:x>0.68339</cdr:x>
      <cdr:y>0.59848</cdr:y>
    </cdr:from>
    <cdr:to>
      <cdr:x>0.7526</cdr:x>
      <cdr:y>0.67284</cdr:y>
    </cdr:to>
    <cdr:sp macro="" textlink="">
      <cdr:nvSpPr>
        <cdr:cNvPr id="9" name="pole tekstowe 8"/>
        <cdr:cNvSpPr txBox="1"/>
      </cdr:nvSpPr>
      <cdr:spPr>
        <a:xfrm xmlns:a="http://schemas.openxmlformats.org/drawingml/2006/main">
          <a:off x="5643602" y="2874965"/>
          <a:ext cx="571550" cy="35721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l-PL" sz="1400" b="1" dirty="0" smtClean="0">
              <a:solidFill>
                <a:srgbClr val="003399"/>
              </a:solidFill>
            </a:rPr>
            <a:t>13,1</a:t>
          </a:r>
          <a:endParaRPr lang="pl-PL" sz="1400" b="1" dirty="0">
            <a:solidFill>
              <a:srgbClr val="003399"/>
            </a:solidFill>
          </a:endParaRPr>
        </a:p>
      </cdr:txBody>
    </cdr:sp>
  </cdr:relSizeAnchor>
  <cdr:relSizeAnchor xmlns:cdr="http://schemas.openxmlformats.org/drawingml/2006/chartDrawing">
    <cdr:from>
      <cdr:x>0.35467</cdr:x>
      <cdr:y>0.15234</cdr:y>
    </cdr:from>
    <cdr:to>
      <cdr:x>0.4654</cdr:x>
      <cdr:y>0.34269</cdr:y>
    </cdr:to>
    <cdr:sp macro="" textlink="">
      <cdr:nvSpPr>
        <cdr:cNvPr id="12" name="pole tekstowe 11"/>
        <cdr:cNvSpPr txBox="1"/>
      </cdr:nvSpPr>
      <cdr:spPr>
        <a:xfrm xmlns:a="http://schemas.openxmlformats.org/drawingml/2006/main">
          <a:off x="2928958" y="731825"/>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pl-PL" sz="1400" b="1" dirty="0">
            <a:solidFill>
              <a:schemeClr val="accent4">
                <a:lumMod val="75000"/>
              </a:schemeClr>
            </a:solidFill>
          </a:endParaRPr>
        </a:p>
      </cdr:txBody>
    </cdr:sp>
  </cdr:relSizeAnchor>
  <cdr:relSizeAnchor xmlns:cdr="http://schemas.openxmlformats.org/drawingml/2006/chartDrawing">
    <cdr:from>
      <cdr:x>0.25952</cdr:x>
      <cdr:y>0.03337</cdr:y>
    </cdr:from>
    <cdr:to>
      <cdr:x>0.34603</cdr:x>
      <cdr:y>0.07798</cdr:y>
    </cdr:to>
    <cdr:sp macro="" textlink="">
      <cdr:nvSpPr>
        <cdr:cNvPr id="18" name="pole tekstowe 1"/>
        <cdr:cNvSpPr txBox="1"/>
      </cdr:nvSpPr>
      <cdr:spPr>
        <a:xfrm xmlns:a="http://schemas.openxmlformats.org/drawingml/2006/main">
          <a:off x="2143140" y="160321"/>
          <a:ext cx="714417" cy="214297"/>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pl-PL" sz="1400" b="1" dirty="0" smtClean="0">
              <a:solidFill>
                <a:srgbClr val="003399"/>
              </a:solidFill>
            </a:rPr>
            <a:t>757,4</a:t>
          </a:r>
          <a:endParaRPr lang="pl-PL" sz="1400" b="1" dirty="0">
            <a:solidFill>
              <a:srgbClr val="003399"/>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8150" cy="503238"/>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lvl1pPr defTabSz="968375" eaLnBrk="0" hangingPunct="0">
              <a:spcBef>
                <a:spcPct val="20000"/>
              </a:spcBef>
              <a:defRPr sz="1300"/>
            </a:lvl1pPr>
          </a:lstStyle>
          <a:p>
            <a:endParaRPr lang="pl-PL" dirty="0"/>
          </a:p>
        </p:txBody>
      </p:sp>
      <p:sp>
        <p:nvSpPr>
          <p:cNvPr id="67587" name="Rectangle 3"/>
          <p:cNvSpPr>
            <a:spLocks noGrp="1" noChangeArrowheads="1"/>
          </p:cNvSpPr>
          <p:nvPr>
            <p:ph type="dt" sz="quarter" idx="1"/>
          </p:nvPr>
        </p:nvSpPr>
        <p:spPr bwMode="auto">
          <a:xfrm>
            <a:off x="3895725" y="0"/>
            <a:ext cx="2978150" cy="503238"/>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lvl1pPr algn="r" defTabSz="968375" eaLnBrk="0" hangingPunct="0">
              <a:spcBef>
                <a:spcPct val="20000"/>
              </a:spcBef>
              <a:defRPr sz="1300"/>
            </a:lvl1pPr>
          </a:lstStyle>
          <a:p>
            <a:fld id="{2E2B03F8-105D-4091-8FFF-B7E269CC0315}" type="datetimeFigureOut">
              <a:rPr lang="pl-PL"/>
              <a:pPr/>
              <a:t>2010-05-25</a:t>
            </a:fld>
            <a:endParaRPr lang="pl-PL" dirty="0"/>
          </a:p>
        </p:txBody>
      </p:sp>
      <p:sp>
        <p:nvSpPr>
          <p:cNvPr id="67588" name="Rectangle 4"/>
          <p:cNvSpPr>
            <a:spLocks noGrp="1" noChangeArrowheads="1"/>
          </p:cNvSpPr>
          <p:nvPr>
            <p:ph type="ftr" sz="quarter" idx="2"/>
          </p:nvPr>
        </p:nvSpPr>
        <p:spPr bwMode="auto">
          <a:xfrm>
            <a:off x="0" y="9559925"/>
            <a:ext cx="2978150" cy="503238"/>
          </a:xfrm>
          <a:prstGeom prst="rect">
            <a:avLst/>
          </a:prstGeom>
          <a:noFill/>
          <a:ln w="9525">
            <a:noFill/>
            <a:miter lim="800000"/>
            <a:headEnd/>
            <a:tailEnd/>
          </a:ln>
        </p:spPr>
        <p:txBody>
          <a:bodyPr vert="horz" wrap="square" lIns="96780" tIns="48390" rIns="96780" bIns="48390" numCol="1" anchor="b" anchorCtr="0" compatLnSpc="1">
            <a:prstTxWarp prst="textNoShape">
              <a:avLst/>
            </a:prstTxWarp>
          </a:bodyPr>
          <a:lstStyle>
            <a:lvl1pPr defTabSz="968375" eaLnBrk="0" hangingPunct="0">
              <a:spcBef>
                <a:spcPct val="20000"/>
              </a:spcBef>
              <a:defRPr sz="1300"/>
            </a:lvl1pPr>
          </a:lstStyle>
          <a:p>
            <a:endParaRPr lang="pl-PL" dirty="0"/>
          </a:p>
        </p:txBody>
      </p:sp>
      <p:sp>
        <p:nvSpPr>
          <p:cNvPr id="67589" name="Rectangle 5"/>
          <p:cNvSpPr>
            <a:spLocks noGrp="1" noChangeArrowheads="1"/>
          </p:cNvSpPr>
          <p:nvPr>
            <p:ph type="sldNum" sz="quarter" idx="3"/>
          </p:nvPr>
        </p:nvSpPr>
        <p:spPr bwMode="auto">
          <a:xfrm>
            <a:off x="3895725" y="9559925"/>
            <a:ext cx="2978150" cy="503238"/>
          </a:xfrm>
          <a:prstGeom prst="rect">
            <a:avLst/>
          </a:prstGeom>
          <a:noFill/>
          <a:ln w="9525">
            <a:noFill/>
            <a:miter lim="800000"/>
            <a:headEnd/>
            <a:tailEnd/>
          </a:ln>
        </p:spPr>
        <p:txBody>
          <a:bodyPr vert="horz" wrap="square" lIns="96780" tIns="48390" rIns="96780" bIns="48390" numCol="1" anchor="b" anchorCtr="0" compatLnSpc="1">
            <a:prstTxWarp prst="textNoShape">
              <a:avLst/>
            </a:prstTxWarp>
          </a:bodyPr>
          <a:lstStyle>
            <a:lvl1pPr algn="r" defTabSz="968375" eaLnBrk="0" hangingPunct="0">
              <a:spcBef>
                <a:spcPct val="20000"/>
              </a:spcBef>
              <a:defRPr sz="1300"/>
            </a:lvl1pPr>
          </a:lstStyle>
          <a:p>
            <a:fld id="{C140CED3-2AD6-4C1D-8D37-B3EF1A8A83A8}" type="slidenum">
              <a:rPr lang="pl-PL"/>
              <a:pPr/>
              <a:t>‹#›</a:t>
            </a:fld>
            <a:endParaRPr lang="pl-PL"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0" y="0"/>
            <a:ext cx="2978150" cy="503238"/>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lvl1pPr defTabSz="968375">
              <a:defRPr sz="1300" b="0">
                <a:solidFill>
                  <a:schemeClr val="tx1"/>
                </a:solidFill>
                <a:latin typeface="Courier New" pitchFamily="49" charset="0"/>
              </a:defRPr>
            </a:lvl1pPr>
          </a:lstStyle>
          <a:p>
            <a:endParaRPr lang="pl-PL" dirty="0"/>
          </a:p>
        </p:txBody>
      </p:sp>
      <p:sp>
        <p:nvSpPr>
          <p:cNvPr id="3" name="Symbol zastępczy daty 2"/>
          <p:cNvSpPr>
            <a:spLocks noGrp="1"/>
          </p:cNvSpPr>
          <p:nvPr>
            <p:ph type="dt" idx="1"/>
          </p:nvPr>
        </p:nvSpPr>
        <p:spPr bwMode="auto">
          <a:xfrm>
            <a:off x="3894138" y="0"/>
            <a:ext cx="2978150" cy="503238"/>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lvl1pPr algn="r" defTabSz="968375">
              <a:defRPr sz="1300" b="0">
                <a:solidFill>
                  <a:schemeClr val="tx1"/>
                </a:solidFill>
                <a:latin typeface="Courier New" pitchFamily="49" charset="0"/>
              </a:defRPr>
            </a:lvl1pPr>
          </a:lstStyle>
          <a:p>
            <a:fld id="{43D99EEE-C72E-46F9-8190-CB4B33F99FD0}" type="datetimeFigureOut">
              <a:rPr lang="pl-PL"/>
              <a:pPr/>
              <a:t>2010-05-25</a:t>
            </a:fld>
            <a:endParaRPr lang="pl-PL" dirty="0"/>
          </a:p>
        </p:txBody>
      </p:sp>
      <p:sp>
        <p:nvSpPr>
          <p:cNvPr id="4" name="Symbol zastępczy obrazu slajdu 3"/>
          <p:cNvSpPr>
            <a:spLocks noGrp="1" noRot="1" noChangeAspect="1"/>
          </p:cNvSpPr>
          <p:nvPr>
            <p:ph type="sldImg" idx="2"/>
          </p:nvPr>
        </p:nvSpPr>
        <p:spPr>
          <a:xfrm>
            <a:off x="920750" y="754063"/>
            <a:ext cx="5033963" cy="3775075"/>
          </a:xfrm>
          <a:prstGeom prst="rect">
            <a:avLst/>
          </a:prstGeom>
          <a:noFill/>
          <a:ln w="12700">
            <a:solidFill>
              <a:prstClr val="black"/>
            </a:solidFill>
          </a:ln>
        </p:spPr>
        <p:txBody>
          <a:bodyPr vert="horz" lIns="91440" tIns="45720" rIns="91440" bIns="45720" rtlCol="0" anchor="ctr"/>
          <a:lstStyle/>
          <a:p>
            <a:pPr lvl="0"/>
            <a:endParaRPr lang="pl-PL" noProof="0" dirty="0"/>
          </a:p>
        </p:txBody>
      </p:sp>
      <p:sp>
        <p:nvSpPr>
          <p:cNvPr id="5" name="Symbol zastępczy notatek 4"/>
          <p:cNvSpPr>
            <a:spLocks noGrp="1"/>
          </p:cNvSpPr>
          <p:nvPr>
            <p:ph type="body" sz="quarter" idx="3"/>
          </p:nvPr>
        </p:nvSpPr>
        <p:spPr bwMode="auto">
          <a:xfrm>
            <a:off x="687388" y="4779963"/>
            <a:ext cx="5499100" cy="4529137"/>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bwMode="auto">
          <a:xfrm>
            <a:off x="0" y="9558338"/>
            <a:ext cx="2978150" cy="503237"/>
          </a:xfrm>
          <a:prstGeom prst="rect">
            <a:avLst/>
          </a:prstGeom>
          <a:noFill/>
          <a:ln w="9525">
            <a:noFill/>
            <a:miter lim="800000"/>
            <a:headEnd/>
            <a:tailEnd/>
          </a:ln>
        </p:spPr>
        <p:txBody>
          <a:bodyPr vert="horz" wrap="square" lIns="96780" tIns="48390" rIns="96780" bIns="48390" numCol="1" anchor="b" anchorCtr="0" compatLnSpc="1">
            <a:prstTxWarp prst="textNoShape">
              <a:avLst/>
            </a:prstTxWarp>
          </a:bodyPr>
          <a:lstStyle>
            <a:lvl1pPr defTabSz="968375">
              <a:defRPr sz="1300" b="0">
                <a:solidFill>
                  <a:schemeClr val="tx1"/>
                </a:solidFill>
                <a:latin typeface="Courier New" pitchFamily="49" charset="0"/>
              </a:defRPr>
            </a:lvl1pPr>
          </a:lstStyle>
          <a:p>
            <a:endParaRPr lang="pl-PL" dirty="0"/>
          </a:p>
        </p:txBody>
      </p:sp>
      <p:sp>
        <p:nvSpPr>
          <p:cNvPr id="7" name="Symbol zastępczy numeru slajdu 6"/>
          <p:cNvSpPr>
            <a:spLocks noGrp="1"/>
          </p:cNvSpPr>
          <p:nvPr>
            <p:ph type="sldNum" sz="quarter" idx="5"/>
          </p:nvPr>
        </p:nvSpPr>
        <p:spPr bwMode="auto">
          <a:xfrm>
            <a:off x="3894138" y="9558338"/>
            <a:ext cx="2978150" cy="503237"/>
          </a:xfrm>
          <a:prstGeom prst="rect">
            <a:avLst/>
          </a:prstGeom>
          <a:noFill/>
          <a:ln w="9525">
            <a:noFill/>
            <a:miter lim="800000"/>
            <a:headEnd/>
            <a:tailEnd/>
          </a:ln>
        </p:spPr>
        <p:txBody>
          <a:bodyPr vert="horz" wrap="square" lIns="96780" tIns="48390" rIns="96780" bIns="48390" numCol="1" anchor="b" anchorCtr="0" compatLnSpc="1">
            <a:prstTxWarp prst="textNoShape">
              <a:avLst/>
            </a:prstTxWarp>
          </a:bodyPr>
          <a:lstStyle>
            <a:lvl1pPr algn="r" defTabSz="968375">
              <a:defRPr sz="1300" b="0">
                <a:solidFill>
                  <a:schemeClr val="tx1"/>
                </a:solidFill>
                <a:latin typeface="Courier New" pitchFamily="49" charset="0"/>
              </a:defRPr>
            </a:lvl1pPr>
          </a:lstStyle>
          <a:p>
            <a:fld id="{34389D4A-E10A-4426-8A43-56B6CE3EA985}" type="slidenum">
              <a:rPr lang="pl-PL"/>
              <a:pPr/>
              <a:t>‹#›</a:t>
            </a:fld>
            <a:endParaRPr lang="pl-PL"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7651" name="Symbol zastępczy notatek 2"/>
          <p:cNvSpPr>
            <a:spLocks noGrp="1"/>
          </p:cNvSpPr>
          <p:nvPr>
            <p:ph type="body" idx="1"/>
          </p:nvPr>
        </p:nvSpPr>
        <p:spPr/>
        <p:txBody>
          <a:bodyPr/>
          <a:lstStyle/>
          <a:p>
            <a:pPr eaLnBrk="1" hangingPunct="1">
              <a:spcBef>
                <a:spcPct val="0"/>
              </a:spcBef>
            </a:pPr>
            <a:endParaRPr lang="pl-PL" smtClean="0"/>
          </a:p>
        </p:txBody>
      </p:sp>
      <p:sp>
        <p:nvSpPr>
          <p:cNvPr id="27652" name="Symbol zastępczy numeru slajdu 3"/>
          <p:cNvSpPr>
            <a:spLocks noGrp="1"/>
          </p:cNvSpPr>
          <p:nvPr>
            <p:ph type="sldNum" sz="quarter" idx="5"/>
          </p:nvPr>
        </p:nvSpPr>
        <p:spPr>
          <a:noFill/>
        </p:spPr>
        <p:txBody>
          <a:bodyPr/>
          <a:lstStyle/>
          <a:p>
            <a:fld id="{41498877-675B-4F74-A9C6-C9B1C68D6676}" type="slidenum">
              <a:rPr lang="pl-PL"/>
              <a:pPr/>
              <a:t>5</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6"/>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1"/>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ftr" sz="quarter" idx="10"/>
          </p:nvPr>
        </p:nvSpPr>
        <p:spPr>
          <a:ln/>
        </p:spPr>
        <p:txBody>
          <a:bodyPr/>
          <a:lstStyle>
            <a:lvl1pPr>
              <a:defRPr/>
            </a:lvl1pPr>
          </a:lstStyle>
          <a:p>
            <a:endParaRPr lang="pl-PL" dirty="0"/>
          </a:p>
        </p:txBody>
      </p:sp>
      <p:sp>
        <p:nvSpPr>
          <p:cNvPr id="5" name="Rectangle 16"/>
          <p:cNvSpPr>
            <a:spLocks noGrp="1" noChangeArrowheads="1"/>
          </p:cNvSpPr>
          <p:nvPr>
            <p:ph type="sldNum" sz="quarter" idx="11"/>
          </p:nvPr>
        </p:nvSpPr>
        <p:spPr>
          <a:ln/>
        </p:spPr>
        <p:txBody>
          <a:bodyPr/>
          <a:lstStyle>
            <a:lvl1pPr>
              <a:defRPr/>
            </a:lvl1pPr>
          </a:lstStyle>
          <a:p>
            <a:fld id="{FD3662EE-08AC-432C-9A0A-364D4C7DC6BE}" type="slidenum">
              <a:rPr lang="pl-PL"/>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pl-PL" dirty="0"/>
          </a:p>
        </p:txBody>
      </p:sp>
      <p:sp>
        <p:nvSpPr>
          <p:cNvPr id="3" name="Rectangle 16"/>
          <p:cNvSpPr>
            <a:spLocks noGrp="1" noChangeArrowheads="1"/>
          </p:cNvSpPr>
          <p:nvPr>
            <p:ph type="sldNum" sz="quarter" idx="11"/>
          </p:nvPr>
        </p:nvSpPr>
        <p:spPr>
          <a:ln/>
        </p:spPr>
        <p:txBody>
          <a:bodyPr/>
          <a:lstStyle>
            <a:lvl1pPr>
              <a:defRPr/>
            </a:lvl1pPr>
          </a:lstStyle>
          <a:p>
            <a:fld id="{1A8BC339-0C3F-461D-ABC8-B92B8E057A31}" type="slidenum">
              <a:rPr lang="pl-PL"/>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2"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ftr" sz="quarter" idx="10"/>
          </p:nvPr>
        </p:nvSpPr>
        <p:spPr>
          <a:ln/>
        </p:spPr>
        <p:txBody>
          <a:bodyPr/>
          <a:lstStyle>
            <a:lvl1pPr>
              <a:defRPr/>
            </a:lvl1pPr>
          </a:lstStyle>
          <a:p>
            <a:endParaRPr lang="pl-PL" dirty="0"/>
          </a:p>
        </p:txBody>
      </p:sp>
      <p:sp>
        <p:nvSpPr>
          <p:cNvPr id="6" name="Rectangle 16"/>
          <p:cNvSpPr>
            <a:spLocks noGrp="1" noChangeArrowheads="1"/>
          </p:cNvSpPr>
          <p:nvPr>
            <p:ph type="sldNum" sz="quarter" idx="11"/>
          </p:nvPr>
        </p:nvSpPr>
        <p:spPr>
          <a:ln/>
        </p:spPr>
        <p:txBody>
          <a:bodyPr/>
          <a:lstStyle>
            <a:lvl1pPr>
              <a:defRPr/>
            </a:lvl1pPr>
          </a:lstStyle>
          <a:p>
            <a:fld id="{F7E944CB-63AA-4902-A76F-DCC03AD0D23F}" type="slidenum">
              <a:rPr lang="pl-PL"/>
              <a:pPr/>
              <a:t>‹#›</a:t>
            </a:fld>
            <a:endParaRPr lang="pl-P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1"/>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ftr" sz="quarter" idx="10"/>
          </p:nvPr>
        </p:nvSpPr>
        <p:spPr>
          <a:ln/>
        </p:spPr>
        <p:txBody>
          <a:bodyPr/>
          <a:lstStyle>
            <a:lvl1pPr>
              <a:defRPr/>
            </a:lvl1pPr>
          </a:lstStyle>
          <a:p>
            <a:endParaRPr lang="pl-PL" dirty="0"/>
          </a:p>
        </p:txBody>
      </p:sp>
      <p:sp>
        <p:nvSpPr>
          <p:cNvPr id="6" name="Rectangle 16"/>
          <p:cNvSpPr>
            <a:spLocks noGrp="1" noChangeArrowheads="1"/>
          </p:cNvSpPr>
          <p:nvPr>
            <p:ph type="sldNum" sz="quarter" idx="11"/>
          </p:nvPr>
        </p:nvSpPr>
        <p:spPr>
          <a:ln/>
        </p:spPr>
        <p:txBody>
          <a:bodyPr/>
          <a:lstStyle>
            <a:lvl1pPr>
              <a:defRPr/>
            </a:lvl1pPr>
          </a:lstStyle>
          <a:p>
            <a:fld id="{6361EBBD-4E91-4534-9A49-57B5EB976B6A}" type="slidenum">
              <a:rPr lang="pl-PL"/>
              <a:pPr/>
              <a:t>‹#›</a:t>
            </a:fld>
            <a:endParaRPr lang="pl-PL"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ftr" sz="quarter" idx="10"/>
          </p:nvPr>
        </p:nvSpPr>
        <p:spPr>
          <a:ln/>
        </p:spPr>
        <p:txBody>
          <a:bodyPr/>
          <a:lstStyle>
            <a:lvl1pPr>
              <a:defRPr/>
            </a:lvl1pPr>
          </a:lstStyle>
          <a:p>
            <a:endParaRPr lang="pl-PL" dirty="0"/>
          </a:p>
        </p:txBody>
      </p:sp>
      <p:sp>
        <p:nvSpPr>
          <p:cNvPr id="5" name="Rectangle 16"/>
          <p:cNvSpPr>
            <a:spLocks noGrp="1" noChangeArrowheads="1"/>
          </p:cNvSpPr>
          <p:nvPr>
            <p:ph type="sldNum" sz="quarter" idx="11"/>
          </p:nvPr>
        </p:nvSpPr>
        <p:spPr>
          <a:ln/>
        </p:spPr>
        <p:txBody>
          <a:bodyPr/>
          <a:lstStyle>
            <a:lvl1pPr>
              <a:defRPr/>
            </a:lvl1pPr>
          </a:lstStyle>
          <a:p>
            <a:fld id="{0BB4185E-0307-4ED3-8E9B-08A185997AA0}" type="slidenum">
              <a:rPr lang="pl-PL"/>
              <a:pPr/>
              <a:t>‹#›</a:t>
            </a:fld>
            <a:endParaRPr lang="pl-PL"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2057400" cy="6034087"/>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9"/>
            <a:ext cx="6019800" cy="603408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ftr" sz="quarter" idx="10"/>
          </p:nvPr>
        </p:nvSpPr>
        <p:spPr>
          <a:ln/>
        </p:spPr>
        <p:txBody>
          <a:bodyPr/>
          <a:lstStyle>
            <a:lvl1pPr>
              <a:defRPr/>
            </a:lvl1pPr>
          </a:lstStyle>
          <a:p>
            <a:endParaRPr lang="pl-PL" dirty="0"/>
          </a:p>
        </p:txBody>
      </p:sp>
      <p:sp>
        <p:nvSpPr>
          <p:cNvPr id="5" name="Rectangle 16"/>
          <p:cNvSpPr>
            <a:spLocks noGrp="1" noChangeArrowheads="1"/>
          </p:cNvSpPr>
          <p:nvPr>
            <p:ph type="sldNum" sz="quarter" idx="11"/>
          </p:nvPr>
        </p:nvSpPr>
        <p:spPr>
          <a:ln/>
        </p:spPr>
        <p:txBody>
          <a:bodyPr/>
          <a:lstStyle>
            <a:lvl1pPr>
              <a:defRPr/>
            </a:lvl1pPr>
          </a:lstStyle>
          <a:p>
            <a:fld id="{922C73C1-8E53-4415-86F9-29AAE4024898}" type="slidenum">
              <a:rPr lang="pl-PL"/>
              <a:pPr/>
              <a:t>‹#›</a:t>
            </a:fld>
            <a:endParaRPr lang="pl-PL"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Tytuł i 2 elementy zawartości nad tekstem">
    <p:spTree>
      <p:nvGrpSpPr>
        <p:cNvPr id="1" name=""/>
        <p:cNvGrpSpPr/>
        <p:nvPr/>
      </p:nvGrpSpPr>
      <p:grpSpPr>
        <a:xfrm>
          <a:off x="0" y="0"/>
          <a:ext cx="0" cy="0"/>
          <a:chOff x="0" y="0"/>
          <a:chExt cx="0" cy="0"/>
        </a:xfrm>
      </p:grpSpPr>
      <p:sp>
        <p:nvSpPr>
          <p:cNvPr id="2" name="Tytuł 1"/>
          <p:cNvSpPr>
            <a:spLocks noGrp="1"/>
          </p:cNvSpPr>
          <p:nvPr>
            <p:ph type="title"/>
          </p:nvPr>
        </p:nvSpPr>
        <p:spPr>
          <a:xfrm>
            <a:off x="457202" y="274638"/>
            <a:ext cx="7210425" cy="633412"/>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457200" y="1125537"/>
            <a:ext cx="4038600" cy="2514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125537"/>
            <a:ext cx="4038600" cy="2514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half" idx="3"/>
          </p:nvPr>
        </p:nvSpPr>
        <p:spPr>
          <a:xfrm>
            <a:off x="457200" y="3792539"/>
            <a:ext cx="8229600" cy="2516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
          <p:cNvSpPr>
            <a:spLocks noGrp="1" noChangeArrowheads="1"/>
          </p:cNvSpPr>
          <p:nvPr>
            <p:ph type="ftr" sz="quarter" idx="10"/>
          </p:nvPr>
        </p:nvSpPr>
        <p:spPr>
          <a:ln/>
        </p:spPr>
        <p:txBody>
          <a:bodyPr/>
          <a:lstStyle>
            <a:lvl1pPr>
              <a:defRPr/>
            </a:lvl1pPr>
          </a:lstStyle>
          <a:p>
            <a:endParaRPr lang="pl-PL" dirty="0"/>
          </a:p>
        </p:txBody>
      </p:sp>
      <p:sp>
        <p:nvSpPr>
          <p:cNvPr id="7" name="Rectangle 16"/>
          <p:cNvSpPr>
            <a:spLocks noGrp="1" noChangeArrowheads="1"/>
          </p:cNvSpPr>
          <p:nvPr>
            <p:ph type="sldNum" sz="quarter" idx="11"/>
          </p:nvPr>
        </p:nvSpPr>
        <p:spPr>
          <a:ln/>
        </p:spPr>
        <p:txBody>
          <a:bodyPr/>
          <a:lstStyle>
            <a:lvl1pPr>
              <a:defRPr/>
            </a:lvl1pPr>
          </a:lstStyle>
          <a:p>
            <a:fld id="{DD612B17-36D5-446D-90BF-7DFCC5F33CEB}" type="slidenum">
              <a:rPr lang="pl-PL"/>
              <a:pPr/>
              <a:t>‹#›</a:t>
            </a:fld>
            <a:endParaRPr lang="pl-PL"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ytuł i 4 elementy zawartości">
    <p:spTree>
      <p:nvGrpSpPr>
        <p:cNvPr id="1" name=""/>
        <p:cNvGrpSpPr/>
        <p:nvPr/>
      </p:nvGrpSpPr>
      <p:grpSpPr>
        <a:xfrm>
          <a:off x="0" y="0"/>
          <a:ext cx="0" cy="0"/>
          <a:chOff x="0" y="0"/>
          <a:chExt cx="0" cy="0"/>
        </a:xfrm>
      </p:grpSpPr>
      <p:sp>
        <p:nvSpPr>
          <p:cNvPr id="2" name="Tytuł 1"/>
          <p:cNvSpPr>
            <a:spLocks noGrp="1"/>
          </p:cNvSpPr>
          <p:nvPr>
            <p:ph type="title" sz="quarter"/>
          </p:nvPr>
        </p:nvSpPr>
        <p:spPr>
          <a:xfrm>
            <a:off x="457202" y="274638"/>
            <a:ext cx="7210425" cy="633412"/>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457200" y="1125537"/>
            <a:ext cx="4038600" cy="2514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125537"/>
            <a:ext cx="4038600" cy="2514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57200" y="3792539"/>
            <a:ext cx="4038600" cy="2516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zawartości 5"/>
          <p:cNvSpPr>
            <a:spLocks noGrp="1"/>
          </p:cNvSpPr>
          <p:nvPr>
            <p:ph sz="quarter" idx="4"/>
          </p:nvPr>
        </p:nvSpPr>
        <p:spPr>
          <a:xfrm>
            <a:off x="4648200" y="3792539"/>
            <a:ext cx="4038600" cy="2516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ftr" sz="quarter" idx="10"/>
          </p:nvPr>
        </p:nvSpPr>
        <p:spPr>
          <a:ln/>
        </p:spPr>
        <p:txBody>
          <a:bodyPr/>
          <a:lstStyle>
            <a:lvl1pPr>
              <a:defRPr/>
            </a:lvl1pPr>
          </a:lstStyle>
          <a:p>
            <a:endParaRPr lang="pl-PL" dirty="0"/>
          </a:p>
        </p:txBody>
      </p:sp>
      <p:sp>
        <p:nvSpPr>
          <p:cNvPr id="8" name="Rectangle 16"/>
          <p:cNvSpPr>
            <a:spLocks noGrp="1" noChangeArrowheads="1"/>
          </p:cNvSpPr>
          <p:nvPr>
            <p:ph type="sldNum" sz="quarter" idx="11"/>
          </p:nvPr>
        </p:nvSpPr>
        <p:spPr>
          <a:ln/>
        </p:spPr>
        <p:txBody>
          <a:bodyPr/>
          <a:lstStyle>
            <a:lvl1pPr>
              <a:defRPr/>
            </a:lvl1pPr>
          </a:lstStyle>
          <a:p>
            <a:fld id="{D744863D-1F21-4008-B5E4-0822A68B8822}" type="slidenum">
              <a:rPr lang="pl-PL"/>
              <a:pPr/>
              <a:t>‹#›</a:t>
            </a:fld>
            <a:endParaRPr lang="pl-PL"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DFD64866-9C1A-4324-9430-76FCA15DD43E}" type="slidenum">
              <a:rPr lang="pl-PL"/>
              <a:pPr/>
              <a:t>‹#›</a:t>
            </a:fld>
            <a:endParaRPr lang="pl-PL"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DFD64866-9C1A-4324-9430-76FCA15DD43E}" type="slidenum">
              <a:rPr lang="pl-PL"/>
              <a:pPr/>
              <a:t>‹#›</a:t>
            </a:fld>
            <a:endParaRPr lang="pl-PL"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DFD64866-9C1A-4324-9430-76FCA15DD43E}" type="slidenum">
              <a:rPr lang="pl-PL"/>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ftr" sz="quarter" idx="10"/>
          </p:nvPr>
        </p:nvSpPr>
        <p:spPr>
          <a:ln/>
        </p:spPr>
        <p:txBody>
          <a:bodyPr/>
          <a:lstStyle>
            <a:lvl1pPr>
              <a:defRPr/>
            </a:lvl1pPr>
          </a:lstStyle>
          <a:p>
            <a:endParaRPr lang="pl-PL" dirty="0"/>
          </a:p>
        </p:txBody>
      </p:sp>
      <p:sp>
        <p:nvSpPr>
          <p:cNvPr id="5" name="Rectangle 16"/>
          <p:cNvSpPr>
            <a:spLocks noGrp="1" noChangeArrowheads="1"/>
          </p:cNvSpPr>
          <p:nvPr>
            <p:ph type="sldNum" sz="quarter" idx="11"/>
          </p:nvPr>
        </p:nvSpPr>
        <p:spPr>
          <a:ln/>
        </p:spPr>
        <p:txBody>
          <a:bodyPr/>
          <a:lstStyle>
            <a:lvl1pPr>
              <a:defRPr/>
            </a:lvl1pPr>
          </a:lstStyle>
          <a:p>
            <a:fld id="{4351E0F8-9F5C-460D-837D-371B372803BC}" type="slidenum">
              <a:rPr lang="pl-PL"/>
              <a:pPr/>
              <a:t>‹#›</a:t>
            </a:fld>
            <a:endParaRPr lang="pl-PL"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DFD64866-9C1A-4324-9430-76FCA15DD43E}" type="slidenum">
              <a:rPr lang="pl-PL"/>
              <a:pPr/>
              <a:t>‹#›</a:t>
            </a:fld>
            <a:endParaRPr lang="pl-PL"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bl">
  <p:cSld name="Tytuł i tabela">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468313" y="260350"/>
            <a:ext cx="7315200" cy="685800"/>
          </a:xfrm>
          <a:prstGeom prst="rect">
            <a:avLst/>
          </a:prstGeom>
          <a:solidFill>
            <a:srgbClr val="E88A00"/>
          </a:solidFill>
          <a:ln w="9525">
            <a:noFill/>
            <a:miter lim="800000"/>
            <a:headEnd/>
            <a:tailEnd/>
          </a:ln>
          <a:effectLst/>
        </p:spPr>
        <p:txBody>
          <a:bodyPr wrap="none" anchor="ctr"/>
          <a:lstStyle/>
          <a:p>
            <a:pPr algn="ctr" eaLnBrk="0" hangingPunct="0">
              <a:spcBef>
                <a:spcPct val="20000"/>
              </a:spcBef>
              <a:defRPr/>
            </a:pPr>
            <a:endParaRPr lang="pl-PL"/>
          </a:p>
        </p:txBody>
      </p:sp>
      <p:pic>
        <p:nvPicPr>
          <p:cNvPr id="5" name="Picture 9"/>
          <p:cNvPicPr>
            <a:picLocks noChangeAspect="1" noChangeArrowheads="1"/>
          </p:cNvPicPr>
          <p:nvPr userDrawn="1"/>
        </p:nvPicPr>
        <p:blipFill>
          <a:blip r:embed="rId2" cstate="print"/>
          <a:srcRect/>
          <a:stretch>
            <a:fillRect/>
          </a:stretch>
        </p:blipFill>
        <p:spPr bwMode="auto">
          <a:xfrm>
            <a:off x="7956550" y="260350"/>
            <a:ext cx="877888" cy="674688"/>
          </a:xfrm>
          <a:prstGeom prst="rect">
            <a:avLst/>
          </a:prstGeom>
          <a:noFill/>
          <a:ln w="15875">
            <a:solidFill>
              <a:srgbClr val="FFFFFF"/>
            </a:solidFill>
            <a:miter lim="800000"/>
            <a:headEnd/>
            <a:tailEnd/>
          </a:ln>
        </p:spPr>
      </p:pic>
      <p:sp>
        <p:nvSpPr>
          <p:cNvPr id="6" name="Line 7"/>
          <p:cNvSpPr>
            <a:spLocks noChangeShapeType="1"/>
          </p:cNvSpPr>
          <p:nvPr userDrawn="1"/>
        </p:nvSpPr>
        <p:spPr bwMode="auto">
          <a:xfrm flipV="1">
            <a:off x="468313" y="981075"/>
            <a:ext cx="8351837" cy="0"/>
          </a:xfrm>
          <a:prstGeom prst="line">
            <a:avLst/>
          </a:prstGeom>
          <a:noFill/>
          <a:ln w="19050">
            <a:solidFill>
              <a:srgbClr val="FF6600"/>
            </a:solidFill>
            <a:round/>
            <a:headEnd/>
            <a:tailEnd/>
          </a:ln>
        </p:spPr>
        <p:txBody>
          <a:bodyPr/>
          <a:lstStyle/>
          <a:p>
            <a:endParaRPr lang="pl-PL"/>
          </a:p>
        </p:txBody>
      </p:sp>
      <p:pic>
        <p:nvPicPr>
          <p:cNvPr id="7" name="Picture 16"/>
          <p:cNvPicPr>
            <a:picLocks noChangeAspect="1" noChangeArrowheads="1"/>
          </p:cNvPicPr>
          <p:nvPr userDrawn="1"/>
        </p:nvPicPr>
        <p:blipFill>
          <a:blip r:embed="rId3" cstate="print"/>
          <a:srcRect/>
          <a:stretch>
            <a:fillRect/>
          </a:stretch>
        </p:blipFill>
        <p:spPr bwMode="auto">
          <a:xfrm>
            <a:off x="468313" y="6021388"/>
            <a:ext cx="8458200" cy="590550"/>
          </a:xfrm>
          <a:prstGeom prst="rect">
            <a:avLst/>
          </a:prstGeom>
          <a:noFill/>
        </p:spPr>
      </p:pic>
      <p:sp>
        <p:nvSpPr>
          <p:cNvPr id="8" name="Line 7"/>
          <p:cNvSpPr>
            <a:spLocks noChangeShapeType="1"/>
          </p:cNvSpPr>
          <p:nvPr userDrawn="1"/>
        </p:nvSpPr>
        <p:spPr bwMode="auto">
          <a:xfrm flipV="1">
            <a:off x="468313" y="5949950"/>
            <a:ext cx="8424862" cy="0"/>
          </a:xfrm>
          <a:prstGeom prst="line">
            <a:avLst/>
          </a:prstGeom>
          <a:noFill/>
          <a:ln w="19050">
            <a:solidFill>
              <a:srgbClr val="FF6600"/>
            </a:solidFill>
            <a:round/>
            <a:headEnd/>
            <a:tailEnd/>
          </a:ln>
        </p:spPr>
        <p:txBody>
          <a:bodyPr/>
          <a:lstStyle/>
          <a:p>
            <a:endParaRPr lang="pl-PL"/>
          </a:p>
        </p:txBody>
      </p:sp>
      <p:sp>
        <p:nvSpPr>
          <p:cNvPr id="2" name="Tytuł 1"/>
          <p:cNvSpPr>
            <a:spLocks noGrp="1"/>
          </p:cNvSpPr>
          <p:nvPr>
            <p:ph type="title"/>
          </p:nvPr>
        </p:nvSpPr>
        <p:spPr>
          <a:xfrm>
            <a:off x="457200" y="274638"/>
            <a:ext cx="6707188" cy="1143000"/>
          </a:xfrm>
        </p:spPr>
        <p:txBody>
          <a:bodyPr/>
          <a:lstStyle/>
          <a:p>
            <a:r>
              <a:rPr lang="pl-PL" dirty="0" smtClean="0"/>
              <a:t>Kliknij, aby edytować styl</a:t>
            </a:r>
            <a:endParaRPr lang="pl-PL" dirty="0"/>
          </a:p>
        </p:txBody>
      </p:sp>
      <p:sp>
        <p:nvSpPr>
          <p:cNvPr id="3" name="Symbol zastępczy tabeli 2"/>
          <p:cNvSpPr>
            <a:spLocks noGrp="1"/>
          </p:cNvSpPr>
          <p:nvPr>
            <p:ph type="tbl" idx="1"/>
          </p:nvPr>
        </p:nvSpPr>
        <p:spPr>
          <a:xfrm>
            <a:off x="457200" y="1600200"/>
            <a:ext cx="8229600" cy="4525963"/>
          </a:xfrm>
        </p:spPr>
        <p:txBody>
          <a:bodyPr/>
          <a:lstStyle/>
          <a:p>
            <a:pPr lvl="0"/>
            <a:endParaRPr lang="pl-PL" noProof="0" dirty="0"/>
          </a:p>
        </p:txBody>
      </p:sp>
      <p:sp>
        <p:nvSpPr>
          <p:cNvPr id="9" name="Rectangle 4"/>
          <p:cNvSpPr>
            <a:spLocks noGrp="1" noChangeArrowheads="1"/>
          </p:cNvSpPr>
          <p:nvPr>
            <p:ph type="ftr" sz="quarter" idx="10"/>
          </p:nvPr>
        </p:nvSpPr>
        <p:spPr/>
        <p:txBody>
          <a:bodyPr/>
          <a:lstStyle>
            <a:lvl1pPr>
              <a:defRPr/>
            </a:lvl1pPr>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1"/>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ftr" sz="quarter" idx="10"/>
          </p:nvPr>
        </p:nvSpPr>
        <p:spPr>
          <a:ln/>
        </p:spPr>
        <p:txBody>
          <a:bodyPr/>
          <a:lstStyle>
            <a:lvl1pPr>
              <a:defRPr/>
            </a:lvl1pPr>
          </a:lstStyle>
          <a:p>
            <a:endParaRPr lang="pl-PL" dirty="0"/>
          </a:p>
        </p:txBody>
      </p:sp>
      <p:sp>
        <p:nvSpPr>
          <p:cNvPr id="5" name="Rectangle 16"/>
          <p:cNvSpPr>
            <a:spLocks noGrp="1" noChangeArrowheads="1"/>
          </p:cNvSpPr>
          <p:nvPr>
            <p:ph type="sldNum" sz="quarter" idx="11"/>
          </p:nvPr>
        </p:nvSpPr>
        <p:spPr>
          <a:ln/>
        </p:spPr>
        <p:txBody>
          <a:bodyPr/>
          <a:lstStyle>
            <a:lvl1pPr>
              <a:defRPr/>
            </a:lvl1pPr>
          </a:lstStyle>
          <a:p>
            <a:fld id="{CE8E1A95-F347-4BDD-A3EE-7758CD193775}" type="slidenum">
              <a:rPr lang="pl-PL"/>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125539"/>
            <a:ext cx="4038600"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125539"/>
            <a:ext cx="4038600"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ftr" sz="quarter" idx="10"/>
          </p:nvPr>
        </p:nvSpPr>
        <p:spPr>
          <a:ln/>
        </p:spPr>
        <p:txBody>
          <a:bodyPr/>
          <a:lstStyle>
            <a:lvl1pPr>
              <a:defRPr/>
            </a:lvl1pPr>
          </a:lstStyle>
          <a:p>
            <a:endParaRPr lang="pl-PL" dirty="0"/>
          </a:p>
        </p:txBody>
      </p:sp>
      <p:sp>
        <p:nvSpPr>
          <p:cNvPr id="6" name="Rectangle 16"/>
          <p:cNvSpPr>
            <a:spLocks noGrp="1" noChangeArrowheads="1"/>
          </p:cNvSpPr>
          <p:nvPr>
            <p:ph type="sldNum" sz="quarter" idx="11"/>
          </p:nvPr>
        </p:nvSpPr>
        <p:spPr>
          <a:ln/>
        </p:spPr>
        <p:txBody>
          <a:bodyPr/>
          <a:lstStyle>
            <a:lvl1pPr>
              <a:defRPr/>
            </a:lvl1pPr>
          </a:lstStyle>
          <a:p>
            <a:fld id="{2AAC6715-773D-4030-8B4B-DD5B28852D85}" type="slidenum">
              <a:rPr lang="pl-PL"/>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DFD64866-9C1A-4324-9430-76FCA15DD43E}" type="slidenum">
              <a:rPr lang="pl-PL"/>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C769E98D-9943-4461-B0DF-25B85BFA11F9}" type="slidenum">
              <a:rPr lang="pl-PL"/>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5373A4D5-0F6F-448A-AEF5-A666A78A5E87}" type="slidenum">
              <a:rPr lang="pl-PL"/>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ftr" sz="quarter" idx="10"/>
          </p:nvPr>
        </p:nvSpPr>
        <p:spPr>
          <a:ln/>
        </p:spPr>
        <p:txBody>
          <a:bodyPr/>
          <a:lstStyle>
            <a:lvl1pPr>
              <a:defRPr/>
            </a:lvl1pPr>
          </a:lstStyle>
          <a:p>
            <a:endParaRPr lang="pl-PL" dirty="0"/>
          </a:p>
        </p:txBody>
      </p:sp>
      <p:sp>
        <p:nvSpPr>
          <p:cNvPr id="8" name="Rectangle 16"/>
          <p:cNvSpPr>
            <a:spLocks noGrp="1" noChangeArrowheads="1"/>
          </p:cNvSpPr>
          <p:nvPr>
            <p:ph type="sldNum" sz="quarter" idx="11"/>
          </p:nvPr>
        </p:nvSpPr>
        <p:spPr>
          <a:ln/>
        </p:spPr>
        <p:txBody>
          <a:bodyPr/>
          <a:lstStyle>
            <a:lvl1pPr>
              <a:defRPr/>
            </a:lvl1pPr>
          </a:lstStyle>
          <a:p>
            <a:fld id="{3C34B710-BEE5-4CD6-82BC-1F5A0892094B}" type="slidenum">
              <a:rPr lang="pl-PL"/>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ftr" sz="quarter" idx="10"/>
          </p:nvPr>
        </p:nvSpPr>
        <p:spPr>
          <a:ln/>
        </p:spPr>
        <p:txBody>
          <a:bodyPr/>
          <a:lstStyle>
            <a:lvl1pPr>
              <a:defRPr/>
            </a:lvl1pPr>
          </a:lstStyle>
          <a:p>
            <a:endParaRPr lang="pl-PL" dirty="0"/>
          </a:p>
        </p:txBody>
      </p:sp>
      <p:sp>
        <p:nvSpPr>
          <p:cNvPr id="4" name="Rectangle 16"/>
          <p:cNvSpPr>
            <a:spLocks noGrp="1" noChangeArrowheads="1"/>
          </p:cNvSpPr>
          <p:nvPr>
            <p:ph type="sldNum" sz="quarter" idx="11"/>
          </p:nvPr>
        </p:nvSpPr>
        <p:spPr>
          <a:ln/>
        </p:spPr>
        <p:txBody>
          <a:bodyPr/>
          <a:lstStyle>
            <a:lvl1pPr>
              <a:defRPr/>
            </a:lvl1pPr>
          </a:lstStyle>
          <a:p>
            <a:fld id="{C8324F31-1057-41B6-9514-DFEA24CE149E}" type="slidenum">
              <a:rPr lang="pl-PL"/>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468313" y="260350"/>
            <a:ext cx="7315200" cy="685800"/>
          </a:xfrm>
          <a:prstGeom prst="rect">
            <a:avLst/>
          </a:prstGeom>
          <a:solidFill>
            <a:srgbClr val="E88A00"/>
          </a:solidFill>
          <a:ln w="9525">
            <a:noFill/>
            <a:miter lim="800000"/>
            <a:headEnd/>
            <a:tailEnd/>
          </a:ln>
          <a:effectLst/>
        </p:spPr>
        <p:txBody>
          <a:bodyPr wrap="none" anchor="ctr"/>
          <a:lstStyle/>
          <a:p>
            <a:pPr algn="ctr" eaLnBrk="0" hangingPunct="0">
              <a:spcBef>
                <a:spcPct val="20000"/>
              </a:spcBef>
              <a:defRPr/>
            </a:pPr>
            <a:endParaRPr lang="pl-PL" dirty="0"/>
          </a:p>
        </p:txBody>
      </p:sp>
      <p:sp>
        <p:nvSpPr>
          <p:cNvPr id="5122" name="Rectangle 2"/>
          <p:cNvSpPr>
            <a:spLocks noGrp="1" noChangeArrowheads="1"/>
          </p:cNvSpPr>
          <p:nvPr>
            <p:ph type="title"/>
          </p:nvPr>
        </p:nvSpPr>
        <p:spPr bwMode="auto">
          <a:xfrm>
            <a:off x="900113" y="274638"/>
            <a:ext cx="6767512"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5123" name="Rectangle 3"/>
          <p:cNvSpPr>
            <a:spLocks noGrp="1" noChangeArrowheads="1"/>
          </p:cNvSpPr>
          <p:nvPr>
            <p:ph type="body" idx="1"/>
          </p:nvPr>
        </p:nvSpPr>
        <p:spPr bwMode="auto">
          <a:xfrm>
            <a:off x="457200" y="1125539"/>
            <a:ext cx="8229600" cy="5183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100" name="Rectangle 4"/>
          <p:cNvSpPr>
            <a:spLocks noGrp="1" noChangeArrowheads="1"/>
          </p:cNvSpPr>
          <p:nvPr>
            <p:ph type="ftr" sz="quarter" idx="3"/>
          </p:nvPr>
        </p:nvSpPr>
        <p:spPr bwMode="auto">
          <a:xfrm>
            <a:off x="468314" y="6524625"/>
            <a:ext cx="8207375"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endParaRPr lang="pl-PL" dirty="0"/>
          </a:p>
        </p:txBody>
      </p:sp>
      <p:pic>
        <p:nvPicPr>
          <p:cNvPr id="5130" name="Picture 9"/>
          <p:cNvPicPr>
            <a:picLocks noChangeAspect="1" noChangeArrowheads="1"/>
          </p:cNvPicPr>
          <p:nvPr userDrawn="1"/>
        </p:nvPicPr>
        <p:blipFill>
          <a:blip r:embed="rId23" cstate="print"/>
          <a:srcRect/>
          <a:stretch>
            <a:fillRect/>
          </a:stretch>
        </p:blipFill>
        <p:spPr bwMode="auto">
          <a:xfrm>
            <a:off x="7956550" y="260350"/>
            <a:ext cx="877888" cy="674688"/>
          </a:xfrm>
          <a:prstGeom prst="rect">
            <a:avLst/>
          </a:prstGeom>
          <a:noFill/>
          <a:ln w="15875">
            <a:solidFill>
              <a:srgbClr val="FFFFFF"/>
            </a:solidFill>
            <a:miter lim="800000"/>
            <a:headEnd/>
            <a:tailEnd/>
          </a:ln>
        </p:spPr>
      </p:pic>
      <p:sp>
        <p:nvSpPr>
          <p:cNvPr id="4103" name="Line 7"/>
          <p:cNvSpPr>
            <a:spLocks noChangeShapeType="1"/>
          </p:cNvSpPr>
          <p:nvPr userDrawn="1"/>
        </p:nvSpPr>
        <p:spPr bwMode="auto">
          <a:xfrm flipV="1">
            <a:off x="468314" y="981075"/>
            <a:ext cx="8351837" cy="0"/>
          </a:xfrm>
          <a:prstGeom prst="line">
            <a:avLst/>
          </a:prstGeom>
          <a:noFill/>
          <a:ln w="19050">
            <a:solidFill>
              <a:srgbClr val="FF6600"/>
            </a:solidFill>
            <a:round/>
            <a:headEnd/>
            <a:tailEnd/>
          </a:ln>
        </p:spPr>
        <p:txBody>
          <a:bodyPr/>
          <a:lstStyle/>
          <a:p>
            <a:endParaRPr lang="pl-PL" dirty="0"/>
          </a:p>
        </p:txBody>
      </p:sp>
      <p:pic>
        <p:nvPicPr>
          <p:cNvPr id="5133" name="Picture 13"/>
          <p:cNvPicPr>
            <a:picLocks noChangeAspect="1" noChangeArrowheads="1"/>
          </p:cNvPicPr>
          <p:nvPr userDrawn="1"/>
        </p:nvPicPr>
        <p:blipFill>
          <a:blip r:embed="rId24" cstate="print"/>
          <a:srcRect/>
          <a:stretch>
            <a:fillRect/>
          </a:stretch>
        </p:blipFill>
        <p:spPr bwMode="auto">
          <a:xfrm>
            <a:off x="468313" y="6021389"/>
            <a:ext cx="8458200" cy="590550"/>
          </a:xfrm>
          <a:prstGeom prst="rect">
            <a:avLst/>
          </a:prstGeom>
          <a:noFill/>
        </p:spPr>
      </p:pic>
      <p:sp>
        <p:nvSpPr>
          <p:cNvPr id="2" name="Line 7"/>
          <p:cNvSpPr>
            <a:spLocks noChangeShapeType="1"/>
          </p:cNvSpPr>
          <p:nvPr userDrawn="1"/>
        </p:nvSpPr>
        <p:spPr bwMode="auto">
          <a:xfrm flipV="1">
            <a:off x="468313" y="5949950"/>
            <a:ext cx="8424862" cy="0"/>
          </a:xfrm>
          <a:prstGeom prst="line">
            <a:avLst/>
          </a:prstGeom>
          <a:noFill/>
          <a:ln w="19050">
            <a:solidFill>
              <a:srgbClr val="FF6600"/>
            </a:solidFill>
            <a:round/>
            <a:headEnd/>
            <a:tailEnd/>
          </a:ln>
        </p:spPr>
        <p:txBody>
          <a:bodyPr/>
          <a:lstStyle/>
          <a:p>
            <a:endParaRPr lang="pl-PL" dirty="0"/>
          </a:p>
        </p:txBody>
      </p:sp>
      <p:sp>
        <p:nvSpPr>
          <p:cNvPr id="5136" name="Rectangle 1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0036B8F7-6959-4F59-89A2-A1B3E9191FDE}" type="slidenum">
              <a:rPr lang="pl-PL"/>
              <a:pPr/>
              <a:t>‹#›</a:t>
            </a:fld>
            <a:endParaRPr lang="pl-PL" dirty="0"/>
          </a:p>
        </p:txBody>
      </p:sp>
    </p:spTree>
  </p:cSld>
  <p:clrMap bg1="dk2" tx1="lt1" bg2="dk1" tx2="lt2" accent1="accent1" accent2="accent2" accent3="accent3" accent4="accent4" accent5="accent5" accent6="accent6" hlink="hlink" folHlink="folHlink"/>
  <p:sldLayoutIdLst>
    <p:sldLayoutId id="2147483724"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 id="2147483713" r:id="rId12"/>
    <p:sldLayoutId id="2147483712" r:id="rId13"/>
    <p:sldLayoutId id="2147483711" r:id="rId14"/>
    <p:sldLayoutId id="2147483710" r:id="rId15"/>
    <p:sldLayoutId id="2147483709" r:id="rId16"/>
    <p:sldLayoutId id="2147483766" r:id="rId17"/>
    <p:sldLayoutId id="2147483850" r:id="rId18"/>
    <p:sldLayoutId id="2147483864" r:id="rId19"/>
    <p:sldLayoutId id="2147483878" r:id="rId20"/>
    <p:sldLayoutId id="2147483879" r:id="rId21"/>
  </p:sldLayoutIdLst>
  <p:hf hdr="0" ftr="0" dt="0"/>
  <p:txStyles>
    <p:titleStyle>
      <a:lvl1pPr algn="ctr" rtl="0" eaLnBrk="0" fontAlgn="base" hangingPunct="0">
        <a:spcBef>
          <a:spcPct val="0"/>
        </a:spcBef>
        <a:spcAft>
          <a:spcPct val="0"/>
        </a:spcAft>
        <a:defRPr sz="2400">
          <a:solidFill>
            <a:schemeClr val="tx1"/>
          </a:solidFill>
          <a:latin typeface="+mj-lt"/>
          <a:ea typeface="+mj-ea"/>
          <a:cs typeface="+mj-cs"/>
        </a:defRPr>
      </a:lvl1pPr>
      <a:lvl2pPr algn="ctr" rtl="0" eaLnBrk="0" fontAlgn="base" hangingPunct="0">
        <a:spcBef>
          <a:spcPct val="0"/>
        </a:spcBef>
        <a:spcAft>
          <a:spcPct val="0"/>
        </a:spcAft>
        <a:defRPr sz="2400">
          <a:solidFill>
            <a:schemeClr val="tx1"/>
          </a:solidFill>
          <a:latin typeface="Arial" charset="0"/>
        </a:defRPr>
      </a:lvl2pPr>
      <a:lvl3pPr algn="ctr" rtl="0" eaLnBrk="0" fontAlgn="base" hangingPunct="0">
        <a:spcBef>
          <a:spcPct val="0"/>
        </a:spcBef>
        <a:spcAft>
          <a:spcPct val="0"/>
        </a:spcAft>
        <a:defRPr sz="2400">
          <a:solidFill>
            <a:schemeClr val="tx1"/>
          </a:solidFill>
          <a:latin typeface="Arial" charset="0"/>
        </a:defRPr>
      </a:lvl3pPr>
      <a:lvl4pPr algn="ctr" rtl="0" eaLnBrk="0" fontAlgn="base" hangingPunct="0">
        <a:spcBef>
          <a:spcPct val="0"/>
        </a:spcBef>
        <a:spcAft>
          <a:spcPct val="0"/>
        </a:spcAft>
        <a:defRPr sz="2400">
          <a:solidFill>
            <a:schemeClr val="tx1"/>
          </a:solidFill>
          <a:latin typeface="Arial" charset="0"/>
        </a:defRPr>
      </a:lvl4pPr>
      <a:lvl5pPr algn="ctr" rtl="0" eaLnBrk="0" fontAlgn="base" hangingPunct="0">
        <a:spcBef>
          <a:spcPct val="0"/>
        </a:spcBef>
        <a:spcAft>
          <a:spcPct val="0"/>
        </a:spcAft>
        <a:defRPr sz="2400">
          <a:solidFill>
            <a:schemeClr val="tx1"/>
          </a:solidFill>
          <a:latin typeface="Arial" charset="0"/>
        </a:defRPr>
      </a:lvl5pPr>
      <a:lvl6pPr marL="457200" algn="ctr" rtl="0" fontAlgn="base">
        <a:spcBef>
          <a:spcPct val="0"/>
        </a:spcBef>
        <a:spcAft>
          <a:spcPct val="0"/>
        </a:spcAft>
        <a:defRPr sz="2400">
          <a:solidFill>
            <a:srgbClr val="000066"/>
          </a:solidFill>
          <a:latin typeface="Arial" charset="0"/>
        </a:defRPr>
      </a:lvl6pPr>
      <a:lvl7pPr marL="914400" algn="ctr" rtl="0" fontAlgn="base">
        <a:spcBef>
          <a:spcPct val="0"/>
        </a:spcBef>
        <a:spcAft>
          <a:spcPct val="0"/>
        </a:spcAft>
        <a:defRPr sz="2400">
          <a:solidFill>
            <a:srgbClr val="000066"/>
          </a:solidFill>
          <a:latin typeface="Arial" charset="0"/>
        </a:defRPr>
      </a:lvl7pPr>
      <a:lvl8pPr marL="1371600" algn="ctr" rtl="0" fontAlgn="base">
        <a:spcBef>
          <a:spcPct val="0"/>
        </a:spcBef>
        <a:spcAft>
          <a:spcPct val="0"/>
        </a:spcAft>
        <a:defRPr sz="2400">
          <a:solidFill>
            <a:srgbClr val="000066"/>
          </a:solidFill>
          <a:latin typeface="Arial" charset="0"/>
        </a:defRPr>
      </a:lvl8pPr>
      <a:lvl9pPr marL="1828800" algn="ctr" rtl="0" fontAlgn="base">
        <a:spcBef>
          <a:spcPct val="0"/>
        </a:spcBef>
        <a:spcAft>
          <a:spcPct val="0"/>
        </a:spcAft>
        <a:defRPr sz="2400">
          <a:solidFill>
            <a:srgbClr val="000066"/>
          </a:solidFill>
          <a:latin typeface="Arial" charset="0"/>
        </a:defRPr>
      </a:lvl9pPr>
    </p:titleStyle>
    <p:bodyStyle>
      <a:lvl1pPr marL="342900" indent="-342900" algn="l" rtl="0" eaLnBrk="0" fontAlgn="base" hangingPunct="0">
        <a:spcBef>
          <a:spcPct val="20000"/>
        </a:spcBef>
        <a:spcAft>
          <a:spcPct val="0"/>
        </a:spcAft>
        <a:buClr>
          <a:srgbClr val="FF6600"/>
        </a:buClr>
        <a:buFont typeface="Wingdings" pitchFamily="2" charset="2"/>
        <a:buChar char="§"/>
        <a:defRPr sz="1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1400">
          <a:solidFill>
            <a:srgbClr val="000066"/>
          </a:solidFill>
          <a:latin typeface="+mn-lt"/>
        </a:defRPr>
      </a:lvl2pPr>
      <a:lvl3pPr marL="1143000" indent="-228600" algn="l" rtl="0" eaLnBrk="0" fontAlgn="base" hangingPunct="0">
        <a:spcBef>
          <a:spcPct val="20000"/>
        </a:spcBef>
        <a:spcAft>
          <a:spcPct val="0"/>
        </a:spcAft>
        <a:buChar char="•"/>
        <a:defRPr sz="1400">
          <a:solidFill>
            <a:srgbClr val="000066"/>
          </a:solidFill>
          <a:latin typeface="+mn-lt"/>
        </a:defRPr>
      </a:lvl3pPr>
      <a:lvl4pPr marL="1600200" indent="-228600" algn="l" rtl="0" eaLnBrk="0" fontAlgn="base" hangingPunct="0">
        <a:spcBef>
          <a:spcPct val="20000"/>
        </a:spcBef>
        <a:spcAft>
          <a:spcPct val="0"/>
        </a:spcAft>
        <a:buChar char="–"/>
        <a:defRPr sz="1400">
          <a:solidFill>
            <a:srgbClr val="000066"/>
          </a:solidFill>
          <a:latin typeface="+mn-lt"/>
        </a:defRPr>
      </a:lvl4pPr>
      <a:lvl5pPr marL="2057400" indent="-228600" algn="l" rtl="0" eaLnBrk="0" fontAlgn="base" hangingPunct="0">
        <a:spcBef>
          <a:spcPct val="20000"/>
        </a:spcBef>
        <a:spcAft>
          <a:spcPct val="0"/>
        </a:spcAft>
        <a:buChar char="»"/>
        <a:defRPr sz="1400">
          <a:solidFill>
            <a:srgbClr val="000066"/>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pl-PL" sz="5400" b="1" dirty="0" smtClean="0">
                <a:solidFill>
                  <a:srgbClr val="000066"/>
                </a:solidFill>
              </a:rPr>
              <a:t>Konsorcjum Stali S.A.</a:t>
            </a:r>
          </a:p>
        </p:txBody>
      </p:sp>
      <p:sp>
        <p:nvSpPr>
          <p:cNvPr id="8195" name="Rectangle 3"/>
          <p:cNvSpPr>
            <a:spLocks noGrp="1" noChangeArrowheads="1"/>
          </p:cNvSpPr>
          <p:nvPr>
            <p:ph type="subTitle" idx="1"/>
          </p:nvPr>
        </p:nvSpPr>
        <p:spPr>
          <a:xfrm>
            <a:off x="714348" y="3886201"/>
            <a:ext cx="7929618" cy="1752600"/>
          </a:xfrm>
        </p:spPr>
        <p:txBody>
          <a:bodyPr/>
          <a:lstStyle/>
          <a:p>
            <a:pPr eaLnBrk="1" hangingPunct="1"/>
            <a:r>
              <a:rPr lang="pl-PL" sz="3200" b="1" dirty="0" smtClean="0"/>
              <a:t>Wyniki finansowe </a:t>
            </a:r>
          </a:p>
          <a:p>
            <a:pPr eaLnBrk="1" hangingPunct="1"/>
            <a:r>
              <a:rPr lang="pl-PL" sz="3200" b="1" dirty="0" smtClean="0"/>
              <a:t>w IV kwartale 2009 roku</a:t>
            </a:r>
          </a:p>
        </p:txBody>
      </p:sp>
      <p:sp>
        <p:nvSpPr>
          <p:cNvPr id="1033" name="Rectangle 9"/>
          <p:cNvSpPr>
            <a:spLocks noChangeArrowheads="1"/>
          </p:cNvSpPr>
          <p:nvPr/>
        </p:nvSpPr>
        <p:spPr bwMode="auto">
          <a:xfrm>
            <a:off x="468313" y="260350"/>
            <a:ext cx="7315200" cy="685800"/>
          </a:xfrm>
          <a:prstGeom prst="rect">
            <a:avLst/>
          </a:prstGeom>
          <a:solidFill>
            <a:srgbClr val="E88A00"/>
          </a:solidFill>
          <a:ln w="9525">
            <a:noFill/>
            <a:miter lim="800000"/>
            <a:headEnd/>
            <a:tailEnd/>
          </a:ln>
          <a:effectLst/>
        </p:spPr>
        <p:txBody>
          <a:bodyPr wrap="none" anchor="ctr"/>
          <a:lstStyle/>
          <a:p>
            <a:pPr algn="ctr" eaLnBrk="0" hangingPunct="0">
              <a:spcBef>
                <a:spcPct val="20000"/>
              </a:spcBef>
              <a:defRPr/>
            </a:pPr>
            <a:endParaRPr lang="pl-PL" dirty="0"/>
          </a:p>
        </p:txBody>
      </p:sp>
      <p:sp>
        <p:nvSpPr>
          <p:cNvPr id="4100" name="Rectangle 4"/>
          <p:cNvSpPr>
            <a:spLocks noChangeArrowheads="1"/>
          </p:cNvSpPr>
          <p:nvPr/>
        </p:nvSpPr>
        <p:spPr bwMode="auto">
          <a:xfrm>
            <a:off x="468314" y="6524625"/>
            <a:ext cx="8207375" cy="196850"/>
          </a:xfrm>
          <a:prstGeom prst="rect">
            <a:avLst/>
          </a:prstGeom>
          <a:noFill/>
          <a:ln w="9525">
            <a:noFill/>
            <a:miter lim="800000"/>
            <a:headEnd/>
            <a:tailEnd/>
          </a:ln>
        </p:spPr>
        <p:txBody>
          <a:bodyPr/>
          <a:lstStyle/>
          <a:p>
            <a:pPr algn="ctr"/>
            <a:endParaRPr lang="pl-PL" sz="1400" b="0" dirty="0">
              <a:solidFill>
                <a:schemeClr val="tx1"/>
              </a:solidFill>
            </a:endParaRPr>
          </a:p>
        </p:txBody>
      </p:sp>
      <p:pic>
        <p:nvPicPr>
          <p:cNvPr id="8200" name="Picture 9"/>
          <p:cNvPicPr>
            <a:picLocks noChangeAspect="1" noChangeArrowheads="1"/>
          </p:cNvPicPr>
          <p:nvPr/>
        </p:nvPicPr>
        <p:blipFill>
          <a:blip r:embed="rId2" cstate="print"/>
          <a:srcRect/>
          <a:stretch>
            <a:fillRect/>
          </a:stretch>
        </p:blipFill>
        <p:spPr bwMode="auto">
          <a:xfrm>
            <a:off x="7956550" y="260350"/>
            <a:ext cx="877888" cy="674688"/>
          </a:xfrm>
          <a:prstGeom prst="rect">
            <a:avLst/>
          </a:prstGeom>
          <a:noFill/>
          <a:ln w="15875">
            <a:solidFill>
              <a:srgbClr val="FFFFFF"/>
            </a:solidFill>
            <a:miter lim="800000"/>
            <a:headEnd/>
            <a:tailEnd/>
          </a:ln>
        </p:spPr>
      </p:pic>
      <p:sp>
        <p:nvSpPr>
          <p:cNvPr id="4103" name="Line 7"/>
          <p:cNvSpPr>
            <a:spLocks noChangeShapeType="1"/>
          </p:cNvSpPr>
          <p:nvPr/>
        </p:nvSpPr>
        <p:spPr bwMode="auto">
          <a:xfrm flipV="1">
            <a:off x="468314" y="981075"/>
            <a:ext cx="8351837" cy="0"/>
          </a:xfrm>
          <a:prstGeom prst="line">
            <a:avLst/>
          </a:prstGeom>
          <a:noFill/>
          <a:ln w="19050">
            <a:solidFill>
              <a:srgbClr val="FF6600"/>
            </a:solidFill>
            <a:round/>
            <a:headEnd/>
            <a:tailEnd/>
          </a:ln>
        </p:spPr>
        <p:txBody>
          <a:bodyPr/>
          <a:lstStyle/>
          <a:p>
            <a:endParaRPr lang="pl-PL" dirty="0"/>
          </a:p>
        </p:txBody>
      </p:sp>
      <p:pic>
        <p:nvPicPr>
          <p:cNvPr id="8202" name="Picture 10"/>
          <p:cNvPicPr>
            <a:picLocks noChangeAspect="1" noChangeArrowheads="1"/>
          </p:cNvPicPr>
          <p:nvPr/>
        </p:nvPicPr>
        <p:blipFill>
          <a:blip r:embed="rId3" cstate="print"/>
          <a:srcRect/>
          <a:stretch>
            <a:fillRect/>
          </a:stretch>
        </p:blipFill>
        <p:spPr bwMode="auto">
          <a:xfrm>
            <a:off x="468313" y="6021389"/>
            <a:ext cx="8458200" cy="590550"/>
          </a:xfrm>
          <a:prstGeom prst="rect">
            <a:avLst/>
          </a:prstGeom>
          <a:noFill/>
        </p:spPr>
      </p:pic>
      <p:sp>
        <p:nvSpPr>
          <p:cNvPr id="2" name="Line 7"/>
          <p:cNvSpPr>
            <a:spLocks noChangeShapeType="1"/>
          </p:cNvSpPr>
          <p:nvPr/>
        </p:nvSpPr>
        <p:spPr bwMode="auto">
          <a:xfrm flipV="1">
            <a:off x="468313" y="5949950"/>
            <a:ext cx="8424862" cy="0"/>
          </a:xfrm>
          <a:prstGeom prst="line">
            <a:avLst/>
          </a:prstGeom>
          <a:noFill/>
          <a:ln w="19050">
            <a:solidFill>
              <a:srgbClr val="FF6600"/>
            </a:solidFill>
            <a:round/>
            <a:headEnd/>
            <a:tailEnd/>
          </a:ln>
        </p:spPr>
        <p:txBody>
          <a:bodyPr/>
          <a:lstStyle/>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KONSORCJUM STALI* </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 IV KWARTALE 2009</a:t>
            </a:r>
            <a:endParaRPr lang="pl-PL"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10</a:t>
            </a:fld>
            <a:endParaRPr lang="pl-PL" dirty="0"/>
          </a:p>
        </p:txBody>
      </p:sp>
      <p:pic>
        <p:nvPicPr>
          <p:cNvPr id="6" name="Obraz 5" descr="S2.jpg"/>
          <p:cNvPicPr>
            <a:picLocks noChangeAspect="1"/>
          </p:cNvPicPr>
          <p:nvPr/>
        </p:nvPicPr>
        <p:blipFill>
          <a:blip r:embed="rId2" cstate="print"/>
          <a:stretch>
            <a:fillRect/>
          </a:stretch>
        </p:blipFill>
        <p:spPr>
          <a:xfrm>
            <a:off x="5715008" y="1142984"/>
            <a:ext cx="3143272" cy="4643470"/>
          </a:xfrm>
          <a:prstGeom prst="rect">
            <a:avLst/>
          </a:prstGeom>
        </p:spPr>
      </p:pic>
      <p:sp>
        <p:nvSpPr>
          <p:cNvPr id="9" name="Prostokąt 8"/>
          <p:cNvSpPr/>
          <p:nvPr/>
        </p:nvSpPr>
        <p:spPr>
          <a:xfrm>
            <a:off x="500034" y="928670"/>
            <a:ext cx="5143536" cy="5555367"/>
          </a:xfrm>
          <a:prstGeom prst="rect">
            <a:avLst/>
          </a:prstGeom>
        </p:spPr>
        <p:txBody>
          <a:bodyPr wrap="square">
            <a:spAutoFit/>
          </a:bodyPr>
          <a:lstStyle/>
          <a:p>
            <a:endParaRPr lang="pl-PL" sz="1700" dirty="0" smtClean="0"/>
          </a:p>
          <a:p>
            <a:pPr algn="just"/>
            <a:r>
              <a:rPr lang="pl-PL" sz="1700" b="0" dirty="0" smtClean="0"/>
              <a:t>Po czterech kwartałach 2009 roku Konsorcjum Stali osiągnęło 720,1 mln PLN przychodów ze sprzedaży netto w porównaniu z 757,6 mln PLN w analogicznym okresie 2008 roku (spadek o 4,9%) oraz 0,1 mln PLN zysku netto porównaniu z 17 mln PLN w analogicznym okresie 2008 r. </a:t>
            </a:r>
          </a:p>
          <a:p>
            <a:pPr algn="just"/>
            <a:endParaRPr lang="pl-PL" sz="1700" b="0" dirty="0" smtClean="0"/>
          </a:p>
          <a:p>
            <a:pPr algn="just"/>
            <a:r>
              <a:rPr lang="pl-PL" sz="1700" b="0" dirty="0" smtClean="0"/>
              <a:t>W samym IV kwartale Konsorcjum Stali osiągnęło 176,2 mln PLN przychodów ze sprzedaży w porównaniu z 220,3 mln rok wcześniej (spadek o 20%). Zysk brutto ze sprzedaży sięgnął 8 mln PLN wobec 10,5 mln PLN rok wcześniej (spadek o 23,4%), natomiast wynik finansowy netto był ujemny i wyniósł -1,1 mln PLN wobec 0,8 mln PLN rok wcześniej.</a:t>
            </a:r>
          </a:p>
          <a:p>
            <a:pPr algn="just"/>
            <a:endParaRPr lang="pl-PL" sz="1700" b="0" dirty="0" smtClean="0"/>
          </a:p>
          <a:p>
            <a:pPr algn="just"/>
            <a:r>
              <a:rPr lang="pl-PL" sz="1700" b="0" dirty="0" smtClean="0"/>
              <a:t>* Dane finansowe dotyczą wyników jednostkowych Konsorcjum Stali.</a:t>
            </a:r>
          </a:p>
          <a:p>
            <a:endParaRPr lang="pl-PL" sz="1600" dirty="0" smtClean="0"/>
          </a:p>
          <a:p>
            <a:endParaRPr lang="pl-PL"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GRUPY KONSORCJUM STALI </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W I-IV KW 2009 (W MLN PLN)*</a:t>
            </a:r>
            <a:endParaRPr lang="pl-PL"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Symbol zastępczy zawartości 4"/>
          <p:cNvGraphicFramePr>
            <a:graphicFrameLocks noGrp="1"/>
          </p:cNvGraphicFramePr>
          <p:nvPr>
            <p:ph idx="1"/>
          </p:nvPr>
        </p:nvGraphicFramePr>
        <p:xfrm>
          <a:off x="428596" y="1125539"/>
          <a:ext cx="8258204" cy="4803792"/>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numeru slajdu 3"/>
          <p:cNvSpPr>
            <a:spLocks noGrp="1"/>
          </p:cNvSpPr>
          <p:nvPr>
            <p:ph type="sldNum" sz="quarter" idx="11"/>
          </p:nvPr>
        </p:nvSpPr>
        <p:spPr/>
        <p:txBody>
          <a:bodyPr/>
          <a:lstStyle/>
          <a:p>
            <a:fld id="{4351E0F8-9F5C-460D-837D-371B372803BC}" type="slidenum">
              <a:rPr lang="pl-PL" smtClean="0"/>
              <a:pPr/>
              <a:t>11</a:t>
            </a:fld>
            <a:endParaRPr lang="pl-PL" dirty="0"/>
          </a:p>
        </p:txBody>
      </p:sp>
      <p:sp>
        <p:nvSpPr>
          <p:cNvPr id="6" name="pole tekstowe 5"/>
          <p:cNvSpPr txBox="1"/>
          <p:nvPr/>
        </p:nvSpPr>
        <p:spPr>
          <a:xfrm>
            <a:off x="3857620" y="4357694"/>
            <a:ext cx="571504" cy="307777"/>
          </a:xfrm>
          <a:prstGeom prst="rect">
            <a:avLst/>
          </a:prstGeom>
          <a:noFill/>
        </p:spPr>
        <p:txBody>
          <a:bodyPr wrap="square" rtlCol="0">
            <a:spAutoFit/>
          </a:bodyPr>
          <a:lstStyle/>
          <a:p>
            <a:r>
              <a:rPr lang="pl-PL" sz="1400" dirty="0" smtClean="0">
                <a:solidFill>
                  <a:schemeClr val="bg2"/>
                </a:solidFill>
              </a:rPr>
              <a:t>25,9</a:t>
            </a:r>
            <a:endParaRPr lang="pl-PL" sz="1400" dirty="0">
              <a:solidFill>
                <a:schemeClr val="bg2"/>
              </a:solidFill>
            </a:endParaRPr>
          </a:p>
        </p:txBody>
      </p:sp>
      <p:sp>
        <p:nvSpPr>
          <p:cNvPr id="9" name="Strzałka w górę 8"/>
          <p:cNvSpPr/>
          <p:nvPr/>
        </p:nvSpPr>
        <p:spPr>
          <a:xfrm rot="10800000">
            <a:off x="3357554" y="1571612"/>
            <a:ext cx="285734" cy="500026"/>
          </a:xfrm>
          <a:prstGeom prst="upArrow">
            <a:avLst/>
          </a:prstGeom>
          <a:solidFill>
            <a:srgbClr val="FF0000"/>
          </a:solidFill>
          <a:ln w="25400" cap="flat" cmpd="sng" algn="ctr">
            <a:solidFill>
              <a:srgbClr val="3366CC">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pl-PL" dirty="0"/>
          </a:p>
        </p:txBody>
      </p:sp>
      <p:sp>
        <p:nvSpPr>
          <p:cNvPr id="7" name="Strzałka w górę 6"/>
          <p:cNvSpPr/>
          <p:nvPr/>
        </p:nvSpPr>
        <p:spPr>
          <a:xfrm rot="10800000">
            <a:off x="4572000" y="3857628"/>
            <a:ext cx="285734" cy="500026"/>
          </a:xfrm>
          <a:prstGeom prst="upArrow">
            <a:avLst/>
          </a:prstGeom>
          <a:solidFill>
            <a:srgbClr val="FF0000"/>
          </a:solidFill>
          <a:ln w="25400" cap="flat" cmpd="sng" algn="ctr">
            <a:solidFill>
              <a:srgbClr val="3366CC">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pl-PL" dirty="0"/>
          </a:p>
        </p:txBody>
      </p:sp>
      <p:sp>
        <p:nvSpPr>
          <p:cNvPr id="8" name="pole tekstowe 1"/>
          <p:cNvSpPr txBox="1"/>
          <p:nvPr/>
        </p:nvSpPr>
        <p:spPr>
          <a:xfrm>
            <a:off x="4786314" y="3857628"/>
            <a:ext cx="571550" cy="357210"/>
          </a:xfrm>
          <a:prstGeom prst="rect">
            <a:avLst/>
          </a:prstGeom>
          <a:no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1400" b="1" dirty="0" smtClean="0">
                <a:solidFill>
                  <a:schemeClr val="accent6"/>
                </a:solidFill>
              </a:rPr>
              <a:t>-</a:t>
            </a:r>
            <a:r>
              <a:rPr lang="pl-PL" sz="1400" dirty="0" smtClean="0">
                <a:solidFill>
                  <a:schemeClr val="accent6"/>
                </a:solidFill>
              </a:rPr>
              <a:t>8</a:t>
            </a:r>
            <a:r>
              <a:rPr lang="pl-PL" sz="1400" b="1" dirty="0" smtClean="0">
                <a:solidFill>
                  <a:schemeClr val="accent6"/>
                </a:solidFill>
              </a:rPr>
              <a:t>3%</a:t>
            </a:r>
            <a:endParaRPr lang="pl-PL" sz="1400" b="1" dirty="0">
              <a:solidFill>
                <a:schemeClr val="accent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1"/>
          </p:nvPr>
        </p:nvSpPr>
        <p:spPr/>
        <p:txBody>
          <a:bodyPr/>
          <a:lstStyle/>
          <a:p>
            <a:fld id="{DFD64866-9C1A-4324-9430-76FCA15DD43E}" type="slidenum">
              <a:rPr lang="pl-PL" smtClean="0"/>
              <a:pPr/>
              <a:t>12</a:t>
            </a:fld>
            <a:endParaRPr lang="pl-PL" dirty="0"/>
          </a:p>
        </p:txBody>
      </p:sp>
      <p:sp>
        <p:nvSpPr>
          <p:cNvPr id="65537" name="Rectangle 1"/>
          <p:cNvSpPr>
            <a:spLocks noChangeArrowheads="1"/>
          </p:cNvSpPr>
          <p:nvPr/>
        </p:nvSpPr>
        <p:spPr bwMode="auto">
          <a:xfrm>
            <a:off x="0" y="0"/>
            <a:ext cx="184731" cy="38234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endParaRPr>
          </a:p>
        </p:txBody>
      </p:sp>
      <p:graphicFrame>
        <p:nvGraphicFramePr>
          <p:cNvPr id="6" name="Tabela 5"/>
          <p:cNvGraphicFramePr>
            <a:graphicFrameLocks noGrp="1"/>
          </p:cNvGraphicFramePr>
          <p:nvPr/>
        </p:nvGraphicFramePr>
        <p:xfrm>
          <a:off x="500033" y="1214422"/>
          <a:ext cx="8358247" cy="4541904"/>
        </p:xfrm>
        <a:graphic>
          <a:graphicData uri="http://schemas.openxmlformats.org/drawingml/2006/table">
            <a:tbl>
              <a:tblPr>
                <a:tableStyleId>{775DCB02-9BB8-47FD-8907-85C794F793BA}</a:tableStyleId>
              </a:tblPr>
              <a:tblGrid>
                <a:gridCol w="3595106"/>
                <a:gridCol w="1183200"/>
                <a:gridCol w="1183200"/>
                <a:gridCol w="1198369"/>
                <a:gridCol w="1198372"/>
              </a:tblGrid>
              <a:tr h="334339">
                <a:tc rowSpan="3">
                  <a:txBody>
                    <a:bodyPr/>
                    <a:lstStyle/>
                    <a:p>
                      <a:pPr rtl="0"/>
                      <a:r>
                        <a:rPr lang="pl-PL" sz="1050" b="1" dirty="0"/>
                        <a:t> </a:t>
                      </a:r>
                      <a:endParaRPr lang="pl-PL" sz="1050" b="1" dirty="0">
                        <a:solidFill>
                          <a:schemeClr val="bg1"/>
                        </a:solidFill>
                      </a:endParaRPr>
                    </a:p>
                    <a:p>
                      <a:pPr algn="ctr" rtl="0"/>
                      <a:r>
                        <a:rPr lang="pl-PL" sz="1050" b="1" dirty="0"/>
                        <a:t>WYBRANE DANE </a:t>
                      </a:r>
                      <a:r>
                        <a:rPr lang="pl-PL" sz="1050" b="1" dirty="0" smtClean="0"/>
                        <a:t>FINANSOWE</a:t>
                      </a:r>
                      <a:r>
                        <a:rPr lang="pl-PL" sz="1050" b="1" baseline="0" dirty="0" smtClean="0"/>
                        <a:t> </a:t>
                      </a:r>
                      <a:r>
                        <a:rPr lang="pl-PL" sz="1050" b="1" dirty="0" smtClean="0"/>
                        <a:t>ZE</a:t>
                      </a:r>
                    </a:p>
                    <a:p>
                      <a:pPr algn="ctr" rtl="0"/>
                      <a:r>
                        <a:rPr lang="pl-PL" sz="1050" b="1" dirty="0" smtClean="0"/>
                        <a:t>SKONSOLIDOWANEGO SPRAWOZDANIA</a:t>
                      </a:r>
                    </a:p>
                    <a:p>
                      <a:pPr algn="ctr" rtl="0"/>
                      <a:r>
                        <a:rPr lang="pl-PL" sz="1050" b="1" dirty="0" smtClean="0"/>
                        <a:t>FINANSOWEGO</a:t>
                      </a:r>
                      <a:endParaRPr lang="pl-PL" sz="1050" b="1" dirty="0">
                        <a:solidFill>
                          <a:schemeClr val="bg1"/>
                        </a:solidFill>
                      </a:endParaRPr>
                    </a:p>
                  </a:txBody>
                  <a:tcPr marL="27805" marR="27805" marT="27805" marB="27805" anchor="ctr"/>
                </a:tc>
                <a:tc gridSpan="2">
                  <a:txBody>
                    <a:bodyPr/>
                    <a:lstStyle/>
                    <a:p>
                      <a:pPr algn="ctr" rtl="0"/>
                      <a:r>
                        <a:rPr lang="pl-PL" sz="1050" b="1" dirty="0" smtClean="0"/>
                        <a:t>w tys. zł</a:t>
                      </a:r>
                      <a:endParaRPr lang="pl-PL" sz="1050" b="1" dirty="0">
                        <a:solidFill>
                          <a:schemeClr val="bg1"/>
                        </a:solidFill>
                      </a:endParaRPr>
                    </a:p>
                  </a:txBody>
                  <a:tcPr marL="27805" marR="27805" marT="27805" marB="27805" anchor="ctr"/>
                </a:tc>
                <a:tc hMerge="1">
                  <a:txBody>
                    <a:bodyPr/>
                    <a:lstStyle/>
                    <a:p>
                      <a:endParaRPr lang="pl-PL"/>
                    </a:p>
                  </a:txBody>
                  <a:tcPr/>
                </a:tc>
                <a:tc gridSpan="2">
                  <a:txBody>
                    <a:bodyPr/>
                    <a:lstStyle/>
                    <a:p>
                      <a:pPr algn="ctr" rtl="0"/>
                      <a:r>
                        <a:rPr lang="pl-PL" sz="1050" b="1" dirty="0" smtClean="0"/>
                        <a:t>w tys. EUR</a:t>
                      </a:r>
                      <a:endParaRPr lang="pl-PL" sz="1050" b="1" dirty="0">
                        <a:solidFill>
                          <a:schemeClr val="bg1"/>
                        </a:solidFill>
                      </a:endParaRPr>
                    </a:p>
                  </a:txBody>
                  <a:tcPr marL="27805" marR="27805" marT="27805" marB="27805" anchor="ctr"/>
                </a:tc>
                <a:tc hMerge="1">
                  <a:txBody>
                    <a:bodyPr/>
                    <a:lstStyle/>
                    <a:p>
                      <a:endParaRPr lang="pl-PL"/>
                    </a:p>
                  </a:txBody>
                  <a:tcPr/>
                </a:tc>
              </a:tr>
              <a:tr h="582454">
                <a:tc vMerge="1">
                  <a:txBody>
                    <a:bodyPr/>
                    <a:lstStyle/>
                    <a:p>
                      <a:pPr algn="ctr" rtl="0"/>
                      <a:endParaRPr lang="pl-PL" sz="1050" dirty="0">
                        <a:solidFill>
                          <a:schemeClr val="bg1"/>
                        </a:solidFill>
                      </a:endParaRPr>
                    </a:p>
                  </a:txBody>
                  <a:tcPr marL="27805" marR="27805" marT="27805" marB="27805"/>
                </a:tc>
                <a:tc>
                  <a:txBody>
                    <a:bodyPr/>
                    <a:lstStyle/>
                    <a:p>
                      <a:pPr algn="ctr"/>
                      <a:r>
                        <a:rPr lang="pl-PL" sz="1100" dirty="0" smtClean="0">
                          <a:solidFill>
                            <a:schemeClr val="bg2"/>
                          </a:solidFill>
                        </a:rPr>
                        <a:t>IV kwartały  </a:t>
                      </a:r>
                    </a:p>
                    <a:p>
                      <a:pPr algn="ctr"/>
                      <a:r>
                        <a:rPr lang="pl-PL" sz="1100" dirty="0" smtClean="0">
                          <a:solidFill>
                            <a:schemeClr val="bg2"/>
                          </a:solidFill>
                        </a:rPr>
                        <a:t>2009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c>
                  <a:txBody>
                    <a:bodyPr/>
                    <a:lstStyle/>
                    <a:p>
                      <a:pPr algn="ctr"/>
                      <a:r>
                        <a:rPr lang="pl-PL" sz="1100" dirty="0" smtClean="0">
                          <a:solidFill>
                            <a:schemeClr val="bg2"/>
                          </a:solidFill>
                        </a:rPr>
                        <a:t>IV kwartały  </a:t>
                      </a:r>
                    </a:p>
                    <a:p>
                      <a:pPr algn="ctr"/>
                      <a:r>
                        <a:rPr lang="pl-PL" sz="1100" dirty="0" smtClean="0">
                          <a:solidFill>
                            <a:schemeClr val="bg2"/>
                          </a:solidFill>
                        </a:rPr>
                        <a:t>2008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c>
                  <a:txBody>
                    <a:bodyPr/>
                    <a:lstStyle/>
                    <a:p>
                      <a:pPr algn="ctr"/>
                      <a:r>
                        <a:rPr lang="pl-PL" sz="1100" dirty="0" smtClean="0">
                          <a:solidFill>
                            <a:schemeClr val="bg2"/>
                          </a:solidFill>
                        </a:rPr>
                        <a:t>IV kwartały  </a:t>
                      </a:r>
                    </a:p>
                    <a:p>
                      <a:pPr algn="ctr"/>
                      <a:r>
                        <a:rPr lang="pl-PL" sz="1100" dirty="0" smtClean="0">
                          <a:solidFill>
                            <a:schemeClr val="bg2"/>
                          </a:solidFill>
                        </a:rPr>
                        <a:t>2009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c>
                  <a:txBody>
                    <a:bodyPr/>
                    <a:lstStyle/>
                    <a:p>
                      <a:pPr algn="ctr"/>
                      <a:r>
                        <a:rPr lang="pl-PL" sz="1100" dirty="0" smtClean="0">
                          <a:solidFill>
                            <a:schemeClr val="bg2"/>
                          </a:solidFill>
                        </a:rPr>
                        <a:t>IV kwartały  </a:t>
                      </a:r>
                    </a:p>
                    <a:p>
                      <a:pPr algn="ctr"/>
                      <a:r>
                        <a:rPr lang="pl-PL" sz="1100" dirty="0" smtClean="0">
                          <a:solidFill>
                            <a:schemeClr val="bg2"/>
                          </a:solidFill>
                        </a:rPr>
                        <a:t>2008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r>
              <a:tr h="582454">
                <a:tc vMerge="1">
                  <a:txBody>
                    <a:bodyPr/>
                    <a:lstStyle/>
                    <a:p>
                      <a:endParaRPr lang="pl-PL"/>
                    </a:p>
                  </a:txBody>
                  <a:tcPr/>
                </a:tc>
                <a:tc>
                  <a:txBody>
                    <a:bodyPr/>
                    <a:lstStyle/>
                    <a:p>
                      <a:pPr algn="ctr" rtl="0"/>
                      <a:r>
                        <a:rPr lang="pl-PL" sz="1050" b="1" dirty="0" smtClean="0">
                          <a:solidFill>
                            <a:schemeClr val="bg2"/>
                          </a:solidFill>
                        </a:rPr>
                        <a:t>od 01.01.2009 </a:t>
                      </a:r>
                    </a:p>
                    <a:p>
                      <a:pPr algn="ctr" rtl="0"/>
                      <a:r>
                        <a:rPr lang="pl-PL" sz="1050" b="1" dirty="0" smtClean="0">
                          <a:solidFill>
                            <a:schemeClr val="bg2"/>
                          </a:solidFill>
                        </a:rPr>
                        <a:t>do</a:t>
                      </a:r>
                      <a:r>
                        <a:rPr lang="pl-PL" sz="1050" b="1" baseline="0" dirty="0" smtClean="0">
                          <a:solidFill>
                            <a:schemeClr val="bg2"/>
                          </a:solidFill>
                        </a:rPr>
                        <a:t> </a:t>
                      </a:r>
                      <a:r>
                        <a:rPr lang="pl-PL" sz="1050" b="1" dirty="0" smtClean="0">
                          <a:solidFill>
                            <a:schemeClr val="bg2"/>
                          </a:solidFill>
                        </a:rPr>
                        <a:t>31.12.2009 </a:t>
                      </a:r>
                      <a:endParaRPr lang="pl-PL" sz="1050" b="1" dirty="0">
                        <a:solidFill>
                          <a:schemeClr val="bg2"/>
                        </a:solidFill>
                      </a:endParaRPr>
                    </a:p>
                  </a:txBody>
                  <a:tcPr marL="27805" marR="27805" marT="27805" marB="27805" anchor="ctr"/>
                </a:tc>
                <a:tc>
                  <a:txBody>
                    <a:bodyPr/>
                    <a:lstStyle/>
                    <a:p>
                      <a:pPr algn="ctr" rtl="0"/>
                      <a:r>
                        <a:rPr lang="pl-PL" sz="1050" b="1" dirty="0" smtClean="0">
                          <a:solidFill>
                            <a:schemeClr val="bg2"/>
                          </a:solidFill>
                        </a:rPr>
                        <a:t>od 01.01.2008 </a:t>
                      </a:r>
                    </a:p>
                    <a:p>
                      <a:pPr algn="ctr" rtl="0"/>
                      <a:r>
                        <a:rPr lang="pl-PL" sz="1050" b="1" dirty="0" smtClean="0">
                          <a:solidFill>
                            <a:schemeClr val="bg2"/>
                          </a:solidFill>
                        </a:rPr>
                        <a:t>do 31.12.2008</a:t>
                      </a:r>
                      <a:endParaRPr lang="pl-PL" sz="1050" b="1" dirty="0">
                        <a:solidFill>
                          <a:schemeClr val="bg2"/>
                        </a:solidFill>
                      </a:endParaRPr>
                    </a:p>
                  </a:txBody>
                  <a:tcPr marL="27805" marR="27805" marT="27805" marB="27805" anchor="ctr"/>
                </a:tc>
                <a:tc>
                  <a:txBody>
                    <a:bodyPr/>
                    <a:lstStyle/>
                    <a:p>
                      <a:pPr algn="ctr" rtl="0"/>
                      <a:r>
                        <a:rPr lang="pl-PL" sz="1050" b="1" dirty="0" smtClean="0">
                          <a:solidFill>
                            <a:schemeClr val="bg2"/>
                          </a:solidFill>
                        </a:rPr>
                        <a:t>od 01.01.2009 </a:t>
                      </a:r>
                    </a:p>
                    <a:p>
                      <a:pPr algn="ctr" rtl="0"/>
                      <a:r>
                        <a:rPr lang="pl-PL" sz="1050" b="1" dirty="0" smtClean="0">
                          <a:solidFill>
                            <a:schemeClr val="bg2"/>
                          </a:solidFill>
                        </a:rPr>
                        <a:t>do 31.12.2009</a:t>
                      </a:r>
                      <a:endParaRPr lang="pl-PL" sz="1050" b="1" dirty="0">
                        <a:solidFill>
                          <a:schemeClr val="bg2"/>
                        </a:solidFill>
                      </a:endParaRPr>
                    </a:p>
                  </a:txBody>
                  <a:tcPr marL="27805" marR="27805" marT="27805" marB="27805" anchor="ctr"/>
                </a:tc>
                <a:tc>
                  <a:txBody>
                    <a:bodyPr/>
                    <a:lstStyle/>
                    <a:p>
                      <a:pPr algn="ctr" rtl="0"/>
                      <a:r>
                        <a:rPr lang="pl-PL" sz="1050" b="1" dirty="0" smtClean="0">
                          <a:solidFill>
                            <a:schemeClr val="bg2"/>
                          </a:solidFill>
                        </a:rPr>
                        <a:t>od 01.01.2008 </a:t>
                      </a:r>
                    </a:p>
                    <a:p>
                      <a:pPr algn="ctr" rtl="0"/>
                      <a:r>
                        <a:rPr lang="pl-PL" sz="1050" b="1" dirty="0" smtClean="0">
                          <a:solidFill>
                            <a:schemeClr val="bg2"/>
                          </a:solidFill>
                        </a:rPr>
                        <a:t>do 31.12.2008 </a:t>
                      </a:r>
                      <a:endParaRPr lang="pl-PL" sz="1050" b="1" dirty="0">
                        <a:solidFill>
                          <a:schemeClr val="bg2"/>
                        </a:solidFill>
                      </a:endParaRPr>
                    </a:p>
                  </a:txBody>
                  <a:tcPr marL="27805" marR="27805" marT="27805" marB="27805" anchor="ctr"/>
                </a:tc>
              </a:tr>
              <a:tr h="582454">
                <a:tc>
                  <a:txBody>
                    <a:bodyPr/>
                    <a:lstStyle/>
                    <a:p>
                      <a:pPr rtl="0"/>
                      <a:r>
                        <a:rPr lang="pl-PL" sz="1050" smtClean="0"/>
                        <a:t>I. Przychody netto ze sprzedaży produktów, towarów i materiałów</a:t>
                      </a:r>
                      <a:endParaRPr lang="pl-PL" sz="1050" dirty="0">
                        <a:solidFill>
                          <a:schemeClr val="bg1"/>
                        </a:solidFill>
                      </a:endParaRPr>
                    </a:p>
                  </a:txBody>
                  <a:tcPr marL="27805" marR="27805" marT="27805" marB="27805" anchor="ctr"/>
                </a:tc>
                <a:tc>
                  <a:txBody>
                    <a:bodyPr/>
                    <a:lstStyle/>
                    <a:p>
                      <a:pPr algn="r" rtl="0"/>
                      <a:r>
                        <a:rPr lang="pl-PL" sz="1050" dirty="0" smtClean="0">
                          <a:latin typeface="Arial" pitchFamily="34" charset="0"/>
                          <a:cs typeface="Arial" pitchFamily="34" charset="0"/>
                        </a:rPr>
                        <a:t>732 320</a:t>
                      </a:r>
                      <a:endParaRPr lang="pl-PL" sz="1050" dirty="0">
                        <a:solidFill>
                          <a:schemeClr val="bg1"/>
                        </a:solidFill>
                        <a:latin typeface="Arial" pitchFamily="34" charset="0"/>
                        <a:cs typeface="Arial" pitchFamily="34" charset="0"/>
                      </a:endParaRPr>
                    </a:p>
                  </a:txBody>
                  <a:tcPr marL="27805" marR="27805" marT="27805" marB="27805" anchor="ctr"/>
                </a:tc>
                <a:tc>
                  <a:txBody>
                    <a:bodyPr/>
                    <a:lstStyle/>
                    <a:p>
                      <a:pPr algn="r" rtl="0"/>
                      <a:r>
                        <a:rPr lang="pl-PL" sz="1050" dirty="0" smtClean="0">
                          <a:latin typeface="Arial" pitchFamily="34" charset="0"/>
                          <a:cs typeface="Arial" pitchFamily="34" charset="0"/>
                        </a:rPr>
                        <a:t>757 601 </a:t>
                      </a:r>
                      <a:endParaRPr lang="pl-PL" sz="1050" dirty="0">
                        <a:solidFill>
                          <a:schemeClr val="bg1"/>
                        </a:solidFill>
                        <a:latin typeface="Arial" pitchFamily="34" charset="0"/>
                        <a:cs typeface="Arial" pitchFamily="34" charset="0"/>
                      </a:endParaRPr>
                    </a:p>
                  </a:txBody>
                  <a:tcPr marL="27805" marR="27805" marT="27805" marB="27805" anchor="ctr"/>
                </a:tc>
                <a:tc>
                  <a:txBody>
                    <a:bodyPr/>
                    <a:lstStyle/>
                    <a:p>
                      <a:pPr algn="r" rtl="0"/>
                      <a:r>
                        <a:rPr lang="pl-PL" sz="1050" dirty="0" smtClean="0">
                          <a:latin typeface="Arial" pitchFamily="34" charset="0"/>
                          <a:cs typeface="Arial" pitchFamily="34" charset="0"/>
                        </a:rPr>
                        <a:t>168 714 </a:t>
                      </a:r>
                      <a:endParaRPr lang="pl-PL" sz="1050" dirty="0">
                        <a:solidFill>
                          <a:schemeClr val="bg1"/>
                        </a:solidFill>
                        <a:latin typeface="Arial" pitchFamily="34" charset="0"/>
                        <a:cs typeface="Arial" pitchFamily="34" charset="0"/>
                      </a:endParaRPr>
                    </a:p>
                  </a:txBody>
                  <a:tcPr marL="27805" marR="27805" marT="27805" marB="27805" anchor="ctr"/>
                </a:tc>
                <a:tc>
                  <a:txBody>
                    <a:bodyPr/>
                    <a:lstStyle/>
                    <a:p>
                      <a:pPr algn="r" rtl="0"/>
                      <a:r>
                        <a:rPr lang="pl-PL" sz="1050" dirty="0" smtClean="0">
                          <a:latin typeface="Arial" pitchFamily="34" charset="0"/>
                          <a:cs typeface="Arial" pitchFamily="34" charset="0"/>
                        </a:rPr>
                        <a:t>214 490</a:t>
                      </a:r>
                      <a:endParaRPr lang="pl-PL" sz="1050" dirty="0">
                        <a:solidFill>
                          <a:schemeClr val="bg1"/>
                        </a:solidFill>
                        <a:latin typeface="Arial" pitchFamily="34" charset="0"/>
                        <a:cs typeface="Arial" pitchFamily="34" charset="0"/>
                      </a:endParaRPr>
                    </a:p>
                  </a:txBody>
                  <a:tcPr marL="27805" marR="27805" marT="27805" marB="27805" anchor="ctr"/>
                </a:tc>
              </a:tr>
              <a:tr h="334339">
                <a:tc>
                  <a:txBody>
                    <a:bodyPr/>
                    <a:lstStyle/>
                    <a:p>
                      <a:pPr rtl="0"/>
                      <a:r>
                        <a:rPr lang="pl-PL" sz="1050" smtClean="0"/>
                        <a:t>II. Zysk (strata) na działalności operacyjnej</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4 400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25 878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1 014</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7 327 </a:t>
                      </a:r>
                      <a:endParaRPr lang="pl-PL" sz="1050" dirty="0">
                        <a:latin typeface="Arial" pitchFamily="34" charset="0"/>
                        <a:ea typeface="Times New Roman"/>
                        <a:cs typeface="Arial" pitchFamily="34" charset="0"/>
                      </a:endParaRPr>
                    </a:p>
                  </a:txBody>
                  <a:tcPr marL="44450" marR="44450" marT="0" marB="0"/>
                </a:tc>
              </a:tr>
              <a:tr h="334339">
                <a:tc>
                  <a:txBody>
                    <a:bodyPr/>
                    <a:lstStyle/>
                    <a:p>
                      <a:pPr rtl="0"/>
                      <a:r>
                        <a:rPr lang="pl-PL" sz="1050" smtClean="0"/>
                        <a:t>III. Zysk (strata) brutto</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95</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22 694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22</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6 425 </a:t>
                      </a:r>
                      <a:endParaRPr lang="pl-PL" sz="1050" dirty="0">
                        <a:latin typeface="Arial" pitchFamily="34" charset="0"/>
                        <a:ea typeface="Times New Roman"/>
                        <a:cs typeface="Arial" pitchFamily="34" charset="0"/>
                      </a:endParaRPr>
                    </a:p>
                  </a:txBody>
                  <a:tcPr marL="44450" marR="44450" marT="0" marB="0"/>
                </a:tc>
              </a:tr>
              <a:tr h="334339">
                <a:tc>
                  <a:txBody>
                    <a:bodyPr/>
                    <a:lstStyle/>
                    <a:p>
                      <a:pPr rtl="0"/>
                      <a:r>
                        <a:rPr lang="pl-PL" sz="1050" dirty="0" smtClean="0"/>
                        <a:t>IV. Zysk (strata) netto przypadający na akcjonariuszy jednostki dominującej </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-135</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18 316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-31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5 186 </a:t>
                      </a:r>
                      <a:endParaRPr lang="pl-PL" sz="1050" dirty="0">
                        <a:latin typeface="Arial" pitchFamily="34" charset="0"/>
                        <a:ea typeface="Times New Roman"/>
                        <a:cs typeface="Arial" pitchFamily="34" charset="0"/>
                      </a:endParaRPr>
                    </a:p>
                  </a:txBody>
                  <a:tcPr marL="44450" marR="44450" marT="0" marB="0"/>
                </a:tc>
              </a:tr>
              <a:tr h="360512">
                <a:tc>
                  <a:txBody>
                    <a:bodyPr/>
                    <a:lstStyle/>
                    <a:p>
                      <a:pPr rtl="0"/>
                      <a:r>
                        <a:rPr lang="pl-PL" sz="1050" smtClean="0"/>
                        <a:t>V. Przepływy pieniężne netto z działalności operacyjnej</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29 789</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31 867</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6 863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9 022 </a:t>
                      </a:r>
                      <a:endParaRPr lang="pl-PL" sz="1050" dirty="0">
                        <a:latin typeface="Arial" pitchFamily="34" charset="0"/>
                        <a:ea typeface="Times New Roman"/>
                        <a:cs typeface="Arial" pitchFamily="34" charset="0"/>
                      </a:endParaRPr>
                    </a:p>
                  </a:txBody>
                  <a:tcPr marL="44450" marR="44450" marT="0" marB="0"/>
                </a:tc>
              </a:tr>
              <a:tr h="360512">
                <a:tc>
                  <a:txBody>
                    <a:bodyPr/>
                    <a:lstStyle/>
                    <a:p>
                      <a:pPr rtl="0"/>
                      <a:r>
                        <a:rPr lang="pl-PL" sz="1050" smtClean="0"/>
                        <a:t>VI. Przepływy pieniężne netto z działalności inwestycyjnej</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-14 667</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-12 686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-3 379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- 3 592 </a:t>
                      </a:r>
                      <a:endParaRPr lang="pl-PL" sz="1050" dirty="0">
                        <a:latin typeface="Arial" pitchFamily="34" charset="0"/>
                        <a:ea typeface="Times New Roman"/>
                        <a:cs typeface="Arial" pitchFamily="34" charset="0"/>
                      </a:endParaRPr>
                    </a:p>
                  </a:txBody>
                  <a:tcPr marL="44450" marR="44450" marT="0" marB="0"/>
                </a:tc>
              </a:tr>
              <a:tr h="360512">
                <a:tc>
                  <a:txBody>
                    <a:bodyPr/>
                    <a:lstStyle/>
                    <a:p>
                      <a:pPr rtl="0"/>
                      <a:r>
                        <a:rPr lang="pl-PL" sz="1050" smtClean="0"/>
                        <a:t>VII. Przepływy pieniężne netto z działalności finansowej</a:t>
                      </a:r>
                      <a:endParaRPr lang="pl-PL" sz="105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-31 974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-16 569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-7 366</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- 4 691 </a:t>
                      </a:r>
                      <a:endParaRPr lang="pl-PL" sz="1050" dirty="0">
                        <a:latin typeface="Arial" pitchFamily="34" charset="0"/>
                        <a:ea typeface="Times New Roman"/>
                        <a:cs typeface="Arial" pitchFamily="34" charset="0"/>
                      </a:endParaRPr>
                    </a:p>
                  </a:txBody>
                  <a:tcPr marL="44450" marR="44450" marT="0" marB="0"/>
                </a:tc>
              </a:tr>
              <a:tr h="334339">
                <a:tc>
                  <a:txBody>
                    <a:bodyPr/>
                    <a:lstStyle/>
                    <a:p>
                      <a:pPr rtl="0"/>
                      <a:r>
                        <a:rPr lang="pl-PL" sz="1050" smtClean="0"/>
                        <a:t>VIII. Przepływy pieniężne netto, razem</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-16 852</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2 612</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-3 882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740 </a:t>
                      </a:r>
                      <a:endParaRPr lang="pl-PL" sz="1050" dirty="0">
                        <a:latin typeface="Arial" pitchFamily="34" charset="0"/>
                        <a:ea typeface="Times New Roman"/>
                        <a:cs typeface="Arial" pitchFamily="34" charset="0"/>
                      </a:endParaRPr>
                    </a:p>
                  </a:txBody>
                  <a:tcPr marL="44450" marR="44450" marT="0" marB="0"/>
                </a:tc>
              </a:tr>
            </a:tbl>
          </a:graphicData>
        </a:graphic>
      </p:graphicFrame>
      <p:sp>
        <p:nvSpPr>
          <p:cNvPr id="7" name="Tytuł 1"/>
          <p:cNvSpPr>
            <a:spLocks noGrp="1"/>
          </p:cNvSpPr>
          <p:nvPr>
            <p:ph type="title"/>
          </p:nvPr>
        </p:nvSpPr>
        <p:spPr>
          <a:xfrm>
            <a:off x="900113" y="274638"/>
            <a:ext cx="6767512" cy="633412"/>
          </a:xfrm>
        </p:spPr>
        <p:txBody>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GRUPY KONSORCJUM STALI </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W I-IV KW 2009</a:t>
            </a:r>
            <a:endParaRPr lang="pl-PL"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428596" y="1000108"/>
          <a:ext cx="8501124" cy="5135308"/>
        </p:xfrm>
        <a:graphic>
          <a:graphicData uri="http://schemas.openxmlformats.org/drawingml/2006/table">
            <a:tbl>
              <a:tblPr>
                <a:tableStyleId>{775DCB02-9BB8-47FD-8907-85C794F793BA}</a:tableStyleId>
              </a:tblPr>
              <a:tblGrid>
                <a:gridCol w="3656560"/>
                <a:gridCol w="1203427"/>
                <a:gridCol w="1203427"/>
                <a:gridCol w="1218855"/>
                <a:gridCol w="1218855"/>
              </a:tblGrid>
              <a:tr h="284030">
                <a:tc rowSpan="3">
                  <a:txBody>
                    <a:bodyPr/>
                    <a:lstStyle/>
                    <a:p>
                      <a:pPr rtl="0"/>
                      <a:r>
                        <a:rPr lang="pl-PL" sz="1050" b="1" dirty="0"/>
                        <a:t> </a:t>
                      </a:r>
                      <a:endParaRPr lang="pl-PL" sz="1050" b="1" dirty="0">
                        <a:solidFill>
                          <a:schemeClr val="bg1"/>
                        </a:solidFill>
                      </a:endParaRPr>
                    </a:p>
                    <a:p>
                      <a:pPr algn="ctr" rtl="0"/>
                      <a:r>
                        <a:rPr lang="pl-PL" sz="1050" b="1" dirty="0"/>
                        <a:t>WYBRANE DANE </a:t>
                      </a:r>
                      <a:r>
                        <a:rPr lang="pl-PL" sz="1050" b="1" dirty="0" smtClean="0"/>
                        <a:t>FINANSOWE ZE</a:t>
                      </a:r>
                    </a:p>
                    <a:p>
                      <a:pPr algn="ctr" rtl="0"/>
                      <a:r>
                        <a:rPr lang="pl-PL" sz="1050" b="1" dirty="0" smtClean="0"/>
                        <a:t>SKONSOLIDOWANEGO SPRAWOZDANIA</a:t>
                      </a:r>
                    </a:p>
                    <a:p>
                      <a:pPr algn="ctr" rtl="0"/>
                      <a:r>
                        <a:rPr lang="pl-PL" sz="1050" b="1" dirty="0" smtClean="0"/>
                        <a:t>FINANSOWEGO</a:t>
                      </a:r>
                      <a:endParaRPr lang="pl-PL" sz="1050" b="1" dirty="0">
                        <a:solidFill>
                          <a:schemeClr val="bg1"/>
                        </a:solidFill>
                      </a:endParaRPr>
                    </a:p>
                  </a:txBody>
                  <a:tcPr marL="27805" marR="27805" marT="27805" marB="27805" anchor="ctr"/>
                </a:tc>
                <a:tc gridSpan="2">
                  <a:txBody>
                    <a:bodyPr/>
                    <a:lstStyle/>
                    <a:p>
                      <a:pPr algn="ctr" rtl="0"/>
                      <a:r>
                        <a:rPr lang="pl-PL" sz="1050" b="1"/>
                        <a:t>w tys. zł</a:t>
                      </a:r>
                      <a:endParaRPr lang="pl-PL" sz="1050" b="1">
                        <a:solidFill>
                          <a:schemeClr val="bg1"/>
                        </a:solidFill>
                      </a:endParaRPr>
                    </a:p>
                  </a:txBody>
                  <a:tcPr marL="27805" marR="27805" marT="27805" marB="27805" anchor="ctr"/>
                </a:tc>
                <a:tc hMerge="1">
                  <a:txBody>
                    <a:bodyPr/>
                    <a:lstStyle/>
                    <a:p>
                      <a:endParaRPr lang="pl-PL"/>
                    </a:p>
                  </a:txBody>
                  <a:tcPr/>
                </a:tc>
                <a:tc gridSpan="2">
                  <a:txBody>
                    <a:bodyPr/>
                    <a:lstStyle/>
                    <a:p>
                      <a:pPr algn="ctr" rtl="0"/>
                      <a:r>
                        <a:rPr lang="pl-PL" sz="1050" b="1"/>
                        <a:t>w tys. EUR</a:t>
                      </a:r>
                      <a:endParaRPr lang="pl-PL" sz="1050" b="1">
                        <a:solidFill>
                          <a:schemeClr val="bg1"/>
                        </a:solidFill>
                      </a:endParaRPr>
                    </a:p>
                  </a:txBody>
                  <a:tcPr marL="27805" marR="27805" marT="27805" marB="27805" anchor="ctr"/>
                </a:tc>
                <a:tc hMerge="1">
                  <a:txBody>
                    <a:bodyPr/>
                    <a:lstStyle/>
                    <a:p>
                      <a:endParaRPr lang="pl-PL"/>
                    </a:p>
                  </a:txBody>
                  <a:tcPr/>
                </a:tc>
              </a:tr>
              <a:tr h="494920">
                <a:tc vMerge="1">
                  <a:txBody>
                    <a:bodyPr/>
                    <a:lstStyle/>
                    <a:p>
                      <a:pPr algn="ctr" rtl="0"/>
                      <a:endParaRPr lang="pl-PL" sz="1050" dirty="0">
                        <a:solidFill>
                          <a:schemeClr val="bg1"/>
                        </a:solidFill>
                      </a:endParaRPr>
                    </a:p>
                  </a:txBody>
                  <a:tcPr marL="27805" marR="27805" marT="27805" marB="27805"/>
                </a:tc>
                <a:tc>
                  <a:txBody>
                    <a:bodyPr/>
                    <a:lstStyle/>
                    <a:p>
                      <a:pPr algn="ctr"/>
                      <a:r>
                        <a:rPr lang="pl-PL" sz="1100" dirty="0" smtClean="0">
                          <a:solidFill>
                            <a:schemeClr val="bg2"/>
                          </a:solidFill>
                        </a:rPr>
                        <a:t>IV kwartały  </a:t>
                      </a:r>
                    </a:p>
                    <a:p>
                      <a:pPr algn="ctr"/>
                      <a:r>
                        <a:rPr lang="pl-PL" sz="1100" dirty="0" smtClean="0">
                          <a:solidFill>
                            <a:schemeClr val="bg2"/>
                          </a:solidFill>
                        </a:rPr>
                        <a:t>2009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c>
                  <a:txBody>
                    <a:bodyPr/>
                    <a:lstStyle/>
                    <a:p>
                      <a:pPr algn="ctr"/>
                      <a:r>
                        <a:rPr lang="pl-PL" sz="1100" dirty="0" smtClean="0">
                          <a:solidFill>
                            <a:schemeClr val="bg2"/>
                          </a:solidFill>
                        </a:rPr>
                        <a:t>IV kwartały  </a:t>
                      </a:r>
                    </a:p>
                    <a:p>
                      <a:pPr algn="ctr"/>
                      <a:r>
                        <a:rPr lang="pl-PL" sz="1100" dirty="0" smtClean="0">
                          <a:solidFill>
                            <a:schemeClr val="bg2"/>
                          </a:solidFill>
                        </a:rPr>
                        <a:t>2008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c>
                  <a:txBody>
                    <a:bodyPr/>
                    <a:lstStyle/>
                    <a:p>
                      <a:pPr algn="ctr"/>
                      <a:r>
                        <a:rPr lang="pl-PL" sz="1100" dirty="0" smtClean="0">
                          <a:solidFill>
                            <a:schemeClr val="bg2"/>
                          </a:solidFill>
                        </a:rPr>
                        <a:t>IV kwartały  </a:t>
                      </a:r>
                    </a:p>
                    <a:p>
                      <a:pPr algn="ctr"/>
                      <a:r>
                        <a:rPr lang="pl-PL" sz="1100" dirty="0" smtClean="0">
                          <a:solidFill>
                            <a:schemeClr val="bg2"/>
                          </a:solidFill>
                        </a:rPr>
                        <a:t>2009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c>
                  <a:txBody>
                    <a:bodyPr/>
                    <a:lstStyle/>
                    <a:p>
                      <a:pPr algn="ctr"/>
                      <a:r>
                        <a:rPr lang="pl-PL" sz="1100" dirty="0" smtClean="0">
                          <a:solidFill>
                            <a:schemeClr val="bg2"/>
                          </a:solidFill>
                        </a:rPr>
                        <a:t>IV kwartały  </a:t>
                      </a:r>
                    </a:p>
                    <a:p>
                      <a:pPr algn="ctr"/>
                      <a:r>
                        <a:rPr lang="pl-PL" sz="1100" dirty="0" smtClean="0">
                          <a:solidFill>
                            <a:schemeClr val="bg2"/>
                          </a:solidFill>
                        </a:rPr>
                        <a:t>2008 </a:t>
                      </a:r>
                    </a:p>
                    <a:p>
                      <a:pPr algn="ctr"/>
                      <a:r>
                        <a:rPr lang="pl-PL" sz="1100" dirty="0" smtClean="0">
                          <a:solidFill>
                            <a:schemeClr val="bg2"/>
                          </a:solidFill>
                        </a:rPr>
                        <a:t>narastająco </a:t>
                      </a:r>
                      <a:endParaRPr lang="pl-PL" sz="1100" dirty="0">
                        <a:solidFill>
                          <a:schemeClr val="bg2"/>
                        </a:solidFill>
                      </a:endParaRPr>
                    </a:p>
                  </a:txBody>
                  <a:tcPr marL="27805" marR="27805" marT="27805" marB="27805" anchor="ctr"/>
                </a:tc>
              </a:tr>
              <a:tr h="443506">
                <a:tc vMerge="1">
                  <a:txBody>
                    <a:bodyPr/>
                    <a:lstStyle/>
                    <a:p>
                      <a:endParaRPr lang="pl-PL"/>
                    </a:p>
                  </a:txBody>
                  <a:tcPr/>
                </a:tc>
                <a:tc>
                  <a:txBody>
                    <a:bodyPr/>
                    <a:lstStyle/>
                    <a:p>
                      <a:pPr algn="ctr" rtl="0"/>
                      <a:r>
                        <a:rPr lang="pl-PL" sz="1050" b="1" dirty="0" smtClean="0">
                          <a:solidFill>
                            <a:schemeClr val="bg2"/>
                          </a:solidFill>
                        </a:rPr>
                        <a:t>od 01.01.2009 </a:t>
                      </a:r>
                    </a:p>
                    <a:p>
                      <a:pPr algn="ctr" rtl="0"/>
                      <a:r>
                        <a:rPr lang="pl-PL" sz="1050" b="1" dirty="0" smtClean="0">
                          <a:solidFill>
                            <a:schemeClr val="bg2"/>
                          </a:solidFill>
                        </a:rPr>
                        <a:t>do</a:t>
                      </a:r>
                      <a:r>
                        <a:rPr lang="pl-PL" sz="1050" b="1" baseline="0" dirty="0" smtClean="0">
                          <a:solidFill>
                            <a:schemeClr val="bg2"/>
                          </a:solidFill>
                        </a:rPr>
                        <a:t> </a:t>
                      </a:r>
                      <a:r>
                        <a:rPr lang="pl-PL" sz="1050" b="1" dirty="0" smtClean="0">
                          <a:solidFill>
                            <a:schemeClr val="bg2"/>
                          </a:solidFill>
                        </a:rPr>
                        <a:t>31.12.2009 </a:t>
                      </a:r>
                      <a:endParaRPr lang="pl-PL" sz="1050" b="1" dirty="0">
                        <a:solidFill>
                          <a:schemeClr val="bg2"/>
                        </a:solidFill>
                      </a:endParaRPr>
                    </a:p>
                  </a:txBody>
                  <a:tcPr marL="27805" marR="27805" marT="27805" marB="27805" anchor="ctr"/>
                </a:tc>
                <a:tc>
                  <a:txBody>
                    <a:bodyPr/>
                    <a:lstStyle/>
                    <a:p>
                      <a:pPr algn="ctr" rtl="0"/>
                      <a:r>
                        <a:rPr lang="pl-PL" sz="1050" b="1" dirty="0" smtClean="0">
                          <a:solidFill>
                            <a:schemeClr val="bg2"/>
                          </a:solidFill>
                        </a:rPr>
                        <a:t>od 01.01.2008 </a:t>
                      </a:r>
                    </a:p>
                    <a:p>
                      <a:pPr algn="ctr" rtl="0"/>
                      <a:r>
                        <a:rPr lang="pl-PL" sz="1050" b="1" dirty="0" smtClean="0">
                          <a:solidFill>
                            <a:schemeClr val="bg2"/>
                          </a:solidFill>
                        </a:rPr>
                        <a:t>do 31.12.2008</a:t>
                      </a:r>
                      <a:endParaRPr lang="pl-PL" sz="1050" b="1" dirty="0">
                        <a:solidFill>
                          <a:schemeClr val="bg2"/>
                        </a:solidFill>
                      </a:endParaRPr>
                    </a:p>
                  </a:txBody>
                  <a:tcPr marL="27805" marR="27805" marT="27805" marB="27805" anchor="ctr"/>
                </a:tc>
                <a:tc>
                  <a:txBody>
                    <a:bodyPr/>
                    <a:lstStyle/>
                    <a:p>
                      <a:pPr algn="ctr" rtl="0"/>
                      <a:r>
                        <a:rPr lang="pl-PL" sz="1050" b="1" dirty="0" smtClean="0">
                          <a:solidFill>
                            <a:schemeClr val="bg2"/>
                          </a:solidFill>
                        </a:rPr>
                        <a:t>od 01.01.2009 </a:t>
                      </a:r>
                    </a:p>
                    <a:p>
                      <a:pPr algn="ctr" rtl="0"/>
                      <a:r>
                        <a:rPr lang="pl-PL" sz="1050" b="1" dirty="0" smtClean="0">
                          <a:solidFill>
                            <a:schemeClr val="bg2"/>
                          </a:solidFill>
                        </a:rPr>
                        <a:t>do 31.12.2009</a:t>
                      </a:r>
                      <a:endParaRPr lang="pl-PL" sz="1050" b="1" dirty="0">
                        <a:solidFill>
                          <a:schemeClr val="bg2"/>
                        </a:solidFill>
                      </a:endParaRPr>
                    </a:p>
                  </a:txBody>
                  <a:tcPr marL="27805" marR="27805" marT="27805" marB="27805" anchor="ctr"/>
                </a:tc>
                <a:tc>
                  <a:txBody>
                    <a:bodyPr/>
                    <a:lstStyle/>
                    <a:p>
                      <a:pPr algn="ctr" rtl="0"/>
                      <a:r>
                        <a:rPr lang="pl-PL" sz="1050" b="1" dirty="0" smtClean="0">
                          <a:solidFill>
                            <a:schemeClr val="bg2"/>
                          </a:solidFill>
                        </a:rPr>
                        <a:t>od 01.01.2008 </a:t>
                      </a:r>
                    </a:p>
                    <a:p>
                      <a:pPr algn="ctr" rtl="0"/>
                      <a:r>
                        <a:rPr lang="pl-PL" sz="1050" b="1" dirty="0" smtClean="0">
                          <a:solidFill>
                            <a:schemeClr val="bg2"/>
                          </a:solidFill>
                        </a:rPr>
                        <a:t>do 31.12.2008 </a:t>
                      </a:r>
                      <a:endParaRPr lang="pl-PL" sz="1050" b="1" dirty="0">
                        <a:solidFill>
                          <a:schemeClr val="bg2"/>
                        </a:solidFill>
                      </a:endParaRPr>
                    </a:p>
                  </a:txBody>
                  <a:tcPr marL="27805" marR="27805" marT="27805" marB="27805" anchor="ctr"/>
                </a:tc>
              </a:tr>
              <a:tr h="254581">
                <a:tc>
                  <a:txBody>
                    <a:bodyPr/>
                    <a:lstStyle/>
                    <a:p>
                      <a:pPr rtl="0"/>
                      <a:r>
                        <a:rPr lang="pl-PL" sz="1050" dirty="0"/>
                        <a:t>IX. Aktywa, razem</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404 878</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446 757</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98 554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a:latin typeface="Arial" pitchFamily="34" charset="0"/>
                          <a:ea typeface="Times New Roman"/>
                          <a:cs typeface="Arial" pitchFamily="34" charset="0"/>
                        </a:rPr>
                        <a:t>140 826</a:t>
                      </a:r>
                    </a:p>
                  </a:txBody>
                  <a:tcPr marL="44450" marR="44450" marT="0" marB="0"/>
                </a:tc>
              </a:tr>
              <a:tr h="254581">
                <a:tc>
                  <a:txBody>
                    <a:bodyPr/>
                    <a:lstStyle/>
                    <a:p>
                      <a:pPr rtl="0"/>
                      <a:r>
                        <a:rPr lang="pl-PL" sz="1050" dirty="0"/>
                        <a:t>X. Zobowiązania i rezerwy na </a:t>
                      </a:r>
                      <a:r>
                        <a:rPr lang="pl-PL" sz="1050" dirty="0" smtClean="0"/>
                        <a:t>zobowiązania razem</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158 685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197 590</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38 626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62 284</a:t>
                      </a:r>
                      <a:endParaRPr lang="pl-PL" sz="1050" dirty="0">
                        <a:latin typeface="Arial" pitchFamily="34" charset="0"/>
                        <a:ea typeface="Times New Roman"/>
                        <a:cs typeface="Arial" pitchFamily="34" charset="0"/>
                      </a:endParaRPr>
                    </a:p>
                  </a:txBody>
                  <a:tcPr marL="44450" marR="44450" marT="0" marB="0"/>
                </a:tc>
              </a:tr>
              <a:tr h="254581">
                <a:tc>
                  <a:txBody>
                    <a:bodyPr/>
                    <a:lstStyle/>
                    <a:p>
                      <a:pPr rtl="0"/>
                      <a:r>
                        <a:rPr lang="pl-PL" sz="1050"/>
                        <a:t>XI. Zobowiązania długoterminowe</a:t>
                      </a:r>
                      <a:endParaRPr lang="pl-PL" sz="105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4 109</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9 129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1 000</a:t>
                      </a:r>
                      <a:endParaRPr lang="pl-PL" sz="1050" dirty="0">
                        <a:latin typeface="Arial" pitchFamily="34" charset="0"/>
                        <a:ea typeface="Times New Roman"/>
                        <a:cs typeface="Arial" pitchFamily="34" charset="0"/>
                      </a:endParaRPr>
                    </a:p>
                  </a:txBody>
                  <a:tcPr marL="44450" marR="44450" marT="0" marB="0"/>
                </a:tc>
                <a:tc>
                  <a:txBody>
                    <a:bodyPr/>
                    <a:lstStyle/>
                    <a:p>
                      <a:pPr algn="ctr">
                        <a:spcAft>
                          <a:spcPts val="0"/>
                        </a:spcAft>
                      </a:pPr>
                      <a:r>
                        <a:rPr lang="pl-PL" sz="1050" dirty="0">
                          <a:latin typeface="Arial" pitchFamily="34" charset="0"/>
                          <a:ea typeface="Times New Roman"/>
                          <a:cs typeface="Arial" pitchFamily="34" charset="0"/>
                        </a:rPr>
                        <a:t>                </a:t>
                      </a:r>
                      <a:r>
                        <a:rPr lang="pl-PL" sz="1050" dirty="0" smtClean="0">
                          <a:latin typeface="Arial" pitchFamily="34" charset="0"/>
                          <a:ea typeface="Times New Roman"/>
                          <a:cs typeface="Arial" pitchFamily="34" charset="0"/>
                        </a:rPr>
                        <a:t> 2 878 </a:t>
                      </a:r>
                      <a:endParaRPr lang="pl-PL" sz="1050" dirty="0">
                        <a:latin typeface="Arial" pitchFamily="34" charset="0"/>
                        <a:ea typeface="Times New Roman"/>
                        <a:cs typeface="Arial" pitchFamily="34" charset="0"/>
                      </a:endParaRPr>
                    </a:p>
                  </a:txBody>
                  <a:tcPr marL="44450" marR="44450" marT="0" marB="0"/>
                </a:tc>
              </a:tr>
              <a:tr h="254581">
                <a:tc>
                  <a:txBody>
                    <a:bodyPr/>
                    <a:lstStyle/>
                    <a:p>
                      <a:pPr rtl="0"/>
                      <a:r>
                        <a:rPr lang="en-US" sz="1050"/>
                        <a:t>XII. Zobowiązania krótkoterminowe</a:t>
                      </a:r>
                      <a:endParaRPr lang="en-US" sz="105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145 337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179 310</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35 377</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56 522</a:t>
                      </a:r>
                      <a:endParaRPr lang="pl-PL" sz="1050" dirty="0">
                        <a:latin typeface="Arial" pitchFamily="34" charset="0"/>
                        <a:ea typeface="Times New Roman"/>
                        <a:cs typeface="Arial" pitchFamily="34" charset="0"/>
                      </a:endParaRPr>
                    </a:p>
                  </a:txBody>
                  <a:tcPr marL="44450" marR="44450" marT="0" marB="0"/>
                </a:tc>
              </a:tr>
              <a:tr h="332868">
                <a:tc>
                  <a:txBody>
                    <a:bodyPr/>
                    <a:lstStyle/>
                    <a:p>
                      <a:pPr rtl="0"/>
                      <a:r>
                        <a:rPr lang="pl-PL" sz="1050" dirty="0" smtClean="0"/>
                        <a:t>XIII. Kapitał własny przypadający </a:t>
                      </a:r>
                    </a:p>
                    <a:p>
                      <a:pPr rtl="0"/>
                      <a:r>
                        <a:rPr lang="pl-PL" sz="1050" dirty="0" smtClean="0"/>
                        <a:t>akcjonariuszom jednostki dominującej</a:t>
                      </a:r>
                      <a:endParaRPr lang="pl-PL" sz="1050" dirty="0">
                        <a:solidFill>
                          <a:schemeClr val="bg1"/>
                        </a:solidFill>
                      </a:endParaRP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246 193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249 167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59  927</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78 542</a:t>
                      </a:r>
                      <a:endParaRPr lang="pl-PL" sz="1050" dirty="0">
                        <a:latin typeface="Arial" pitchFamily="34" charset="0"/>
                        <a:ea typeface="Times New Roman"/>
                        <a:cs typeface="Arial" pitchFamily="34" charset="0"/>
                      </a:endParaRPr>
                    </a:p>
                  </a:txBody>
                  <a:tcPr marL="44450" marR="44450" marT="0" marB="0"/>
                </a:tc>
              </a:tr>
              <a:tr h="254581">
                <a:tc>
                  <a:txBody>
                    <a:bodyPr/>
                    <a:lstStyle/>
                    <a:p>
                      <a:pPr rtl="0"/>
                      <a:r>
                        <a:rPr lang="pl-PL" sz="1050" dirty="0">
                          <a:solidFill>
                            <a:schemeClr val="bg2"/>
                          </a:solidFill>
                        </a:rPr>
                        <a:t>XIV. Kapitał zakładowy </a:t>
                      </a:r>
                    </a:p>
                  </a:txBody>
                  <a:tcPr marL="27805" marR="27805" marT="27805" marB="27805" anchor="ctr"/>
                </a:tc>
                <a:tc>
                  <a:txBody>
                    <a:bodyPr/>
                    <a:lstStyle/>
                    <a:p>
                      <a:pPr algn="r">
                        <a:spcAft>
                          <a:spcPts val="0"/>
                        </a:spcAft>
                      </a:pPr>
                      <a:r>
                        <a:rPr lang="pl-PL" sz="1050" dirty="0">
                          <a:latin typeface="Arial" pitchFamily="34" charset="0"/>
                          <a:ea typeface="Times New Roman"/>
                          <a:cs typeface="Arial" pitchFamily="34" charset="0"/>
                        </a:rPr>
                        <a:t>5 897</a:t>
                      </a:r>
                    </a:p>
                  </a:txBody>
                  <a:tcPr marL="44450" marR="44450" marT="0" marB="0"/>
                </a:tc>
                <a:tc>
                  <a:txBody>
                    <a:bodyPr/>
                    <a:lstStyle/>
                    <a:p>
                      <a:pPr algn="r">
                        <a:spcAft>
                          <a:spcPts val="0"/>
                        </a:spcAft>
                      </a:pPr>
                      <a:r>
                        <a:rPr lang="pl-PL" sz="1050">
                          <a:latin typeface="Arial" pitchFamily="34" charset="0"/>
                          <a:ea typeface="Times New Roman"/>
                          <a:cs typeface="Arial" pitchFamily="34" charset="0"/>
                        </a:rPr>
                        <a:t>5 897</a:t>
                      </a: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1 435 </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1 859 </a:t>
                      </a:r>
                      <a:endParaRPr lang="pl-PL" sz="1050" dirty="0">
                        <a:latin typeface="Arial" pitchFamily="34" charset="0"/>
                        <a:ea typeface="Times New Roman"/>
                        <a:cs typeface="Arial" pitchFamily="34" charset="0"/>
                      </a:endParaRPr>
                    </a:p>
                  </a:txBody>
                  <a:tcPr marL="44450" marR="44450" marT="0" marB="0"/>
                </a:tc>
              </a:tr>
              <a:tr h="254581">
                <a:tc>
                  <a:txBody>
                    <a:bodyPr/>
                    <a:lstStyle/>
                    <a:p>
                      <a:pPr rtl="0"/>
                      <a:r>
                        <a:rPr lang="pl-PL" sz="1050">
                          <a:solidFill>
                            <a:schemeClr val="bg2"/>
                          </a:solidFill>
                        </a:rPr>
                        <a:t>XV. Liczba akcji (w szt.)</a:t>
                      </a:r>
                    </a:p>
                  </a:txBody>
                  <a:tcPr marL="27805" marR="27805" marT="27805" marB="27805" anchor="ctr"/>
                </a:tc>
                <a:tc>
                  <a:txBody>
                    <a:bodyPr/>
                    <a:lstStyle/>
                    <a:p>
                      <a:pPr algn="r">
                        <a:spcAft>
                          <a:spcPts val="0"/>
                        </a:spcAft>
                      </a:pPr>
                      <a:r>
                        <a:rPr lang="pl-PL" sz="1050" dirty="0" smtClean="0">
                          <a:latin typeface="Arial" pitchFamily="34" charset="0"/>
                          <a:ea typeface="Times New Roman"/>
                          <a:cs typeface="Arial" pitchFamily="34" charset="0"/>
                        </a:rPr>
                        <a:t>5 897 419</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smtClean="0">
                          <a:latin typeface="Arial" pitchFamily="34" charset="0"/>
                          <a:ea typeface="Times New Roman"/>
                          <a:cs typeface="Arial" pitchFamily="34" charset="0"/>
                        </a:rPr>
                        <a:t>5 897 419</a:t>
                      </a:r>
                      <a:endParaRPr lang="pl-PL" sz="1050" dirty="0">
                        <a:latin typeface="Arial" pitchFamily="34" charset="0"/>
                        <a:ea typeface="Times New Roman"/>
                        <a:cs typeface="Arial" pitchFamily="34" charset="0"/>
                      </a:endParaRPr>
                    </a:p>
                  </a:txBody>
                  <a:tcPr marL="44450" marR="44450" marT="0" marB="0"/>
                </a:tc>
                <a:tc>
                  <a:txBody>
                    <a:bodyPr/>
                    <a:lstStyle/>
                    <a:p>
                      <a:pPr algn="r">
                        <a:spcAft>
                          <a:spcPts val="0"/>
                        </a:spcAft>
                      </a:pPr>
                      <a:r>
                        <a:rPr lang="pl-PL" sz="1050" dirty="0">
                          <a:latin typeface="Arial" pitchFamily="34" charset="0"/>
                          <a:ea typeface="Times New Roman"/>
                          <a:cs typeface="Arial" pitchFamily="34" charset="0"/>
                        </a:rPr>
                        <a:t>5 897 419</a:t>
                      </a:r>
                    </a:p>
                  </a:txBody>
                  <a:tcPr marL="44450" marR="44450" marT="0" marB="0"/>
                </a:tc>
                <a:tc>
                  <a:txBody>
                    <a:bodyPr/>
                    <a:lstStyle/>
                    <a:p>
                      <a:pPr algn="r">
                        <a:spcAft>
                          <a:spcPts val="0"/>
                        </a:spcAft>
                      </a:pPr>
                      <a:r>
                        <a:rPr lang="pl-PL" sz="1050">
                          <a:latin typeface="Arial" pitchFamily="34" charset="0"/>
                          <a:ea typeface="Times New Roman"/>
                          <a:cs typeface="Arial" pitchFamily="34" charset="0"/>
                        </a:rPr>
                        <a:t>5 897 419</a:t>
                      </a:r>
                    </a:p>
                  </a:txBody>
                  <a:tcPr marL="44450" marR="44450" marT="0" marB="0"/>
                </a:tc>
              </a:tr>
              <a:tr h="332868">
                <a:tc>
                  <a:txBody>
                    <a:bodyPr/>
                    <a:lstStyle/>
                    <a:p>
                      <a:pPr rtl="0"/>
                      <a:r>
                        <a:rPr lang="pl-PL" sz="1050" dirty="0" smtClean="0">
                          <a:solidFill>
                            <a:schemeClr val="bg2"/>
                          </a:solidFill>
                        </a:rPr>
                        <a:t>XVI. </a:t>
                      </a:r>
                      <a:r>
                        <a:rPr lang="pl-PL" sz="1050" dirty="0" err="1" smtClean="0">
                          <a:solidFill>
                            <a:schemeClr val="bg2"/>
                          </a:solidFill>
                        </a:rPr>
                        <a:t>Zannualizowany</a:t>
                      </a:r>
                      <a:r>
                        <a:rPr lang="pl-PL" sz="1050" dirty="0" smtClean="0">
                          <a:solidFill>
                            <a:schemeClr val="bg2"/>
                          </a:solidFill>
                        </a:rPr>
                        <a:t> zysk (strata) na jedną akcję </a:t>
                      </a:r>
                    </a:p>
                    <a:p>
                      <a:pPr rtl="0"/>
                      <a:r>
                        <a:rPr lang="pl-PL" sz="1050" dirty="0" smtClean="0">
                          <a:solidFill>
                            <a:schemeClr val="bg2"/>
                          </a:solidFill>
                        </a:rPr>
                        <a:t>zwykłą (w zł/EUR) </a:t>
                      </a:r>
                      <a:endParaRPr lang="pl-PL" sz="1050" dirty="0">
                        <a:solidFill>
                          <a:schemeClr val="bg2"/>
                        </a:solidFill>
                      </a:endParaRPr>
                    </a:p>
                  </a:txBody>
                  <a:tcPr marL="27805" marR="27805" marT="27805" marB="27805" anchor="ctr"/>
                </a:tc>
                <a:tc>
                  <a:txBody>
                    <a:bodyPr/>
                    <a:lstStyle/>
                    <a:p>
                      <a:pPr algn="r"/>
                      <a:r>
                        <a:rPr lang="pl-PL" sz="1050" dirty="0" smtClean="0"/>
                        <a:t>-0,02 </a:t>
                      </a:r>
                      <a:endParaRPr lang="pl-PL" sz="1050" dirty="0"/>
                    </a:p>
                  </a:txBody>
                  <a:tcPr marL="44450" marR="44450" marT="0" marB="0"/>
                </a:tc>
                <a:tc>
                  <a:txBody>
                    <a:bodyPr/>
                    <a:lstStyle/>
                    <a:p>
                      <a:pPr algn="r"/>
                      <a:r>
                        <a:rPr lang="pl-PL" sz="1050" dirty="0" smtClean="0"/>
                        <a:t>3,11</a:t>
                      </a:r>
                      <a:endParaRPr lang="pl-PL" sz="1050" dirty="0"/>
                    </a:p>
                  </a:txBody>
                  <a:tcPr marL="44450" marR="44450" marT="0" marB="0"/>
                </a:tc>
                <a:tc>
                  <a:txBody>
                    <a:bodyPr/>
                    <a:lstStyle/>
                    <a:p>
                      <a:pPr algn="r"/>
                      <a:r>
                        <a:rPr lang="pl-PL" sz="1050" dirty="0" smtClean="0"/>
                        <a:t>-0,01</a:t>
                      </a:r>
                      <a:endParaRPr lang="pl-PL" sz="1050" dirty="0"/>
                    </a:p>
                  </a:txBody>
                  <a:tcPr marL="44450" marR="44450" marT="0" marB="0"/>
                </a:tc>
                <a:tc>
                  <a:txBody>
                    <a:bodyPr/>
                    <a:lstStyle/>
                    <a:p>
                      <a:pPr algn="r"/>
                      <a:r>
                        <a:rPr lang="pl-PL" sz="1050" dirty="0" smtClean="0"/>
                        <a:t>0,88 </a:t>
                      </a:r>
                      <a:endParaRPr lang="pl-PL" sz="1050" dirty="0"/>
                    </a:p>
                  </a:txBody>
                  <a:tcPr marL="44450" marR="44450" marT="0" marB="0"/>
                </a:tc>
              </a:tr>
              <a:tr h="332868">
                <a:tc>
                  <a:txBody>
                    <a:bodyPr/>
                    <a:lstStyle/>
                    <a:p>
                      <a:pPr rtl="0"/>
                      <a:r>
                        <a:rPr lang="pl-PL" sz="1050" dirty="0" smtClean="0">
                          <a:solidFill>
                            <a:schemeClr val="bg2"/>
                          </a:solidFill>
                        </a:rPr>
                        <a:t>XVII. Rozwodniony </a:t>
                      </a:r>
                      <a:r>
                        <a:rPr lang="pl-PL" sz="1050" dirty="0" err="1" smtClean="0">
                          <a:solidFill>
                            <a:schemeClr val="bg2"/>
                          </a:solidFill>
                        </a:rPr>
                        <a:t>zannualizowany</a:t>
                      </a:r>
                      <a:r>
                        <a:rPr lang="pl-PL" sz="1050" dirty="0" smtClean="0">
                          <a:solidFill>
                            <a:schemeClr val="bg2"/>
                          </a:solidFill>
                        </a:rPr>
                        <a:t> zysk (strata) </a:t>
                      </a:r>
                    </a:p>
                    <a:p>
                      <a:pPr rtl="0"/>
                      <a:r>
                        <a:rPr lang="pl-PL" sz="1050" dirty="0" smtClean="0">
                          <a:solidFill>
                            <a:schemeClr val="bg2"/>
                          </a:solidFill>
                        </a:rPr>
                        <a:t>na jedną akcję zwykłą (w zł/EUR) </a:t>
                      </a:r>
                      <a:endParaRPr lang="pl-PL" sz="1050" dirty="0">
                        <a:solidFill>
                          <a:schemeClr val="bg2"/>
                        </a:solidFill>
                      </a:endParaRPr>
                    </a:p>
                  </a:txBody>
                  <a:tcPr marL="27805" marR="27805" marT="27805" marB="27805" anchor="ctr"/>
                </a:tc>
                <a:tc>
                  <a:txBody>
                    <a:bodyPr/>
                    <a:lstStyle/>
                    <a:p>
                      <a:pPr algn="r"/>
                      <a:r>
                        <a:rPr lang="pl-PL" sz="1050" dirty="0" smtClean="0"/>
                        <a:t>-0,02 </a:t>
                      </a:r>
                      <a:endParaRPr lang="pl-PL" sz="1050" dirty="0"/>
                    </a:p>
                  </a:txBody>
                  <a:tcPr marL="44450" marR="44450" marT="0" marB="0"/>
                </a:tc>
                <a:tc>
                  <a:txBody>
                    <a:bodyPr/>
                    <a:lstStyle/>
                    <a:p>
                      <a:pPr algn="r"/>
                      <a:r>
                        <a:rPr lang="pl-PL" sz="1050" dirty="0" smtClean="0"/>
                        <a:t>3,11</a:t>
                      </a:r>
                      <a:endParaRPr lang="pl-PL" sz="1050" dirty="0"/>
                    </a:p>
                  </a:txBody>
                  <a:tcPr marL="44450" marR="44450" marT="0" marB="0"/>
                </a:tc>
                <a:tc>
                  <a:txBody>
                    <a:bodyPr/>
                    <a:lstStyle/>
                    <a:p>
                      <a:pPr algn="r"/>
                      <a:r>
                        <a:rPr lang="pl-PL" sz="1050" dirty="0" smtClean="0"/>
                        <a:t>-0,01</a:t>
                      </a:r>
                      <a:endParaRPr lang="pl-PL" sz="1050" dirty="0"/>
                    </a:p>
                  </a:txBody>
                  <a:tcPr marL="44450" marR="44450" marT="0" marB="0"/>
                </a:tc>
                <a:tc>
                  <a:txBody>
                    <a:bodyPr/>
                    <a:lstStyle/>
                    <a:p>
                      <a:pPr algn="r"/>
                      <a:r>
                        <a:rPr lang="pl-PL" sz="1050" dirty="0" smtClean="0"/>
                        <a:t>0,88 </a:t>
                      </a:r>
                      <a:endParaRPr lang="pl-PL" sz="1050" dirty="0"/>
                    </a:p>
                  </a:txBody>
                  <a:tcPr marL="44450" marR="44450" marT="0" marB="0"/>
                </a:tc>
              </a:tr>
              <a:tr h="332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050" dirty="0" smtClean="0">
                          <a:solidFill>
                            <a:schemeClr val="bg2"/>
                          </a:solidFill>
                        </a:rPr>
                        <a:t>XVIII. Wartość księgowa na jedną akcję (w zł/EUR)</a:t>
                      </a:r>
                    </a:p>
                    <a:p>
                      <a:pPr rtl="0"/>
                      <a:endParaRPr lang="pl-PL" sz="1050" dirty="0">
                        <a:solidFill>
                          <a:schemeClr val="bg2"/>
                        </a:solidFill>
                      </a:endParaRPr>
                    </a:p>
                  </a:txBody>
                  <a:tcPr marL="27805" marR="27805" marT="27805" marB="27805" anchor="ctr"/>
                </a:tc>
                <a:tc>
                  <a:txBody>
                    <a:bodyPr/>
                    <a:lstStyle/>
                    <a:p>
                      <a:pPr algn="r"/>
                      <a:r>
                        <a:rPr lang="pl-PL" sz="1050" dirty="0" smtClean="0"/>
                        <a:t>41,75 </a:t>
                      </a:r>
                      <a:endParaRPr lang="pl-PL" sz="1050" dirty="0"/>
                    </a:p>
                  </a:txBody>
                  <a:tcPr marL="44450" marR="44450" marT="0" marB="0"/>
                </a:tc>
                <a:tc>
                  <a:txBody>
                    <a:bodyPr/>
                    <a:lstStyle/>
                    <a:p>
                      <a:pPr algn="r"/>
                      <a:r>
                        <a:rPr lang="pl-PL" sz="1050" dirty="0" smtClean="0"/>
                        <a:t>42,25 </a:t>
                      </a:r>
                      <a:endParaRPr lang="pl-PL" sz="1050" dirty="0"/>
                    </a:p>
                  </a:txBody>
                  <a:tcPr marL="44450" marR="44450" marT="0" marB="0"/>
                </a:tc>
                <a:tc>
                  <a:txBody>
                    <a:bodyPr/>
                    <a:lstStyle/>
                    <a:p>
                      <a:pPr algn="r"/>
                      <a:r>
                        <a:rPr lang="pl-PL" sz="1050" dirty="0" smtClean="0"/>
                        <a:t>10,16</a:t>
                      </a:r>
                      <a:endParaRPr lang="pl-PL" sz="1050" dirty="0"/>
                    </a:p>
                  </a:txBody>
                  <a:tcPr marL="44450" marR="44450" marT="0" marB="0"/>
                </a:tc>
                <a:tc>
                  <a:txBody>
                    <a:bodyPr/>
                    <a:lstStyle/>
                    <a:p>
                      <a:pPr algn="r"/>
                      <a:r>
                        <a:rPr lang="pl-PL" sz="1050" dirty="0" smtClean="0"/>
                        <a:t>13,32 </a:t>
                      </a:r>
                      <a:endParaRPr lang="pl-PL" sz="1050" dirty="0"/>
                    </a:p>
                  </a:txBody>
                  <a:tcPr marL="44450" marR="44450" marT="0" marB="0"/>
                </a:tc>
              </a:tr>
              <a:tr h="443506">
                <a:tc>
                  <a:txBody>
                    <a:bodyPr/>
                    <a:lstStyle/>
                    <a:p>
                      <a:pPr rtl="0"/>
                      <a:r>
                        <a:rPr lang="pl-PL" sz="1050" dirty="0">
                          <a:solidFill>
                            <a:schemeClr val="bg2"/>
                          </a:solidFill>
                        </a:rPr>
                        <a:t>XIX. Rozwodniony wartość księgowa na jedną akcję (w zł/EUR)</a:t>
                      </a:r>
                    </a:p>
                  </a:txBody>
                  <a:tcPr marL="27805" marR="27805" marT="27805" marB="27805" anchor="ctr"/>
                </a:tc>
                <a:tc>
                  <a:txBody>
                    <a:bodyPr/>
                    <a:lstStyle/>
                    <a:p>
                      <a:pPr algn="r"/>
                      <a:r>
                        <a:rPr lang="pl-PL" sz="1050" dirty="0" smtClean="0"/>
                        <a:t>41,75</a:t>
                      </a:r>
                      <a:endParaRPr lang="pl-PL" sz="1050" dirty="0"/>
                    </a:p>
                  </a:txBody>
                  <a:tcPr marL="44450" marR="44450" marT="0" marB="0"/>
                </a:tc>
                <a:tc>
                  <a:txBody>
                    <a:bodyPr/>
                    <a:lstStyle/>
                    <a:p>
                      <a:pPr algn="r"/>
                      <a:r>
                        <a:rPr lang="pl-PL" sz="1050" dirty="0" smtClean="0"/>
                        <a:t>42,25 </a:t>
                      </a:r>
                      <a:endParaRPr lang="pl-PL" sz="1050" dirty="0"/>
                    </a:p>
                  </a:txBody>
                  <a:tcPr marL="44450" marR="44450" marT="0" marB="0"/>
                </a:tc>
                <a:tc>
                  <a:txBody>
                    <a:bodyPr/>
                    <a:lstStyle/>
                    <a:p>
                      <a:pPr algn="r"/>
                      <a:r>
                        <a:rPr lang="pl-PL" sz="1050" dirty="0" smtClean="0"/>
                        <a:t>10,16</a:t>
                      </a:r>
                      <a:endParaRPr lang="pl-PL" sz="1050" dirty="0"/>
                    </a:p>
                  </a:txBody>
                  <a:tcPr marL="44450" marR="44450" marT="0" marB="0"/>
                </a:tc>
                <a:tc>
                  <a:txBody>
                    <a:bodyPr/>
                    <a:lstStyle/>
                    <a:p>
                      <a:pPr algn="r"/>
                      <a:r>
                        <a:rPr lang="pl-PL" sz="1050" dirty="0" smtClean="0"/>
                        <a:t>13,32 </a:t>
                      </a:r>
                      <a:endParaRPr lang="pl-PL" sz="1050" dirty="0"/>
                    </a:p>
                  </a:txBody>
                  <a:tcPr marL="44450" marR="44450" marT="0" marB="0"/>
                </a:tc>
              </a:tr>
              <a:tr h="332868">
                <a:tc>
                  <a:txBody>
                    <a:bodyPr/>
                    <a:lstStyle/>
                    <a:p>
                      <a:pPr rtl="0"/>
                      <a:r>
                        <a:rPr lang="pl-PL" sz="1050" dirty="0"/>
                        <a:t>XX. Zadeklarowana lub wypłacona dywidenda na jedną akcję (w zł/EUR)</a:t>
                      </a:r>
                      <a:endParaRPr lang="pl-PL" sz="1050" dirty="0">
                        <a:solidFill>
                          <a:schemeClr val="bg1"/>
                        </a:solidFill>
                      </a:endParaRPr>
                    </a:p>
                  </a:txBody>
                  <a:tcPr marL="27805" marR="27805" marT="27805" marB="27805" anchor="ctr"/>
                </a:tc>
                <a:tc>
                  <a:txBody>
                    <a:bodyPr/>
                    <a:lstStyle/>
                    <a:p>
                      <a:pPr algn="r"/>
                      <a:r>
                        <a:rPr lang="pl-PL" sz="1050" dirty="0" smtClean="0"/>
                        <a:t>0 </a:t>
                      </a:r>
                      <a:endParaRPr lang="pl-PL" sz="1050" dirty="0"/>
                    </a:p>
                  </a:txBody>
                  <a:tcPr marL="44450" marR="44450" marT="0" marB="0"/>
                </a:tc>
                <a:tc>
                  <a:txBody>
                    <a:bodyPr/>
                    <a:lstStyle/>
                    <a:p>
                      <a:pPr algn="r"/>
                      <a:r>
                        <a:rPr lang="pl-PL" sz="1050" dirty="0" smtClean="0"/>
                        <a:t>0</a:t>
                      </a:r>
                      <a:endParaRPr lang="pl-PL" sz="1050" dirty="0"/>
                    </a:p>
                  </a:txBody>
                  <a:tcPr marL="44450" marR="44450" marT="0" marB="0"/>
                </a:tc>
                <a:tc>
                  <a:txBody>
                    <a:bodyPr/>
                    <a:lstStyle/>
                    <a:p>
                      <a:pPr algn="r"/>
                      <a:r>
                        <a:rPr lang="pl-PL" sz="1050" dirty="0" smtClean="0"/>
                        <a:t>0</a:t>
                      </a:r>
                      <a:endParaRPr lang="pl-PL" sz="1050" dirty="0"/>
                    </a:p>
                  </a:txBody>
                  <a:tcPr marL="44450" marR="44450" marT="0" marB="0"/>
                </a:tc>
                <a:tc>
                  <a:txBody>
                    <a:bodyPr/>
                    <a:lstStyle/>
                    <a:p>
                      <a:pPr algn="r"/>
                      <a:r>
                        <a:rPr lang="pl-PL" sz="1050" dirty="0" smtClean="0"/>
                        <a:t>0</a:t>
                      </a:r>
                      <a:endParaRPr lang="pl-PL" sz="1050" dirty="0"/>
                    </a:p>
                  </a:txBody>
                  <a:tcPr marL="44450" marR="44450" marT="0" marB="0"/>
                </a:tc>
              </a:tr>
            </a:tbl>
          </a:graphicData>
        </a:graphic>
      </p:graphicFrame>
      <p:sp>
        <p:nvSpPr>
          <p:cNvPr id="5" name="Tytuł 1"/>
          <p:cNvSpPr>
            <a:spLocks noGrp="1"/>
          </p:cNvSpPr>
          <p:nvPr>
            <p:ph type="title"/>
          </p:nvPr>
        </p:nvSpPr>
        <p:spPr>
          <a:xfrm>
            <a:off x="900113" y="274638"/>
            <a:ext cx="6767512" cy="633412"/>
          </a:xfrm>
        </p:spPr>
        <p:txBody>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GRUPY KONSORCJUM STALI </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W I-IV KW 2009 </a:t>
            </a:r>
            <a:endParaRPr lang="pl-PL"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1"/>
          </p:nvPr>
        </p:nvSpPr>
        <p:spPr/>
        <p:txBody>
          <a:bodyPr/>
          <a:lstStyle/>
          <a:p>
            <a:fld id="{1A8BC339-0C3F-461D-ABC8-B92B8E057A31}" type="slidenum">
              <a:rPr lang="pl-PL" smtClean="0"/>
              <a:pPr/>
              <a:t>14</a:t>
            </a:fld>
            <a:endParaRPr lang="pl-PL" dirty="0"/>
          </a:p>
        </p:txBody>
      </p:sp>
      <p:graphicFrame>
        <p:nvGraphicFramePr>
          <p:cNvPr id="4" name="Tabela 3"/>
          <p:cNvGraphicFramePr>
            <a:graphicFrameLocks noGrp="1"/>
          </p:cNvGraphicFramePr>
          <p:nvPr/>
        </p:nvGraphicFramePr>
        <p:xfrm>
          <a:off x="500034" y="1138200"/>
          <a:ext cx="8286809" cy="4711186"/>
        </p:xfrm>
        <a:graphic>
          <a:graphicData uri="http://schemas.openxmlformats.org/drawingml/2006/table">
            <a:tbl>
              <a:tblPr>
                <a:tableStyleId>{775DCB02-9BB8-47FD-8907-85C794F793BA}</a:tableStyleId>
              </a:tblPr>
              <a:tblGrid>
                <a:gridCol w="3564379"/>
                <a:gridCol w="1173087"/>
                <a:gridCol w="1173087"/>
                <a:gridCol w="1188127"/>
                <a:gridCol w="1188129"/>
              </a:tblGrid>
              <a:tr h="492589">
                <a:tc rowSpan="2">
                  <a:txBody>
                    <a:bodyPr/>
                    <a:lstStyle/>
                    <a:p>
                      <a:pPr rtl="0"/>
                      <a:r>
                        <a:rPr lang="pl-PL" sz="1050" b="1" dirty="0">
                          <a:latin typeface="Arial" pitchFamily="34" charset="0"/>
                          <a:cs typeface="Arial" pitchFamily="34" charset="0"/>
                        </a:rPr>
                        <a:t> </a:t>
                      </a:r>
                      <a:endParaRPr lang="pl-PL" sz="1050" b="1" dirty="0">
                        <a:solidFill>
                          <a:schemeClr val="bg1"/>
                        </a:solidFill>
                        <a:latin typeface="Arial" pitchFamily="34" charset="0"/>
                        <a:cs typeface="Arial" pitchFamily="34" charset="0"/>
                      </a:endParaRPr>
                    </a:p>
                    <a:p>
                      <a:pPr algn="ctr" rtl="0"/>
                      <a:r>
                        <a:rPr lang="pl-PL" sz="1050" b="1" dirty="0">
                          <a:solidFill>
                            <a:schemeClr val="bg2"/>
                          </a:solidFill>
                          <a:latin typeface="Arial" pitchFamily="34" charset="0"/>
                          <a:cs typeface="Arial" pitchFamily="34" charset="0"/>
                        </a:rPr>
                        <a:t>WYBRANE </a:t>
                      </a:r>
                      <a:r>
                        <a:rPr lang="pl-PL" sz="1050" b="1" dirty="0" smtClean="0">
                          <a:solidFill>
                            <a:schemeClr val="bg2"/>
                          </a:solidFill>
                          <a:latin typeface="Arial" pitchFamily="34" charset="0"/>
                          <a:cs typeface="Arial" pitchFamily="34" charset="0"/>
                        </a:rPr>
                        <a:t>DANE FINANSOWE</a:t>
                      </a:r>
                    </a:p>
                    <a:p>
                      <a:pPr algn="ctr" rtl="0"/>
                      <a:r>
                        <a:rPr lang="pl-PL" sz="1050" b="1" dirty="0" smtClean="0">
                          <a:solidFill>
                            <a:schemeClr val="bg2"/>
                          </a:solidFill>
                          <a:latin typeface="Arial" pitchFamily="34" charset="0"/>
                          <a:cs typeface="Arial" pitchFamily="34" charset="0"/>
                        </a:rPr>
                        <a:t>(w tyś. zł)</a:t>
                      </a:r>
                      <a:endParaRPr lang="pl-PL" sz="1050" b="1" dirty="0">
                        <a:solidFill>
                          <a:schemeClr val="bg2"/>
                        </a:solidFill>
                        <a:latin typeface="Arial" pitchFamily="34" charset="0"/>
                        <a:cs typeface="Arial" pitchFamily="34" charset="0"/>
                      </a:endParaRPr>
                    </a:p>
                  </a:txBody>
                  <a:tcPr marL="27805" marR="27805" marT="27805" marB="27805" anchor="ctr"/>
                </a:tc>
                <a:tc>
                  <a:txBody>
                    <a:bodyPr/>
                    <a:lstStyle/>
                    <a:p>
                      <a:pPr algn="ctr">
                        <a:spcAft>
                          <a:spcPts val="0"/>
                        </a:spcAft>
                      </a:pPr>
                      <a:r>
                        <a:rPr lang="pl-PL" sz="1050" b="1" dirty="0" smtClean="0">
                          <a:latin typeface="Arial" pitchFamily="34" charset="0"/>
                          <a:ea typeface="Times New Roman"/>
                          <a:cs typeface="Arial" pitchFamily="34" charset="0"/>
                        </a:rPr>
                        <a:t>IV kwartał </a:t>
                      </a:r>
                      <a:r>
                        <a:rPr lang="pl-PL" sz="1050" b="1" dirty="0">
                          <a:latin typeface="Arial" pitchFamily="34" charset="0"/>
                          <a:ea typeface="Times New Roman"/>
                          <a:cs typeface="Arial" pitchFamily="34" charset="0"/>
                        </a:rPr>
                        <a:t>2009 r.</a:t>
                      </a:r>
                      <a:endParaRPr lang="pl-PL" sz="1050" dirty="0">
                        <a:latin typeface="Arial" pitchFamily="34" charset="0"/>
                        <a:ea typeface="Times New Roman"/>
                        <a:cs typeface="Arial" pitchFamily="34" charset="0"/>
                      </a:endParaRPr>
                    </a:p>
                  </a:txBody>
                  <a:tcPr marL="44450" marR="44450" marT="0" marB="0" anchor="ctr"/>
                </a:tc>
                <a:tc>
                  <a:txBody>
                    <a:bodyPr/>
                    <a:lstStyle/>
                    <a:p>
                      <a:pPr algn="ctr">
                        <a:spcAft>
                          <a:spcPts val="0"/>
                        </a:spcAft>
                      </a:pPr>
                      <a:r>
                        <a:rPr lang="pl-PL" sz="1050" b="1" dirty="0" smtClean="0">
                          <a:latin typeface="Arial" pitchFamily="34" charset="0"/>
                          <a:ea typeface="Times New Roman"/>
                          <a:cs typeface="Arial" pitchFamily="34" charset="0"/>
                        </a:rPr>
                        <a:t>IV </a:t>
                      </a:r>
                      <a:r>
                        <a:rPr lang="pl-PL" sz="1050" b="1" dirty="0">
                          <a:latin typeface="Arial" pitchFamily="34" charset="0"/>
                          <a:ea typeface="Times New Roman"/>
                          <a:cs typeface="Arial" pitchFamily="34" charset="0"/>
                        </a:rPr>
                        <a:t>kwartały 2009 r. narastająco</a:t>
                      </a:r>
                      <a:endParaRPr lang="pl-PL" sz="1050" dirty="0">
                        <a:latin typeface="Arial" pitchFamily="34" charset="0"/>
                        <a:ea typeface="Times New Roman"/>
                        <a:cs typeface="Arial" pitchFamily="34" charset="0"/>
                      </a:endParaRPr>
                    </a:p>
                  </a:txBody>
                  <a:tcPr marL="44450" marR="44450" marT="0" marB="0" anchor="ctr"/>
                </a:tc>
                <a:tc>
                  <a:txBody>
                    <a:bodyPr/>
                    <a:lstStyle/>
                    <a:p>
                      <a:pPr algn="ctr">
                        <a:spcAft>
                          <a:spcPts val="0"/>
                        </a:spcAft>
                      </a:pPr>
                      <a:r>
                        <a:rPr lang="pl-PL" sz="1050" b="1" dirty="0" smtClean="0">
                          <a:latin typeface="Arial" pitchFamily="34" charset="0"/>
                          <a:ea typeface="Times New Roman"/>
                          <a:cs typeface="Arial" pitchFamily="34" charset="0"/>
                        </a:rPr>
                        <a:t>IV </a:t>
                      </a:r>
                      <a:r>
                        <a:rPr lang="pl-PL" sz="1050" b="1" dirty="0">
                          <a:latin typeface="Arial" pitchFamily="34" charset="0"/>
                          <a:ea typeface="Times New Roman"/>
                          <a:cs typeface="Arial" pitchFamily="34" charset="0"/>
                        </a:rPr>
                        <a:t>kwartał 2008 r.</a:t>
                      </a:r>
                      <a:endParaRPr lang="pl-PL" sz="1050" dirty="0">
                        <a:latin typeface="Arial" pitchFamily="34" charset="0"/>
                        <a:ea typeface="Times New Roman"/>
                        <a:cs typeface="Arial" pitchFamily="34" charset="0"/>
                      </a:endParaRPr>
                    </a:p>
                  </a:txBody>
                  <a:tcPr marL="44450" marR="44450" marT="0" marB="0" anchor="ctr"/>
                </a:tc>
                <a:tc>
                  <a:txBody>
                    <a:bodyPr/>
                    <a:lstStyle/>
                    <a:p>
                      <a:pPr algn="ctr">
                        <a:spcAft>
                          <a:spcPts val="0"/>
                        </a:spcAft>
                      </a:pPr>
                      <a:r>
                        <a:rPr lang="pl-PL" sz="1050" b="1" dirty="0" smtClean="0">
                          <a:latin typeface="Arial" pitchFamily="34" charset="0"/>
                          <a:ea typeface="Times New Roman"/>
                          <a:cs typeface="Arial" pitchFamily="34" charset="0"/>
                        </a:rPr>
                        <a:t>IV</a:t>
                      </a:r>
                      <a:r>
                        <a:rPr lang="pl-PL" sz="1050" b="1" baseline="0" dirty="0" smtClean="0">
                          <a:latin typeface="Arial" pitchFamily="34" charset="0"/>
                          <a:ea typeface="Times New Roman"/>
                          <a:cs typeface="Arial" pitchFamily="34" charset="0"/>
                        </a:rPr>
                        <a:t> </a:t>
                      </a:r>
                      <a:r>
                        <a:rPr lang="pl-PL" sz="1050" b="1" dirty="0" smtClean="0">
                          <a:latin typeface="Arial" pitchFamily="34" charset="0"/>
                          <a:ea typeface="Times New Roman"/>
                          <a:cs typeface="Arial" pitchFamily="34" charset="0"/>
                        </a:rPr>
                        <a:t>kwartały </a:t>
                      </a:r>
                      <a:r>
                        <a:rPr lang="pl-PL" sz="1050" b="1" dirty="0">
                          <a:latin typeface="Arial" pitchFamily="34" charset="0"/>
                          <a:ea typeface="Times New Roman"/>
                          <a:cs typeface="Arial" pitchFamily="34" charset="0"/>
                        </a:rPr>
                        <a:t>2008 r. narastająco</a:t>
                      </a:r>
                      <a:endParaRPr lang="pl-PL" sz="1050" dirty="0">
                        <a:latin typeface="Arial" pitchFamily="34" charset="0"/>
                        <a:ea typeface="Times New Roman"/>
                        <a:cs typeface="Arial" pitchFamily="34" charset="0"/>
                      </a:endParaRPr>
                    </a:p>
                  </a:txBody>
                  <a:tcPr marL="44450" marR="44450" marT="0" marB="0" anchor="ctr"/>
                </a:tc>
              </a:tr>
              <a:tr h="492589">
                <a:tc vMerge="1">
                  <a:txBody>
                    <a:bodyPr/>
                    <a:lstStyle/>
                    <a:p>
                      <a:endParaRPr lang="pl-PL"/>
                    </a:p>
                  </a:txBody>
                  <a:tcPr/>
                </a:tc>
                <a:tc>
                  <a:txBody>
                    <a:bodyPr/>
                    <a:lstStyle/>
                    <a:p>
                      <a:pPr algn="ctr">
                        <a:spcAft>
                          <a:spcPts val="0"/>
                        </a:spcAft>
                      </a:pPr>
                      <a:r>
                        <a:rPr lang="pl-PL" sz="1050" dirty="0">
                          <a:latin typeface="Arial" pitchFamily="34" charset="0"/>
                          <a:ea typeface="Times New Roman"/>
                          <a:cs typeface="Arial" pitchFamily="34" charset="0"/>
                        </a:rPr>
                        <a:t>od </a:t>
                      </a:r>
                      <a:r>
                        <a:rPr lang="pl-PL" sz="1050" dirty="0" smtClean="0">
                          <a:latin typeface="Arial" pitchFamily="34" charset="0"/>
                          <a:ea typeface="Times New Roman"/>
                          <a:cs typeface="Arial" pitchFamily="34" charset="0"/>
                        </a:rPr>
                        <a:t>01.10.2009 </a:t>
                      </a:r>
                      <a:r>
                        <a:rPr lang="pl-PL" sz="1050" dirty="0">
                          <a:latin typeface="Arial" pitchFamily="34" charset="0"/>
                          <a:ea typeface="Times New Roman"/>
                          <a:cs typeface="Arial" pitchFamily="34" charset="0"/>
                        </a:rPr>
                        <a:t/>
                      </a:r>
                      <a:br>
                        <a:rPr lang="pl-PL" sz="1050" dirty="0">
                          <a:latin typeface="Arial" pitchFamily="34" charset="0"/>
                          <a:ea typeface="Times New Roman"/>
                          <a:cs typeface="Arial" pitchFamily="34" charset="0"/>
                        </a:rPr>
                      </a:br>
                      <a:r>
                        <a:rPr lang="pl-PL" sz="1050" dirty="0">
                          <a:latin typeface="Arial" pitchFamily="34" charset="0"/>
                          <a:ea typeface="Times New Roman"/>
                          <a:cs typeface="Arial" pitchFamily="34" charset="0"/>
                        </a:rPr>
                        <a:t>do </a:t>
                      </a:r>
                      <a:r>
                        <a:rPr lang="pl-PL" sz="1050" dirty="0" smtClean="0">
                          <a:latin typeface="Arial" pitchFamily="34" charset="0"/>
                          <a:ea typeface="Times New Roman"/>
                          <a:cs typeface="Arial" pitchFamily="34" charset="0"/>
                        </a:rPr>
                        <a:t>31.12.2009</a:t>
                      </a:r>
                      <a:endParaRPr lang="pl-PL" sz="1050" dirty="0">
                        <a:latin typeface="Arial" pitchFamily="34" charset="0"/>
                        <a:ea typeface="Times New Roman"/>
                        <a:cs typeface="Arial" pitchFamily="34" charset="0"/>
                      </a:endParaRPr>
                    </a:p>
                  </a:txBody>
                  <a:tcPr marL="44450" marR="44450" marT="0" marB="0" anchor="ctr"/>
                </a:tc>
                <a:tc>
                  <a:txBody>
                    <a:bodyPr/>
                    <a:lstStyle/>
                    <a:p>
                      <a:pPr algn="ctr">
                        <a:spcAft>
                          <a:spcPts val="0"/>
                        </a:spcAft>
                      </a:pPr>
                      <a:r>
                        <a:rPr lang="pl-PL" sz="1050" dirty="0">
                          <a:latin typeface="Arial" pitchFamily="34" charset="0"/>
                          <a:ea typeface="Times New Roman"/>
                          <a:cs typeface="Arial" pitchFamily="34" charset="0"/>
                        </a:rPr>
                        <a:t>od 01.01.2009 </a:t>
                      </a:r>
                      <a:br>
                        <a:rPr lang="pl-PL" sz="1050" dirty="0">
                          <a:latin typeface="Arial" pitchFamily="34" charset="0"/>
                          <a:ea typeface="Times New Roman"/>
                          <a:cs typeface="Arial" pitchFamily="34" charset="0"/>
                        </a:rPr>
                      </a:br>
                      <a:r>
                        <a:rPr lang="pl-PL" sz="1050" dirty="0">
                          <a:latin typeface="Arial" pitchFamily="34" charset="0"/>
                          <a:ea typeface="Times New Roman"/>
                          <a:cs typeface="Arial" pitchFamily="34" charset="0"/>
                        </a:rPr>
                        <a:t>do </a:t>
                      </a:r>
                      <a:r>
                        <a:rPr lang="pl-PL" sz="1050" dirty="0" smtClean="0">
                          <a:latin typeface="Arial" pitchFamily="34" charset="0"/>
                          <a:ea typeface="Times New Roman"/>
                          <a:cs typeface="Arial" pitchFamily="34" charset="0"/>
                        </a:rPr>
                        <a:t>31.12.2009</a:t>
                      </a:r>
                      <a:endParaRPr lang="pl-PL" sz="1050" dirty="0">
                        <a:latin typeface="Arial" pitchFamily="34" charset="0"/>
                        <a:ea typeface="Times New Roman"/>
                        <a:cs typeface="Arial" pitchFamily="34" charset="0"/>
                      </a:endParaRPr>
                    </a:p>
                  </a:txBody>
                  <a:tcPr marL="44450" marR="44450" marT="0" marB="0" anchor="ctr"/>
                </a:tc>
                <a:tc>
                  <a:txBody>
                    <a:bodyPr/>
                    <a:lstStyle/>
                    <a:p>
                      <a:pPr algn="ctr">
                        <a:spcAft>
                          <a:spcPts val="0"/>
                        </a:spcAft>
                      </a:pPr>
                      <a:r>
                        <a:rPr lang="pl-PL" sz="1050" dirty="0">
                          <a:latin typeface="Arial" pitchFamily="34" charset="0"/>
                          <a:ea typeface="Times New Roman"/>
                          <a:cs typeface="Arial" pitchFamily="34" charset="0"/>
                        </a:rPr>
                        <a:t>od </a:t>
                      </a:r>
                      <a:r>
                        <a:rPr lang="pl-PL" sz="1050" dirty="0" smtClean="0">
                          <a:latin typeface="Arial" pitchFamily="34" charset="0"/>
                          <a:ea typeface="Times New Roman"/>
                          <a:cs typeface="Arial" pitchFamily="34" charset="0"/>
                        </a:rPr>
                        <a:t>01.10.2008 </a:t>
                      </a:r>
                      <a:r>
                        <a:rPr lang="pl-PL" sz="1050" dirty="0">
                          <a:latin typeface="Arial" pitchFamily="34" charset="0"/>
                          <a:ea typeface="Times New Roman"/>
                          <a:cs typeface="Arial" pitchFamily="34" charset="0"/>
                        </a:rPr>
                        <a:t/>
                      </a:r>
                      <a:br>
                        <a:rPr lang="pl-PL" sz="1050" dirty="0">
                          <a:latin typeface="Arial" pitchFamily="34" charset="0"/>
                          <a:ea typeface="Times New Roman"/>
                          <a:cs typeface="Arial" pitchFamily="34" charset="0"/>
                        </a:rPr>
                      </a:br>
                      <a:r>
                        <a:rPr lang="pl-PL" sz="1050" dirty="0" smtClean="0">
                          <a:latin typeface="Arial" pitchFamily="34" charset="0"/>
                          <a:ea typeface="Times New Roman"/>
                          <a:cs typeface="Arial" pitchFamily="34" charset="0"/>
                        </a:rPr>
                        <a:t>do 31.12.2008</a:t>
                      </a:r>
                      <a:endParaRPr lang="pl-PL" sz="1050" dirty="0">
                        <a:latin typeface="Arial" pitchFamily="34" charset="0"/>
                        <a:ea typeface="Times New Roman"/>
                        <a:cs typeface="Arial" pitchFamily="34" charset="0"/>
                      </a:endParaRPr>
                    </a:p>
                  </a:txBody>
                  <a:tcPr marL="44450" marR="44450" marT="0" marB="0" anchor="ctr"/>
                </a:tc>
                <a:tc>
                  <a:txBody>
                    <a:bodyPr/>
                    <a:lstStyle/>
                    <a:p>
                      <a:pPr algn="ctr">
                        <a:spcAft>
                          <a:spcPts val="0"/>
                        </a:spcAft>
                      </a:pPr>
                      <a:r>
                        <a:rPr lang="pl-PL" sz="1050" dirty="0">
                          <a:latin typeface="Arial" pitchFamily="34" charset="0"/>
                          <a:ea typeface="Times New Roman"/>
                          <a:cs typeface="Arial" pitchFamily="34" charset="0"/>
                        </a:rPr>
                        <a:t>od 01.01.2008 </a:t>
                      </a:r>
                      <a:br>
                        <a:rPr lang="pl-PL" sz="1050" dirty="0">
                          <a:latin typeface="Arial" pitchFamily="34" charset="0"/>
                          <a:ea typeface="Times New Roman"/>
                          <a:cs typeface="Arial" pitchFamily="34" charset="0"/>
                        </a:rPr>
                      </a:br>
                      <a:r>
                        <a:rPr lang="pl-PL" sz="1050" dirty="0">
                          <a:latin typeface="Arial" pitchFamily="34" charset="0"/>
                          <a:ea typeface="Times New Roman"/>
                          <a:cs typeface="Arial" pitchFamily="34" charset="0"/>
                        </a:rPr>
                        <a:t>do </a:t>
                      </a:r>
                      <a:r>
                        <a:rPr lang="pl-PL" sz="1050" dirty="0" smtClean="0">
                          <a:latin typeface="Arial" pitchFamily="34" charset="0"/>
                          <a:ea typeface="Times New Roman"/>
                          <a:cs typeface="Arial" pitchFamily="34" charset="0"/>
                        </a:rPr>
                        <a:t>31.12.2008</a:t>
                      </a:r>
                      <a:endParaRPr lang="pl-PL" sz="1050" dirty="0">
                        <a:latin typeface="Arial" pitchFamily="34" charset="0"/>
                        <a:ea typeface="Times New Roman"/>
                        <a:cs typeface="Arial" pitchFamily="34" charset="0"/>
                      </a:endParaRPr>
                    </a:p>
                  </a:txBody>
                  <a:tcPr marL="44450" marR="44450" marT="0" marB="0" anchor="ctr"/>
                </a:tc>
              </a:tr>
              <a:tr h="351849">
                <a:tc>
                  <a:txBody>
                    <a:bodyPr/>
                    <a:lstStyle/>
                    <a:p>
                      <a:pPr>
                        <a:spcAft>
                          <a:spcPts val="0"/>
                        </a:spcAft>
                      </a:pPr>
                      <a:r>
                        <a:rPr lang="pl-PL" sz="1050" b="1" smtClean="0">
                          <a:latin typeface="Arial" pitchFamily="34" charset="0"/>
                          <a:ea typeface="Times New Roman"/>
                          <a:cs typeface="Arial" pitchFamily="34" charset="0"/>
                        </a:rPr>
                        <a:t>1.</a:t>
                      </a:r>
                      <a:r>
                        <a:rPr lang="pl-PL" sz="1050" b="1" baseline="0" smtClean="0">
                          <a:latin typeface="Arial" pitchFamily="34" charset="0"/>
                          <a:ea typeface="Times New Roman"/>
                          <a:cs typeface="Arial" pitchFamily="34" charset="0"/>
                        </a:rPr>
                        <a:t> </a:t>
                      </a:r>
                      <a:r>
                        <a:rPr lang="pl-PL" sz="1050" b="1" smtClean="0">
                          <a:latin typeface="Arial" pitchFamily="34" charset="0"/>
                          <a:ea typeface="Times New Roman"/>
                          <a:cs typeface="Arial" pitchFamily="34" charset="0"/>
                        </a:rPr>
                        <a:t>Przychody netto ze sprzedaży produktów i usług, towarów i materiałów, w tym:</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178 903 </a:t>
                      </a:r>
                      <a:endParaRPr lang="pl-PL" sz="1050" dirty="0"/>
                    </a:p>
                  </a:txBody>
                  <a:tcPr marL="44450" marR="44450" marT="0" marB="0" anchor="ctr"/>
                </a:tc>
                <a:tc>
                  <a:txBody>
                    <a:bodyPr/>
                    <a:lstStyle/>
                    <a:p>
                      <a:pPr algn="r"/>
                      <a:r>
                        <a:rPr lang="pl-PL" sz="1050" dirty="0" smtClean="0"/>
                        <a:t>732 320</a:t>
                      </a:r>
                      <a:endParaRPr lang="pl-PL" sz="1050" dirty="0"/>
                    </a:p>
                  </a:txBody>
                  <a:tcPr marL="44450" marR="44450" marT="0" marB="0" anchor="ctr"/>
                </a:tc>
                <a:tc>
                  <a:txBody>
                    <a:bodyPr/>
                    <a:lstStyle/>
                    <a:p>
                      <a:pPr algn="r"/>
                      <a:r>
                        <a:rPr lang="pl-PL" sz="1050" dirty="0" smtClean="0"/>
                        <a:t>220 255 </a:t>
                      </a:r>
                      <a:endParaRPr lang="pl-PL" sz="1050" dirty="0"/>
                    </a:p>
                  </a:txBody>
                  <a:tcPr marL="44450" marR="44450" marT="0" marB="0" anchor="ctr"/>
                </a:tc>
                <a:tc>
                  <a:txBody>
                    <a:bodyPr/>
                    <a:lstStyle/>
                    <a:p>
                      <a:pPr algn="r"/>
                      <a:r>
                        <a:rPr lang="pl-PL" sz="1050" dirty="0" smtClean="0"/>
                        <a:t>757 601 </a:t>
                      </a:r>
                      <a:endParaRPr lang="pl-PL" sz="1050" dirty="0"/>
                    </a:p>
                  </a:txBody>
                  <a:tcPr marL="44450" marR="44450" marT="0" marB="0" anchor="ctr"/>
                </a:tc>
              </a:tr>
              <a:tr h="281479">
                <a:tc>
                  <a:txBody>
                    <a:bodyPr/>
                    <a:lstStyle/>
                    <a:p>
                      <a:pPr>
                        <a:spcAft>
                          <a:spcPts val="0"/>
                        </a:spcAft>
                      </a:pPr>
                      <a:r>
                        <a:rPr lang="pl-PL" sz="1050" smtClean="0">
                          <a:latin typeface="Arial" pitchFamily="34" charset="0"/>
                          <a:ea typeface="Times New Roman"/>
                          <a:cs typeface="Arial" pitchFamily="34" charset="0"/>
                        </a:rPr>
                        <a:t>- od jednostek powiązanych</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4 794 </a:t>
                      </a:r>
                      <a:endParaRPr lang="pl-PL" sz="1050" dirty="0"/>
                    </a:p>
                  </a:txBody>
                  <a:tcPr marL="44450" marR="44450" marT="0" marB="0" anchor="ctr"/>
                </a:tc>
                <a:tc>
                  <a:txBody>
                    <a:bodyPr/>
                    <a:lstStyle/>
                    <a:p>
                      <a:pPr algn="r"/>
                      <a:r>
                        <a:rPr lang="pl-PL" sz="1050" dirty="0" smtClean="0"/>
                        <a:t>11 728 </a:t>
                      </a:r>
                      <a:endParaRPr lang="pl-PL" sz="1050" dirty="0"/>
                    </a:p>
                  </a:txBody>
                  <a:tcPr marL="44450" marR="44450" marT="0" marB="0" anchor="ctr"/>
                </a:tc>
                <a:tc>
                  <a:txBody>
                    <a:bodyPr/>
                    <a:lstStyle/>
                    <a:p>
                      <a:pPr algn="r"/>
                      <a:r>
                        <a:rPr lang="pl-PL" sz="1050" dirty="0" smtClean="0"/>
                        <a:t>7 948 </a:t>
                      </a:r>
                      <a:endParaRPr lang="pl-PL" sz="1050" dirty="0"/>
                    </a:p>
                  </a:txBody>
                  <a:tcPr marL="44450" marR="44450" marT="0" marB="0" anchor="ctr"/>
                </a:tc>
                <a:tc>
                  <a:txBody>
                    <a:bodyPr/>
                    <a:lstStyle/>
                    <a:p>
                      <a:pPr algn="r"/>
                      <a:r>
                        <a:rPr lang="pl-PL" sz="1050" dirty="0" smtClean="0"/>
                        <a:t>16 173 </a:t>
                      </a:r>
                      <a:endParaRPr lang="pl-PL" sz="1050" dirty="0"/>
                    </a:p>
                  </a:txBody>
                  <a:tcPr marL="44450" marR="44450" marT="0" marB="0" anchor="ctr"/>
                </a:tc>
              </a:tr>
              <a:tr h="315255">
                <a:tc>
                  <a:txBody>
                    <a:bodyPr/>
                    <a:lstStyle/>
                    <a:p>
                      <a:pPr>
                        <a:spcAft>
                          <a:spcPts val="0"/>
                        </a:spcAft>
                      </a:pPr>
                      <a:r>
                        <a:rPr lang="pl-PL" sz="1050" b="1" smtClean="0">
                          <a:latin typeface="Arial" pitchFamily="34" charset="0"/>
                          <a:ea typeface="Times New Roman"/>
                          <a:cs typeface="Arial" pitchFamily="34" charset="0"/>
                        </a:rPr>
                        <a:t>2. Koszty sprzedanych produktów, towarów i materiałów, w tym:</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171 935 </a:t>
                      </a:r>
                      <a:endParaRPr lang="pl-PL" sz="1050" dirty="0"/>
                    </a:p>
                  </a:txBody>
                  <a:tcPr marL="44450" marR="44450" marT="0" marB="0" anchor="ctr"/>
                </a:tc>
                <a:tc>
                  <a:txBody>
                    <a:bodyPr/>
                    <a:lstStyle/>
                    <a:p>
                      <a:pPr algn="r"/>
                      <a:r>
                        <a:rPr lang="pl-PL" sz="1050" dirty="0" smtClean="0"/>
                        <a:t>691 058</a:t>
                      </a:r>
                      <a:endParaRPr lang="pl-PL" sz="1050" dirty="0"/>
                    </a:p>
                  </a:txBody>
                  <a:tcPr marL="44450" marR="44450" marT="0" marB="0" anchor="ctr"/>
                </a:tc>
                <a:tc>
                  <a:txBody>
                    <a:bodyPr/>
                    <a:lstStyle/>
                    <a:p>
                      <a:pPr algn="r"/>
                      <a:r>
                        <a:rPr lang="pl-PL" sz="1050" dirty="0" smtClean="0"/>
                        <a:t>209 791 </a:t>
                      </a:r>
                      <a:endParaRPr lang="pl-PL" sz="1050" dirty="0"/>
                    </a:p>
                  </a:txBody>
                  <a:tcPr marL="44450" marR="44450" marT="0" marB="0" anchor="ctr"/>
                </a:tc>
                <a:tc>
                  <a:txBody>
                    <a:bodyPr/>
                    <a:lstStyle/>
                    <a:p>
                      <a:pPr algn="r"/>
                      <a:r>
                        <a:rPr lang="pl-PL" sz="1050" dirty="0" smtClean="0"/>
                        <a:t>696 321 </a:t>
                      </a:r>
                      <a:endParaRPr lang="pl-PL" sz="1050" dirty="0"/>
                    </a:p>
                  </a:txBody>
                  <a:tcPr marL="44450" marR="44450" marT="0" marB="0" anchor="ctr"/>
                </a:tc>
              </a:tr>
              <a:tr h="284299">
                <a:tc>
                  <a:txBody>
                    <a:bodyPr/>
                    <a:lstStyle/>
                    <a:p>
                      <a:r>
                        <a:rPr lang="pl-PL" sz="1050" smtClean="0">
                          <a:latin typeface="Arial" pitchFamily="34" charset="0"/>
                          <a:ea typeface="Times New Roman"/>
                          <a:cs typeface="Arial" pitchFamily="34" charset="0"/>
                        </a:rPr>
                        <a:t> -od jednostek powiązanych</a:t>
                      </a:r>
                      <a:endParaRPr lang="pl-PL" sz="1050" dirty="0">
                        <a:latin typeface="Arial" pitchFamily="34" charset="0"/>
                        <a:cs typeface="Arial" pitchFamily="34" charset="0"/>
                      </a:endParaRPr>
                    </a:p>
                  </a:txBody>
                  <a:tcPr marL="44450" marR="44450" marT="0" marB="0"/>
                </a:tc>
                <a:tc>
                  <a:txBody>
                    <a:bodyPr/>
                    <a:lstStyle/>
                    <a:p>
                      <a:pPr algn="r"/>
                      <a:r>
                        <a:rPr lang="pl-PL" sz="1050" dirty="0" smtClean="0"/>
                        <a:t>4 512</a:t>
                      </a:r>
                      <a:endParaRPr lang="pl-PL" sz="1050" dirty="0"/>
                    </a:p>
                  </a:txBody>
                  <a:tcPr marL="44450" marR="44450" marT="0" marB="0" anchor="ctr"/>
                </a:tc>
                <a:tc>
                  <a:txBody>
                    <a:bodyPr/>
                    <a:lstStyle/>
                    <a:p>
                      <a:pPr algn="r"/>
                      <a:r>
                        <a:rPr lang="pl-PL" sz="1050" dirty="0" smtClean="0"/>
                        <a:t>10 979</a:t>
                      </a:r>
                      <a:endParaRPr lang="pl-PL" sz="1050" dirty="0"/>
                    </a:p>
                  </a:txBody>
                  <a:tcPr marL="44450" marR="44450" marT="0" marB="0" anchor="ctr"/>
                </a:tc>
                <a:tc>
                  <a:txBody>
                    <a:bodyPr/>
                    <a:lstStyle/>
                    <a:p>
                      <a:pPr algn="r"/>
                      <a:r>
                        <a:rPr lang="pl-PL" sz="1050" dirty="0" smtClean="0"/>
                        <a:t>7 455 </a:t>
                      </a:r>
                      <a:endParaRPr lang="pl-PL" sz="1050" dirty="0"/>
                    </a:p>
                  </a:txBody>
                  <a:tcPr marL="44450" marR="44450" marT="0" marB="0" anchor="ctr"/>
                </a:tc>
                <a:tc>
                  <a:txBody>
                    <a:bodyPr/>
                    <a:lstStyle/>
                    <a:p>
                      <a:pPr algn="r"/>
                      <a:r>
                        <a:rPr lang="pl-PL" sz="1050" dirty="0" smtClean="0"/>
                        <a:t>15 150 </a:t>
                      </a:r>
                      <a:endParaRPr lang="pl-PL" sz="1050" dirty="0"/>
                    </a:p>
                  </a:txBody>
                  <a:tcPr marL="44450" marR="44450" marT="0" marB="0" anchor="ctr"/>
                </a:tc>
              </a:tr>
              <a:tr h="370863">
                <a:tc>
                  <a:txBody>
                    <a:bodyPr/>
                    <a:lstStyle/>
                    <a:p>
                      <a:pPr>
                        <a:spcAft>
                          <a:spcPts val="0"/>
                        </a:spcAft>
                      </a:pPr>
                      <a:r>
                        <a:rPr lang="pl-PL" sz="1050" b="1" smtClean="0">
                          <a:latin typeface="Arial" pitchFamily="34" charset="0"/>
                          <a:ea typeface="Times New Roman"/>
                          <a:cs typeface="Arial" pitchFamily="34" charset="0"/>
                        </a:rPr>
                        <a:t>3. Zysk (strata) brutto ze sprzedaży</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6 968 </a:t>
                      </a:r>
                      <a:endParaRPr lang="pl-PL" sz="1050" dirty="0"/>
                    </a:p>
                  </a:txBody>
                  <a:tcPr marL="44450" marR="44450" marT="0" marB="0" anchor="ctr"/>
                </a:tc>
                <a:tc>
                  <a:txBody>
                    <a:bodyPr/>
                    <a:lstStyle/>
                    <a:p>
                      <a:pPr algn="r"/>
                      <a:r>
                        <a:rPr lang="pl-PL" sz="1050" dirty="0" smtClean="0"/>
                        <a:t>41 263 </a:t>
                      </a:r>
                      <a:endParaRPr lang="pl-PL" sz="1050" dirty="0"/>
                    </a:p>
                  </a:txBody>
                  <a:tcPr marL="44450" marR="44450" marT="0" marB="0" anchor="ctr"/>
                </a:tc>
                <a:tc>
                  <a:txBody>
                    <a:bodyPr/>
                    <a:lstStyle/>
                    <a:p>
                      <a:pPr algn="r"/>
                      <a:r>
                        <a:rPr lang="pl-PL" sz="1050" dirty="0" smtClean="0"/>
                        <a:t>10 464</a:t>
                      </a:r>
                      <a:endParaRPr lang="pl-PL" sz="1050" dirty="0"/>
                    </a:p>
                  </a:txBody>
                  <a:tcPr marL="44450" marR="44450" marT="0" marB="0" anchor="ctr"/>
                </a:tc>
                <a:tc>
                  <a:txBody>
                    <a:bodyPr/>
                    <a:lstStyle/>
                    <a:p>
                      <a:pPr algn="r"/>
                      <a:r>
                        <a:rPr lang="pl-PL" sz="1050" dirty="0" smtClean="0"/>
                        <a:t>61 280 </a:t>
                      </a:r>
                      <a:endParaRPr lang="pl-PL" sz="1050" dirty="0"/>
                    </a:p>
                  </a:txBody>
                  <a:tcPr marL="44450" marR="44450" marT="0" marB="0" anchor="ctr"/>
                </a:tc>
              </a:tr>
              <a:tr h="370863">
                <a:tc>
                  <a:txBody>
                    <a:bodyPr/>
                    <a:lstStyle/>
                    <a:p>
                      <a:pPr>
                        <a:spcAft>
                          <a:spcPts val="0"/>
                        </a:spcAft>
                      </a:pPr>
                      <a:r>
                        <a:rPr lang="pl-PL" sz="1050" b="1" smtClean="0">
                          <a:latin typeface="Arial" pitchFamily="34" charset="0"/>
                          <a:ea typeface="Times New Roman"/>
                          <a:cs typeface="Arial" pitchFamily="34" charset="0"/>
                        </a:rPr>
                        <a:t>4. Zysk (strata) ze sprzedaży</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-856 </a:t>
                      </a:r>
                      <a:endParaRPr lang="pl-PL" sz="1050" dirty="0"/>
                    </a:p>
                  </a:txBody>
                  <a:tcPr marL="44450" marR="44450" marT="0" marB="0" anchor="ctr"/>
                </a:tc>
                <a:tc>
                  <a:txBody>
                    <a:bodyPr/>
                    <a:lstStyle/>
                    <a:p>
                      <a:pPr algn="r"/>
                      <a:r>
                        <a:rPr lang="pl-PL" sz="1050" dirty="0" smtClean="0"/>
                        <a:t>4 218</a:t>
                      </a:r>
                      <a:endParaRPr lang="pl-PL" sz="1050" dirty="0"/>
                    </a:p>
                  </a:txBody>
                  <a:tcPr marL="44450" marR="44450" marT="0" marB="0" anchor="ctr"/>
                </a:tc>
                <a:tc>
                  <a:txBody>
                    <a:bodyPr/>
                    <a:lstStyle/>
                    <a:p>
                      <a:pPr algn="r"/>
                      <a:r>
                        <a:rPr lang="pl-PL" sz="1050" dirty="0" smtClean="0"/>
                        <a:t>2 474 </a:t>
                      </a:r>
                      <a:endParaRPr lang="pl-PL" sz="1050" dirty="0"/>
                    </a:p>
                  </a:txBody>
                  <a:tcPr marL="44450" marR="44450" marT="0" marB="0" anchor="ctr"/>
                </a:tc>
                <a:tc>
                  <a:txBody>
                    <a:bodyPr/>
                    <a:lstStyle/>
                    <a:p>
                      <a:pPr algn="r"/>
                      <a:r>
                        <a:rPr lang="pl-PL" sz="1050" dirty="0" smtClean="0"/>
                        <a:t>25 705 </a:t>
                      </a:r>
                      <a:endParaRPr lang="pl-PL" sz="1050" dirty="0"/>
                    </a:p>
                  </a:txBody>
                  <a:tcPr marL="44450" marR="44450" marT="0" marB="0" anchor="ctr"/>
                </a:tc>
              </a:tr>
              <a:tr h="370863">
                <a:tc>
                  <a:txBody>
                    <a:bodyPr/>
                    <a:lstStyle/>
                    <a:p>
                      <a:pPr>
                        <a:spcAft>
                          <a:spcPts val="0"/>
                        </a:spcAft>
                      </a:pPr>
                      <a:r>
                        <a:rPr lang="pl-PL" sz="1050" b="1" smtClean="0">
                          <a:latin typeface="Arial" pitchFamily="34" charset="0"/>
                          <a:ea typeface="Times New Roman"/>
                          <a:cs typeface="Arial" pitchFamily="34" charset="0"/>
                        </a:rPr>
                        <a:t>5. Zysk (strata) z działalności operacyjnej</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-860 </a:t>
                      </a:r>
                      <a:endParaRPr lang="pl-PL" sz="1050" dirty="0"/>
                    </a:p>
                  </a:txBody>
                  <a:tcPr marL="44450" marR="44450" marT="0" marB="0" anchor="ctr"/>
                </a:tc>
                <a:tc>
                  <a:txBody>
                    <a:bodyPr/>
                    <a:lstStyle/>
                    <a:p>
                      <a:pPr algn="r"/>
                      <a:r>
                        <a:rPr lang="pl-PL" sz="1050" dirty="0" smtClean="0"/>
                        <a:t>4 400 </a:t>
                      </a:r>
                      <a:endParaRPr lang="pl-PL" sz="1050" dirty="0"/>
                    </a:p>
                  </a:txBody>
                  <a:tcPr marL="44450" marR="44450" marT="0" marB="0" anchor="ctr"/>
                </a:tc>
                <a:tc>
                  <a:txBody>
                    <a:bodyPr/>
                    <a:lstStyle/>
                    <a:p>
                      <a:pPr algn="r"/>
                      <a:r>
                        <a:rPr lang="pl-PL" sz="1050" dirty="0" smtClean="0"/>
                        <a:t>2 683 </a:t>
                      </a:r>
                      <a:endParaRPr lang="pl-PL" sz="1050" dirty="0"/>
                    </a:p>
                  </a:txBody>
                  <a:tcPr marL="44450" marR="44450" marT="0" marB="0" anchor="ctr"/>
                </a:tc>
                <a:tc>
                  <a:txBody>
                    <a:bodyPr/>
                    <a:lstStyle/>
                    <a:p>
                      <a:pPr algn="r"/>
                      <a:r>
                        <a:rPr lang="pl-PL" sz="1050" dirty="0" smtClean="0"/>
                        <a:t>25 878</a:t>
                      </a:r>
                      <a:endParaRPr lang="pl-PL" sz="1050" dirty="0"/>
                    </a:p>
                  </a:txBody>
                  <a:tcPr marL="44450" marR="44450" marT="0" marB="0" anchor="ctr"/>
                </a:tc>
              </a:tr>
              <a:tr h="343938">
                <a:tc>
                  <a:txBody>
                    <a:bodyPr/>
                    <a:lstStyle/>
                    <a:p>
                      <a:pPr>
                        <a:spcAft>
                          <a:spcPts val="0"/>
                        </a:spcAft>
                      </a:pPr>
                      <a:r>
                        <a:rPr lang="pl-PL" sz="1050" b="1" smtClean="0">
                          <a:latin typeface="Arial" pitchFamily="34" charset="0"/>
                          <a:ea typeface="Times New Roman"/>
                          <a:cs typeface="Arial" pitchFamily="34" charset="0"/>
                        </a:rPr>
                        <a:t>6. Zysk (strata) brutto przed opodatkowaniem</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-1 806 </a:t>
                      </a:r>
                      <a:endParaRPr lang="pl-PL" sz="1050" dirty="0"/>
                    </a:p>
                  </a:txBody>
                  <a:tcPr marL="44450" marR="44450" marT="0" marB="0" anchor="ctr"/>
                </a:tc>
                <a:tc>
                  <a:txBody>
                    <a:bodyPr/>
                    <a:lstStyle/>
                    <a:p>
                      <a:pPr algn="r"/>
                      <a:r>
                        <a:rPr lang="pl-PL" sz="1050" dirty="0" smtClean="0"/>
                        <a:t>95 </a:t>
                      </a:r>
                      <a:endParaRPr lang="pl-PL" sz="1050" dirty="0"/>
                    </a:p>
                  </a:txBody>
                  <a:tcPr marL="44450" marR="44450" marT="0" marB="0" anchor="ctr"/>
                </a:tc>
                <a:tc>
                  <a:txBody>
                    <a:bodyPr/>
                    <a:lstStyle/>
                    <a:p>
                      <a:pPr algn="r"/>
                      <a:r>
                        <a:rPr lang="pl-PL" sz="1050" dirty="0" smtClean="0"/>
                        <a:t>1 718 </a:t>
                      </a:r>
                      <a:endParaRPr lang="pl-PL" sz="1050" dirty="0"/>
                    </a:p>
                  </a:txBody>
                  <a:tcPr marL="44450" marR="44450" marT="0" marB="0" anchor="ctr"/>
                </a:tc>
                <a:tc>
                  <a:txBody>
                    <a:bodyPr/>
                    <a:lstStyle/>
                    <a:p>
                      <a:pPr algn="r"/>
                      <a:r>
                        <a:rPr lang="pl-PL" sz="1050" dirty="0" smtClean="0"/>
                        <a:t>22 694</a:t>
                      </a:r>
                      <a:endParaRPr lang="pl-PL" sz="1050" dirty="0"/>
                    </a:p>
                  </a:txBody>
                  <a:tcPr marL="44450" marR="44450" marT="0" marB="0" anchor="ctr"/>
                </a:tc>
              </a:tr>
              <a:tr h="343938">
                <a:tc>
                  <a:txBody>
                    <a:bodyPr/>
                    <a:lstStyle/>
                    <a:p>
                      <a:pPr>
                        <a:spcAft>
                          <a:spcPts val="0"/>
                        </a:spcAft>
                      </a:pPr>
                      <a:r>
                        <a:rPr lang="pl-PL" sz="1050" b="1" smtClean="0">
                          <a:latin typeface="Arial" pitchFamily="34" charset="0"/>
                          <a:ea typeface="Times New Roman"/>
                          <a:cs typeface="Arial" pitchFamily="34" charset="0"/>
                        </a:rPr>
                        <a:t>7. Zysk (strata) netto, w tym: </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-1 079 </a:t>
                      </a:r>
                      <a:endParaRPr lang="pl-PL" sz="1050" dirty="0"/>
                    </a:p>
                  </a:txBody>
                  <a:tcPr marL="44450" marR="44450" marT="0" marB="0" anchor="ctr"/>
                </a:tc>
                <a:tc>
                  <a:txBody>
                    <a:bodyPr/>
                    <a:lstStyle/>
                    <a:p>
                      <a:pPr algn="r"/>
                      <a:r>
                        <a:rPr lang="pl-PL" sz="1050" dirty="0" smtClean="0"/>
                        <a:t>-135 </a:t>
                      </a:r>
                      <a:endParaRPr lang="pl-PL" sz="1050" dirty="0"/>
                    </a:p>
                  </a:txBody>
                  <a:tcPr marL="44450" marR="44450" marT="0" marB="0" anchor="ctr"/>
                </a:tc>
                <a:tc>
                  <a:txBody>
                    <a:bodyPr/>
                    <a:lstStyle/>
                    <a:p>
                      <a:pPr algn="r"/>
                      <a:r>
                        <a:rPr lang="pl-PL" sz="1050" dirty="0" smtClean="0"/>
                        <a:t>1 271 </a:t>
                      </a:r>
                      <a:endParaRPr lang="pl-PL" sz="1050" dirty="0"/>
                    </a:p>
                  </a:txBody>
                  <a:tcPr marL="44450" marR="44450" marT="0" marB="0" anchor="ctr"/>
                </a:tc>
                <a:tc>
                  <a:txBody>
                    <a:bodyPr/>
                    <a:lstStyle/>
                    <a:p>
                      <a:pPr algn="r"/>
                      <a:r>
                        <a:rPr lang="pl-PL" sz="1050" dirty="0" smtClean="0"/>
                        <a:t>18 316 </a:t>
                      </a:r>
                      <a:endParaRPr lang="pl-PL" sz="1050" dirty="0"/>
                    </a:p>
                  </a:txBody>
                  <a:tcPr marL="44450" marR="44450" marT="0" marB="0" anchor="ctr"/>
                </a:tc>
              </a:tr>
              <a:tr h="343938">
                <a:tc>
                  <a:txBody>
                    <a:bodyPr/>
                    <a:lstStyle/>
                    <a:p>
                      <a:pPr>
                        <a:spcAft>
                          <a:spcPts val="0"/>
                        </a:spcAft>
                      </a:pPr>
                      <a:r>
                        <a:rPr lang="pl-PL" sz="1050" smtClean="0">
                          <a:latin typeface="Arial" pitchFamily="34" charset="0"/>
                          <a:ea typeface="Times New Roman"/>
                          <a:cs typeface="Arial" pitchFamily="34" charset="0"/>
                        </a:rPr>
                        <a:t>- przypadający akcjonar. jedn. dominującej</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-1 079 </a:t>
                      </a:r>
                      <a:endParaRPr lang="pl-PL" sz="1050" dirty="0"/>
                    </a:p>
                  </a:txBody>
                  <a:tcPr marL="44450" marR="44450" marT="0" marB="0" anchor="ctr"/>
                </a:tc>
                <a:tc>
                  <a:txBody>
                    <a:bodyPr/>
                    <a:lstStyle/>
                    <a:p>
                      <a:pPr algn="r"/>
                      <a:r>
                        <a:rPr lang="pl-PL" sz="1050" dirty="0" smtClean="0"/>
                        <a:t>-135 </a:t>
                      </a:r>
                      <a:endParaRPr lang="pl-PL" sz="1050" dirty="0"/>
                    </a:p>
                  </a:txBody>
                  <a:tcPr marL="44450" marR="44450" marT="0" marB="0" anchor="ctr"/>
                </a:tc>
                <a:tc>
                  <a:txBody>
                    <a:bodyPr/>
                    <a:lstStyle/>
                    <a:p>
                      <a:pPr algn="r"/>
                      <a:r>
                        <a:rPr lang="pl-PL" sz="1050" dirty="0" smtClean="0"/>
                        <a:t>1 271 </a:t>
                      </a:r>
                      <a:endParaRPr lang="pl-PL" sz="1050" dirty="0"/>
                    </a:p>
                  </a:txBody>
                  <a:tcPr marL="44450" marR="44450" marT="0" marB="0" anchor="ctr"/>
                </a:tc>
                <a:tc>
                  <a:txBody>
                    <a:bodyPr/>
                    <a:lstStyle/>
                    <a:p>
                      <a:pPr algn="r"/>
                      <a:r>
                        <a:rPr lang="pl-PL" sz="1050" dirty="0" smtClean="0"/>
                        <a:t>18 316 </a:t>
                      </a:r>
                      <a:endParaRPr lang="pl-PL" sz="1050" dirty="0"/>
                    </a:p>
                  </a:txBody>
                  <a:tcPr marL="44450" marR="44450" marT="0" marB="0" anchor="ctr"/>
                </a:tc>
              </a:tr>
              <a:tr h="343938">
                <a:tc>
                  <a:txBody>
                    <a:bodyPr/>
                    <a:lstStyle/>
                    <a:p>
                      <a:pPr>
                        <a:spcAft>
                          <a:spcPts val="0"/>
                        </a:spcAft>
                      </a:pPr>
                      <a:r>
                        <a:rPr lang="pl-PL" sz="1050" smtClean="0">
                          <a:latin typeface="Arial" pitchFamily="34" charset="0"/>
                          <a:ea typeface="Times New Roman"/>
                          <a:cs typeface="Arial" pitchFamily="34" charset="0"/>
                        </a:rPr>
                        <a:t>- przypadający udziałowcom mniejszościowym</a:t>
                      </a:r>
                      <a:endParaRPr lang="pl-PL" sz="1050" dirty="0">
                        <a:latin typeface="Arial" pitchFamily="34" charset="0"/>
                        <a:ea typeface="Times New Roman"/>
                        <a:cs typeface="Arial" pitchFamily="34" charset="0"/>
                      </a:endParaRPr>
                    </a:p>
                  </a:txBody>
                  <a:tcPr marL="44450" marR="44450" marT="0" marB="0"/>
                </a:tc>
                <a:tc>
                  <a:txBody>
                    <a:bodyPr/>
                    <a:lstStyle/>
                    <a:p>
                      <a:pPr algn="r"/>
                      <a:r>
                        <a:rPr lang="pl-PL" sz="1050" dirty="0" smtClean="0"/>
                        <a:t>0</a:t>
                      </a:r>
                      <a:endParaRPr lang="pl-PL" sz="1050" dirty="0"/>
                    </a:p>
                  </a:txBody>
                  <a:tcPr marL="44450" marR="44450" marT="0" marB="0" anchor="ctr"/>
                </a:tc>
                <a:tc>
                  <a:txBody>
                    <a:bodyPr/>
                    <a:lstStyle/>
                    <a:p>
                      <a:pPr algn="r"/>
                      <a:r>
                        <a:rPr lang="pl-PL" sz="1050" dirty="0" smtClean="0"/>
                        <a:t>0</a:t>
                      </a:r>
                      <a:endParaRPr lang="pl-PL" sz="1050" dirty="0"/>
                    </a:p>
                  </a:txBody>
                  <a:tcPr marL="44450" marR="44450" marT="0" marB="0" anchor="ctr"/>
                </a:tc>
                <a:tc>
                  <a:txBody>
                    <a:bodyPr/>
                    <a:lstStyle/>
                    <a:p>
                      <a:pPr algn="r"/>
                      <a:r>
                        <a:rPr lang="pl-PL" sz="1050" dirty="0" smtClean="0"/>
                        <a:t>0</a:t>
                      </a:r>
                      <a:endParaRPr lang="pl-PL" sz="1050" dirty="0"/>
                    </a:p>
                  </a:txBody>
                  <a:tcPr marL="44450" marR="44450" marT="0" marB="0" anchor="ctr"/>
                </a:tc>
                <a:tc>
                  <a:txBody>
                    <a:bodyPr/>
                    <a:lstStyle/>
                    <a:p>
                      <a:pPr algn="r"/>
                      <a:r>
                        <a:rPr lang="pl-PL" sz="1050" dirty="0" smtClean="0"/>
                        <a:t>0</a:t>
                      </a:r>
                      <a:endParaRPr lang="pl-PL" sz="1050" dirty="0"/>
                    </a:p>
                  </a:txBody>
                  <a:tcPr marL="44450" marR="44450" marT="0" marB="0" anchor="ctr"/>
                </a:tc>
              </a:tr>
            </a:tbl>
          </a:graphicData>
        </a:graphic>
      </p:graphicFrame>
      <p:sp>
        <p:nvSpPr>
          <p:cNvPr id="11" name="Tytuł 1"/>
          <p:cNvSpPr txBox="1">
            <a:spLocks/>
          </p:cNvSpPr>
          <p:nvPr/>
        </p:nvSpPr>
        <p:spPr bwMode="auto">
          <a:xfrm>
            <a:off x="928662" y="285728"/>
            <a:ext cx="6715172"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WYNIKI GRUPY KONSORCJUM STALI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W IV KWARTALE 2009</a:t>
            </a:r>
            <a:endParaRPr kumimoji="0" lang="pl-PL" sz="24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274638"/>
            <a:ext cx="7143800" cy="633412"/>
          </a:xfrm>
        </p:spPr>
        <p:txBody>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GRUPY KONSORCJUM  STALI*  </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OD  2006 ROKU (W MLN PLN)</a:t>
            </a:r>
            <a:endParaRPr lang="pl-PL"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Symbol zastępczy zawartości 4"/>
          <p:cNvGraphicFramePr>
            <a:graphicFrameLocks noGrp="1"/>
          </p:cNvGraphicFramePr>
          <p:nvPr>
            <p:ph idx="1"/>
          </p:nvPr>
        </p:nvGraphicFramePr>
        <p:xfrm>
          <a:off x="428596" y="857232"/>
          <a:ext cx="8258204" cy="4803792"/>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numeru slajdu 3"/>
          <p:cNvSpPr>
            <a:spLocks noGrp="1"/>
          </p:cNvSpPr>
          <p:nvPr>
            <p:ph type="sldNum" sz="quarter" idx="11"/>
          </p:nvPr>
        </p:nvSpPr>
        <p:spPr/>
        <p:txBody>
          <a:bodyPr/>
          <a:lstStyle/>
          <a:p>
            <a:fld id="{4351E0F8-9F5C-460D-837D-371B372803BC}" type="slidenum">
              <a:rPr lang="pl-PL" smtClean="0"/>
              <a:pPr/>
              <a:t>15</a:t>
            </a:fld>
            <a:endParaRPr lang="pl-PL" dirty="0"/>
          </a:p>
        </p:txBody>
      </p:sp>
      <p:sp>
        <p:nvSpPr>
          <p:cNvPr id="6" name="pole tekstowe 5"/>
          <p:cNvSpPr txBox="1"/>
          <p:nvPr/>
        </p:nvSpPr>
        <p:spPr>
          <a:xfrm>
            <a:off x="4214810" y="3803635"/>
            <a:ext cx="571504" cy="307777"/>
          </a:xfrm>
          <a:prstGeom prst="rect">
            <a:avLst/>
          </a:prstGeom>
          <a:noFill/>
        </p:spPr>
        <p:txBody>
          <a:bodyPr wrap="square" rtlCol="0">
            <a:spAutoFit/>
          </a:bodyPr>
          <a:lstStyle/>
          <a:p>
            <a:r>
              <a:rPr lang="pl-PL" sz="1400" dirty="0" smtClean="0">
                <a:solidFill>
                  <a:srgbClr val="003399"/>
                </a:solidFill>
              </a:rPr>
              <a:t>17,2</a:t>
            </a:r>
            <a:endParaRPr lang="pl-PL" sz="1400" dirty="0">
              <a:solidFill>
                <a:srgbClr val="003399"/>
              </a:solidFill>
            </a:endParaRPr>
          </a:p>
        </p:txBody>
      </p:sp>
      <p:sp>
        <p:nvSpPr>
          <p:cNvPr id="9" name="pole tekstowe 1"/>
          <p:cNvSpPr txBox="1"/>
          <p:nvPr/>
        </p:nvSpPr>
        <p:spPr>
          <a:xfrm>
            <a:off x="3071802" y="1160429"/>
            <a:ext cx="714417" cy="214297"/>
          </a:xfrm>
          <a:prstGeom prst="rect">
            <a:avLst/>
          </a:prstGeom>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1400" dirty="0" smtClean="0">
                <a:solidFill>
                  <a:schemeClr val="accent5">
                    <a:lumMod val="50000"/>
                  </a:schemeClr>
                </a:solidFill>
              </a:rPr>
              <a:t>732,3</a:t>
            </a:r>
            <a:endParaRPr lang="pl-PL" sz="1400" b="1" dirty="0">
              <a:solidFill>
                <a:schemeClr val="accent5">
                  <a:lumMod val="50000"/>
                </a:schemeClr>
              </a:solidFill>
            </a:endParaRPr>
          </a:p>
        </p:txBody>
      </p:sp>
      <p:sp>
        <p:nvSpPr>
          <p:cNvPr id="10" name="pole tekstowe 1"/>
          <p:cNvSpPr txBox="1"/>
          <p:nvPr/>
        </p:nvSpPr>
        <p:spPr>
          <a:xfrm>
            <a:off x="6429388" y="3946511"/>
            <a:ext cx="571503" cy="2857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1400" b="1" dirty="0" smtClean="0">
                <a:solidFill>
                  <a:srgbClr val="003399"/>
                </a:solidFill>
              </a:rPr>
              <a:t>13,5</a:t>
            </a:r>
            <a:endParaRPr lang="pl-PL" sz="1400" b="1" dirty="0">
              <a:solidFill>
                <a:srgbClr val="003399"/>
              </a:solidFill>
            </a:endParaRPr>
          </a:p>
        </p:txBody>
      </p:sp>
      <p:sp>
        <p:nvSpPr>
          <p:cNvPr id="11" name="pole tekstowe 1"/>
          <p:cNvSpPr txBox="1"/>
          <p:nvPr/>
        </p:nvSpPr>
        <p:spPr>
          <a:xfrm>
            <a:off x="6858016" y="4089387"/>
            <a:ext cx="571503" cy="2857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1400" b="1" dirty="0" smtClean="0">
                <a:solidFill>
                  <a:srgbClr val="003399"/>
                </a:solidFill>
              </a:rPr>
              <a:t>-0,1</a:t>
            </a:r>
            <a:endParaRPr lang="pl-PL" sz="1400" b="1" dirty="0">
              <a:solidFill>
                <a:srgbClr val="003399"/>
              </a:solidFill>
            </a:endParaRPr>
          </a:p>
        </p:txBody>
      </p:sp>
      <p:sp>
        <p:nvSpPr>
          <p:cNvPr id="12" name="Prostokąt 11"/>
          <p:cNvSpPr/>
          <p:nvPr/>
        </p:nvSpPr>
        <p:spPr>
          <a:xfrm>
            <a:off x="4357686" y="5357826"/>
            <a:ext cx="4572000" cy="461665"/>
          </a:xfrm>
          <a:prstGeom prst="rect">
            <a:avLst/>
          </a:prstGeom>
        </p:spPr>
        <p:txBody>
          <a:bodyPr>
            <a:spAutoFit/>
          </a:bodyPr>
          <a:lstStyle/>
          <a:p>
            <a:r>
              <a:rPr lang="pl-PL" dirty="0" smtClean="0"/>
              <a:t>*  Wyniki skonsolidowane za cztery kwartały 2009, </a:t>
            </a:r>
          </a:p>
          <a:p>
            <a:r>
              <a:rPr lang="pl-PL" dirty="0" smtClean="0"/>
              <a:t>    w pozostałych latach wyniki jednostkowe.</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PERSPEKTYWY NA 2010 ROK</a:t>
            </a:r>
            <a:endParaRPr lang="pl-PL"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16</a:t>
            </a:fld>
            <a:endParaRPr lang="pl-PL" dirty="0"/>
          </a:p>
        </p:txBody>
      </p:sp>
      <p:pic>
        <p:nvPicPr>
          <p:cNvPr id="6" name="Obraz 5" descr="S2.jpg"/>
          <p:cNvPicPr>
            <a:picLocks noChangeAspect="1"/>
          </p:cNvPicPr>
          <p:nvPr/>
        </p:nvPicPr>
        <p:blipFill>
          <a:blip r:embed="rId2" cstate="print"/>
          <a:stretch>
            <a:fillRect/>
          </a:stretch>
        </p:blipFill>
        <p:spPr>
          <a:xfrm>
            <a:off x="5715008" y="1142984"/>
            <a:ext cx="3143272" cy="4643470"/>
          </a:xfrm>
          <a:prstGeom prst="rect">
            <a:avLst/>
          </a:prstGeom>
        </p:spPr>
      </p:pic>
      <p:sp>
        <p:nvSpPr>
          <p:cNvPr id="9" name="Prostokąt 8"/>
          <p:cNvSpPr/>
          <p:nvPr/>
        </p:nvSpPr>
        <p:spPr>
          <a:xfrm>
            <a:off x="500034" y="928670"/>
            <a:ext cx="5143536" cy="4785926"/>
          </a:xfrm>
          <a:prstGeom prst="rect">
            <a:avLst/>
          </a:prstGeom>
        </p:spPr>
        <p:txBody>
          <a:bodyPr wrap="square">
            <a:spAutoFit/>
          </a:bodyPr>
          <a:lstStyle/>
          <a:p>
            <a:endParaRPr lang="pl-PL" sz="1700" dirty="0" smtClean="0"/>
          </a:p>
          <a:p>
            <a:pPr algn="just"/>
            <a:r>
              <a:rPr lang="pl-PL" sz="1700" b="0" dirty="0" smtClean="0"/>
              <a:t>Według danych Hutniczej Izby Przemysłowo-Handlowej (HIPH) w 2009 roku produkcja stali w Polsce wyniosła 7,1 mln ton, czyli 27% mniej niż rok wcześniej. Zużycie stali sięgnęło natomiast  8,1 mln ton, czyli o około 30% mniej, niż w 2008 roku.</a:t>
            </a:r>
          </a:p>
          <a:p>
            <a:pPr algn="just"/>
            <a:r>
              <a:rPr lang="pl-PL" sz="1700" b="0" dirty="0" smtClean="0"/>
              <a:t> </a:t>
            </a:r>
          </a:p>
          <a:p>
            <a:pPr algn="just"/>
            <a:r>
              <a:rPr lang="pl-PL" sz="1700" b="0" dirty="0" smtClean="0"/>
              <a:t>Zdaniem prezesa Konsorcjum Stali Roberta </a:t>
            </a:r>
            <a:r>
              <a:rPr lang="pl-PL" sz="1700" b="0" dirty="0" err="1" smtClean="0"/>
              <a:t>Wojdyny</a:t>
            </a:r>
            <a:r>
              <a:rPr lang="pl-PL" sz="1700" b="0" dirty="0" smtClean="0"/>
              <a:t> ta sytuacja nie powinna się powtórzyć w tym roku: </a:t>
            </a:r>
          </a:p>
          <a:p>
            <a:pPr algn="just"/>
            <a:r>
              <a:rPr lang="pl-PL" sz="1700" b="0" dirty="0" smtClean="0"/>
              <a:t>-  Dystrybutorzy stali zarabiają najwięcej gdy ceny rosną, a od stycznia obserwujemy udane próby ich podnoszenia przez producentów. W dodatku dzieje się to w sytuacji, kiedy popyt z powodu ostrej zimy uległ obniżeniu. Moim zdaniem należy spodziewać się dalszej poprawy sytuacji na przełomie I </a:t>
            </a:r>
            <a:r>
              <a:rPr lang="pl-PL" sz="1700" b="0" dirty="0" err="1" smtClean="0"/>
              <a:t>i</a:t>
            </a:r>
            <a:r>
              <a:rPr lang="pl-PL" sz="1700" b="0" dirty="0" smtClean="0"/>
              <a:t> II kwartału, kiedy pełną parą ruszą budowy.</a:t>
            </a:r>
            <a:endParaRPr lang="pl-PL" sz="1600" dirty="0" smtClean="0"/>
          </a:p>
          <a:p>
            <a:endParaRPr lang="pl-PL"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PERSPEKTYWY NA 2010 ROK</a:t>
            </a:r>
            <a:endParaRPr lang="pl-PL"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17</a:t>
            </a:fld>
            <a:endParaRPr lang="pl-PL" dirty="0"/>
          </a:p>
        </p:txBody>
      </p:sp>
      <p:pic>
        <p:nvPicPr>
          <p:cNvPr id="6" name="Obraz 5" descr="S2.jpg"/>
          <p:cNvPicPr>
            <a:picLocks noChangeAspect="1"/>
          </p:cNvPicPr>
          <p:nvPr/>
        </p:nvPicPr>
        <p:blipFill>
          <a:blip r:embed="rId2" cstate="print"/>
          <a:stretch>
            <a:fillRect/>
          </a:stretch>
        </p:blipFill>
        <p:spPr>
          <a:xfrm>
            <a:off x="5715008" y="1142984"/>
            <a:ext cx="3143272" cy="4643470"/>
          </a:xfrm>
          <a:prstGeom prst="rect">
            <a:avLst/>
          </a:prstGeom>
        </p:spPr>
      </p:pic>
      <p:sp>
        <p:nvSpPr>
          <p:cNvPr id="9" name="Prostokąt 8"/>
          <p:cNvSpPr/>
          <p:nvPr/>
        </p:nvSpPr>
        <p:spPr>
          <a:xfrm>
            <a:off x="500034" y="928670"/>
            <a:ext cx="5143536" cy="4801314"/>
          </a:xfrm>
          <a:prstGeom prst="rect">
            <a:avLst/>
          </a:prstGeom>
        </p:spPr>
        <p:txBody>
          <a:bodyPr wrap="square">
            <a:spAutoFit/>
          </a:bodyPr>
          <a:lstStyle/>
          <a:p>
            <a:endParaRPr lang="pl-PL" sz="1700" dirty="0" smtClean="0"/>
          </a:p>
          <a:p>
            <a:pPr algn="just"/>
            <a:r>
              <a:rPr lang="pl-PL" sz="1700" b="0" dirty="0" smtClean="0"/>
              <a:t>Analitycy i koncerny stalowe prognozują w tym roku mocne odbicie na rynku stali. Według raportu banku inwestycyjnego Nomura poprawiająca się koniunktura gospodarcza sprawi, że w tym roku wykorzystanie mocy produkcyjnych światowego hutnictwa wzrośnie do 77% w porównaniu z 69% w roku ubiegłym.  Z kolei według </a:t>
            </a:r>
            <a:r>
              <a:rPr lang="pl-PL" sz="1700" b="0" dirty="0" err="1" smtClean="0"/>
              <a:t>Lakshmiego</a:t>
            </a:r>
            <a:r>
              <a:rPr lang="pl-PL" sz="1700" b="0" dirty="0" smtClean="0"/>
              <a:t> </a:t>
            </a:r>
            <a:r>
              <a:rPr lang="pl-PL" sz="1700" b="0" dirty="0" err="1" smtClean="0"/>
              <a:t>Mittala</a:t>
            </a:r>
            <a:r>
              <a:rPr lang="pl-PL" sz="1700" b="0" dirty="0" smtClean="0"/>
              <a:t>, prezesa największego koncernu hutniczego na świecie </a:t>
            </a:r>
            <a:r>
              <a:rPr lang="pl-PL" sz="1700" b="0" dirty="0" err="1" smtClean="0"/>
              <a:t>ArcelorMittal</a:t>
            </a:r>
            <a:r>
              <a:rPr lang="pl-PL" sz="1700" b="0" dirty="0" smtClean="0"/>
              <a:t>, w I kwartale tego roku wykorzystanie mocy tej grupy wyniesie 75%, by dojść do pomiędzy 80 a 85% w całym 2010 roku.  W ostatnich dwóch miesiącach </a:t>
            </a:r>
            <a:r>
              <a:rPr lang="pl-PL" sz="1700" b="0" dirty="0" err="1" smtClean="0"/>
              <a:t>ArcelorMittal</a:t>
            </a:r>
            <a:r>
              <a:rPr lang="pl-PL" sz="1700" b="0" dirty="0" smtClean="0"/>
              <a:t> zadecydował o uruchomieniu 10 wygaszonych na czas kryzysu pieców hutniczych. Poprawiająca się sytuacja ma doprowadzić do mocnej zwyżki cen - według Nomury np. blachy gorącowalcowane w kręgach podrożeją aż o 42%.</a:t>
            </a:r>
            <a:endParaRPr lang="pl-PL"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PERSPEKTYWY NA 2010 ROK</a:t>
            </a:r>
            <a:endParaRPr lang="pl-PL"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18</a:t>
            </a:fld>
            <a:endParaRPr lang="pl-PL" dirty="0"/>
          </a:p>
        </p:txBody>
      </p:sp>
      <p:pic>
        <p:nvPicPr>
          <p:cNvPr id="6" name="Obraz 5" descr="S2.jpg"/>
          <p:cNvPicPr>
            <a:picLocks noChangeAspect="1"/>
          </p:cNvPicPr>
          <p:nvPr/>
        </p:nvPicPr>
        <p:blipFill>
          <a:blip r:embed="rId2" cstate="print"/>
          <a:stretch>
            <a:fillRect/>
          </a:stretch>
        </p:blipFill>
        <p:spPr>
          <a:xfrm>
            <a:off x="5715008" y="1142984"/>
            <a:ext cx="3143272" cy="4643470"/>
          </a:xfrm>
          <a:prstGeom prst="rect">
            <a:avLst/>
          </a:prstGeom>
        </p:spPr>
      </p:pic>
      <p:sp>
        <p:nvSpPr>
          <p:cNvPr id="9" name="Prostokąt 8"/>
          <p:cNvSpPr/>
          <p:nvPr/>
        </p:nvSpPr>
        <p:spPr>
          <a:xfrm>
            <a:off x="500034" y="928670"/>
            <a:ext cx="5143536" cy="4539704"/>
          </a:xfrm>
          <a:prstGeom prst="rect">
            <a:avLst/>
          </a:prstGeom>
        </p:spPr>
        <p:txBody>
          <a:bodyPr wrap="square">
            <a:spAutoFit/>
          </a:bodyPr>
          <a:lstStyle/>
          <a:p>
            <a:endParaRPr lang="pl-PL" sz="1700" dirty="0" smtClean="0"/>
          </a:p>
          <a:p>
            <a:pPr algn="just"/>
            <a:r>
              <a:rPr lang="pl-PL" sz="1700" b="0" dirty="0" smtClean="0"/>
              <a:t>Także HIPH twierdzi, że w najbliższych latach branżę stalową czeka hossa. Według Izby w ciągu najbliższych trzech lat zużycie i produkcja stali w Polsce powinny wrócić do rekordowego poziomu z 2007 roku - czyli odpowiednio 12 mln i 10,5-11 mln ton.</a:t>
            </a:r>
          </a:p>
          <a:p>
            <a:pPr algn="just"/>
            <a:r>
              <a:rPr lang="pl-PL" sz="1700" b="0" dirty="0" smtClean="0"/>
              <a:t> </a:t>
            </a:r>
          </a:p>
          <a:p>
            <a:pPr algn="just"/>
            <a:r>
              <a:rPr lang="pl-PL" sz="1700" b="0" dirty="0" smtClean="0"/>
              <a:t>Prezes Konsorcjum Stali zastrzega jednak, że branża stalowa weszła w nowy rok osłabiona: - Ubiegły rok nadwerężył zasoby finansowe wielu firm, zwiększyło się ryzyko zawieranych przez nas transakcji. Dlatego, oprócz stosowanego przez nas ubezpieczania należności, powołaliśmy specjalny zespół do monitorowania płatności i oceny kondycji finansowej naszych kontrahentów – tłumaczy Robert </a:t>
            </a:r>
            <a:r>
              <a:rPr lang="pl-PL" sz="1700" b="0" dirty="0" err="1" smtClean="0"/>
              <a:t>Wojdyna</a:t>
            </a:r>
            <a:r>
              <a:rPr lang="pl-PL" sz="1700" b="0" dirty="0" smtClean="0"/>
              <a:t>.</a:t>
            </a:r>
            <a:endParaRPr lang="pl-PL"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714348" y="1857364"/>
            <a:ext cx="7772400" cy="2522551"/>
          </a:xfrm>
        </p:spPr>
        <p:txBody>
          <a:bodyPr/>
          <a:lstStyle/>
          <a:p>
            <a:pPr algn="ctr"/>
            <a:r>
              <a:rPr lang="pl-PL" sz="3200" b="1" dirty="0" smtClean="0">
                <a:solidFill>
                  <a:schemeClr val="bg1"/>
                </a:solidFill>
              </a:rPr>
              <a:t>ISTOTNE DLA  SPÓŁKI ZDARZENIA </a:t>
            </a:r>
          </a:p>
          <a:p>
            <a:pPr algn="ctr"/>
            <a:endParaRPr lang="pl-PL" sz="3200" b="1" dirty="0" smtClean="0">
              <a:solidFill>
                <a:schemeClr val="bg1"/>
              </a:solidFill>
            </a:endParaRPr>
          </a:p>
          <a:p>
            <a:pPr algn="ctr"/>
            <a:r>
              <a:rPr lang="pl-PL" sz="3200" b="1" dirty="0" smtClean="0">
                <a:solidFill>
                  <a:schemeClr val="bg1"/>
                </a:solidFill>
              </a:rPr>
              <a:t>PO 1 STYCZNIA 2009 r.</a:t>
            </a:r>
            <a:endParaRPr lang="pl-PL" sz="3200" b="1" dirty="0">
              <a:solidFill>
                <a:schemeClr val="bg1"/>
              </a:solidFill>
            </a:endParaRPr>
          </a:p>
        </p:txBody>
      </p:sp>
      <p:sp>
        <p:nvSpPr>
          <p:cNvPr id="4" name="Symbol zastępczy numeru slajdu 3"/>
          <p:cNvSpPr>
            <a:spLocks noGrp="1"/>
          </p:cNvSpPr>
          <p:nvPr>
            <p:ph type="sldNum" sz="quarter" idx="11"/>
          </p:nvPr>
        </p:nvSpPr>
        <p:spPr/>
        <p:txBody>
          <a:bodyPr/>
          <a:lstStyle/>
          <a:p>
            <a:fld id="{CE8E1A95-F347-4BDD-A3EE-7758CD193775}" type="slidenum">
              <a:rPr lang="pl-PL" smtClean="0"/>
              <a:pPr/>
              <a:t>19</a:t>
            </a:fld>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AKCJONARIUSZE  KONSORCJUM  STALI </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 31.12.2009</a:t>
            </a:r>
            <a:endParaRPr lang="pl-PL"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2</a:t>
            </a:fld>
            <a:endParaRPr lang="pl-PL" dirty="0"/>
          </a:p>
        </p:txBody>
      </p:sp>
      <p:graphicFrame>
        <p:nvGraphicFramePr>
          <p:cNvPr id="8" name="Tabela 7"/>
          <p:cNvGraphicFramePr>
            <a:graphicFrameLocks noGrp="1"/>
          </p:cNvGraphicFramePr>
          <p:nvPr/>
        </p:nvGraphicFramePr>
        <p:xfrm>
          <a:off x="500034" y="1142984"/>
          <a:ext cx="8358246" cy="4408106"/>
        </p:xfrm>
        <a:graphic>
          <a:graphicData uri="http://schemas.openxmlformats.org/drawingml/2006/table">
            <a:tbl>
              <a:tblPr>
                <a:tableStyleId>{775DCB02-9BB8-47FD-8907-85C794F793BA}</a:tableStyleId>
              </a:tblPr>
              <a:tblGrid>
                <a:gridCol w="3500463"/>
                <a:gridCol w="928694"/>
                <a:gridCol w="928694"/>
                <a:gridCol w="1000132"/>
                <a:gridCol w="1000132"/>
                <a:gridCol w="1000131"/>
              </a:tblGrid>
              <a:tr h="1571636">
                <a:tc>
                  <a:txBody>
                    <a:bodyPr/>
                    <a:lstStyle/>
                    <a:p>
                      <a:pPr algn="ctr">
                        <a:lnSpc>
                          <a:spcPct val="115000"/>
                        </a:lnSpc>
                        <a:spcAft>
                          <a:spcPts val="0"/>
                        </a:spcAft>
                      </a:pPr>
                      <a:r>
                        <a:rPr lang="pl-PL" sz="1200" b="1" dirty="0">
                          <a:latin typeface="+mn-lt"/>
                          <a:ea typeface="Times New Roman"/>
                          <a:cs typeface="Times New Roman"/>
                        </a:rPr>
                        <a:t>nazwisko i imiona</a:t>
                      </a:r>
                      <a:r>
                        <a:rPr lang="pl-PL" sz="1200" b="1" dirty="0" smtClean="0">
                          <a:latin typeface="+mn-lt"/>
                          <a:ea typeface="Times New Roman"/>
                          <a:cs typeface="Times New Roman"/>
                        </a:rPr>
                        <a:t>/ firma </a:t>
                      </a:r>
                      <a:r>
                        <a:rPr lang="pl-PL" sz="1200" b="1" dirty="0">
                          <a:latin typeface="+mn-lt"/>
                          <a:ea typeface="Times New Roman"/>
                          <a:cs typeface="Times New Roman"/>
                        </a:rPr>
                        <a:t>akcjonariusza</a:t>
                      </a:r>
                      <a:endParaRPr lang="pl-PL" sz="1200" dirty="0">
                        <a:latin typeface="+mn-lt"/>
                        <a:ea typeface="Times New Roman"/>
                        <a:cs typeface="Times New Roman"/>
                      </a:endParaRPr>
                    </a:p>
                  </a:txBody>
                  <a:tcPr marL="44450" marR="44450" marT="0" marB="0" anchor="ctr"/>
                </a:tc>
                <a:tc>
                  <a:txBody>
                    <a:bodyPr/>
                    <a:lstStyle/>
                    <a:p>
                      <a:pPr algn="l">
                        <a:lnSpc>
                          <a:spcPct val="115000"/>
                        </a:lnSpc>
                        <a:spcAft>
                          <a:spcPts val="0"/>
                        </a:spcAft>
                      </a:pPr>
                      <a:r>
                        <a:rPr lang="pl-PL" sz="1000" b="1" dirty="0">
                          <a:latin typeface="+mn-lt"/>
                          <a:ea typeface="Times New Roman"/>
                          <a:cs typeface="Times New Roman"/>
                        </a:rPr>
                        <a:t>ilość posiadanych akcji [szt.]</a:t>
                      </a:r>
                      <a:endParaRPr lang="pl-PL" sz="1000" dirty="0">
                        <a:latin typeface="+mn-lt"/>
                        <a:ea typeface="Times New Roman"/>
                        <a:cs typeface="Times New Roman"/>
                      </a:endParaRPr>
                    </a:p>
                  </a:txBody>
                  <a:tcPr marL="44450" marR="44450" marT="0" marB="0" anchor="ctr"/>
                </a:tc>
                <a:tc>
                  <a:txBody>
                    <a:bodyPr/>
                    <a:lstStyle/>
                    <a:p>
                      <a:pPr algn="l">
                        <a:lnSpc>
                          <a:spcPct val="115000"/>
                        </a:lnSpc>
                        <a:spcAft>
                          <a:spcPts val="0"/>
                        </a:spcAft>
                      </a:pPr>
                      <a:r>
                        <a:rPr lang="pl-PL" sz="1000" b="1" i="1" dirty="0">
                          <a:latin typeface="+mn-lt"/>
                          <a:ea typeface="Times New Roman"/>
                          <a:cs typeface="Times New Roman"/>
                        </a:rPr>
                        <a:t>% </a:t>
                      </a:r>
                      <a:r>
                        <a:rPr lang="pl-PL" sz="1000" b="1" dirty="0">
                          <a:latin typeface="+mn-lt"/>
                          <a:ea typeface="Times New Roman"/>
                          <a:cs typeface="Times New Roman"/>
                        </a:rPr>
                        <a:t>w kapitale zakładowym</a:t>
                      </a:r>
                      <a:endParaRPr lang="pl-PL" sz="10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pl-PL" sz="1000" b="1" i="1" dirty="0">
                          <a:latin typeface="+mn-lt"/>
                          <a:ea typeface="Times New Roman"/>
                          <a:cs typeface="Times New Roman"/>
                        </a:rPr>
                        <a:t>% </a:t>
                      </a:r>
                      <a:r>
                        <a:rPr lang="pl-PL" sz="1000" b="1" dirty="0">
                          <a:latin typeface="+mn-lt"/>
                          <a:ea typeface="Times New Roman"/>
                          <a:cs typeface="Times New Roman"/>
                        </a:rPr>
                        <a:t>głosów na Walnym Zgromadzeniu Spółki</a:t>
                      </a:r>
                      <a:endParaRPr lang="pl-PL" sz="10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pl-PL" sz="1000" b="1" i="1" dirty="0">
                          <a:latin typeface="+mn-lt"/>
                          <a:ea typeface="Times New Roman"/>
                          <a:cs typeface="Times New Roman"/>
                        </a:rPr>
                        <a:t>% </a:t>
                      </a:r>
                      <a:r>
                        <a:rPr lang="pl-PL" sz="1000" b="1" dirty="0">
                          <a:latin typeface="+mn-lt"/>
                          <a:ea typeface="Times New Roman"/>
                          <a:cs typeface="Times New Roman"/>
                        </a:rPr>
                        <a:t>w kapitale zakładowym bez </a:t>
                      </a:r>
                      <a:r>
                        <a:rPr lang="pl-PL" sz="1000" b="1" dirty="0" smtClean="0">
                          <a:latin typeface="+mn-lt"/>
                          <a:ea typeface="Times New Roman"/>
                          <a:cs typeface="Times New Roman"/>
                        </a:rPr>
                        <a:t>uwzględnienia </a:t>
                      </a:r>
                      <a:r>
                        <a:rPr lang="pl-PL" sz="1000" b="1" dirty="0">
                          <a:latin typeface="+mn-lt"/>
                          <a:ea typeface="Times New Roman"/>
                          <a:cs typeface="Times New Roman"/>
                        </a:rPr>
                        <a:t>akcji własnych w posiadaniu Emitenta</a:t>
                      </a:r>
                      <a:endParaRPr lang="pl-PL" sz="10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pl-PL" sz="1000" b="1" i="1" dirty="0">
                          <a:latin typeface="+mn-lt"/>
                          <a:ea typeface="Times New Roman"/>
                          <a:cs typeface="Times New Roman"/>
                        </a:rPr>
                        <a:t>% </a:t>
                      </a:r>
                      <a:r>
                        <a:rPr lang="pl-PL" sz="1000" b="1" dirty="0">
                          <a:latin typeface="+mn-lt"/>
                          <a:ea typeface="Times New Roman"/>
                          <a:cs typeface="Times New Roman"/>
                        </a:rPr>
                        <a:t>głosów na Walnym Zgromadzeniu Spółki bez </a:t>
                      </a:r>
                      <a:r>
                        <a:rPr lang="pl-PL" sz="1000" b="1" dirty="0" smtClean="0">
                          <a:latin typeface="+mn-lt"/>
                          <a:ea typeface="Times New Roman"/>
                          <a:cs typeface="Times New Roman"/>
                        </a:rPr>
                        <a:t>uwzględnienia akcji </a:t>
                      </a:r>
                      <a:r>
                        <a:rPr lang="pl-PL" sz="1000" b="1" dirty="0">
                          <a:latin typeface="+mn-lt"/>
                          <a:ea typeface="Times New Roman"/>
                          <a:cs typeface="Times New Roman"/>
                        </a:rPr>
                        <a:t>własnych w posiadaniu Emitenta</a:t>
                      </a:r>
                      <a:endParaRPr lang="pl-PL" sz="1000" dirty="0">
                        <a:latin typeface="+mn-lt"/>
                        <a:ea typeface="Times New Roman"/>
                        <a:cs typeface="Times New Roman"/>
                      </a:endParaRPr>
                    </a:p>
                  </a:txBody>
                  <a:tcPr marL="44450" marR="44450" marT="0" marB="0" anchor="ctr"/>
                </a:tc>
              </a:tr>
              <a:tr h="270292">
                <a:tc>
                  <a:txBody>
                    <a:bodyPr/>
                    <a:lstStyle/>
                    <a:p>
                      <a:pPr algn="l">
                        <a:lnSpc>
                          <a:spcPct val="115000"/>
                        </a:lnSpc>
                        <a:spcAft>
                          <a:spcPts val="0"/>
                        </a:spcAft>
                      </a:pPr>
                      <a:r>
                        <a:rPr lang="pl-PL" sz="1050" dirty="0">
                          <a:latin typeface="+mn-lt"/>
                          <a:ea typeface="Times New Roman"/>
                          <a:cs typeface="Times New Roman"/>
                        </a:rPr>
                        <a:t>Koclęga Janusz</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883 283</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14,98%</a:t>
                      </a:r>
                    </a:p>
                  </a:txBody>
                  <a:tcPr marL="44450" marR="44450" marT="0" marB="0"/>
                </a:tc>
                <a:tc>
                  <a:txBody>
                    <a:bodyPr/>
                    <a:lstStyle/>
                    <a:p>
                      <a:pPr algn="r">
                        <a:lnSpc>
                          <a:spcPct val="115000"/>
                        </a:lnSpc>
                        <a:spcAft>
                          <a:spcPts val="0"/>
                        </a:spcAft>
                      </a:pPr>
                      <a:r>
                        <a:rPr lang="pl-PL" sz="1050">
                          <a:latin typeface="+mn-lt"/>
                          <a:ea typeface="Times New Roman"/>
                          <a:cs typeface="Times New Roman"/>
                        </a:rPr>
                        <a:t>14,98%</a:t>
                      </a:r>
                    </a:p>
                  </a:txBody>
                  <a:tcPr marL="44450" marR="44450" marT="0" marB="0"/>
                </a:tc>
                <a:tc>
                  <a:txBody>
                    <a:bodyPr/>
                    <a:lstStyle/>
                    <a:p>
                      <a:pPr algn="r">
                        <a:lnSpc>
                          <a:spcPct val="115000"/>
                        </a:lnSpc>
                        <a:spcAft>
                          <a:spcPts val="0"/>
                        </a:spcAft>
                      </a:pPr>
                      <a:r>
                        <a:rPr lang="pl-PL" sz="1050">
                          <a:latin typeface="+mn-lt"/>
                          <a:ea typeface="Times New Roman"/>
                          <a:cs typeface="Times New Roman"/>
                        </a:rPr>
                        <a:t>16,18%</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16,18%</a:t>
                      </a:r>
                    </a:p>
                  </a:txBody>
                  <a:tcPr marL="44450" marR="44450" marT="0" marB="0"/>
                </a:tc>
              </a:tr>
              <a:tr h="270292">
                <a:tc>
                  <a:txBody>
                    <a:bodyPr/>
                    <a:lstStyle/>
                    <a:p>
                      <a:pPr algn="l">
                        <a:lnSpc>
                          <a:spcPct val="115000"/>
                        </a:lnSpc>
                        <a:spcAft>
                          <a:spcPts val="0"/>
                        </a:spcAft>
                      </a:pPr>
                      <a:r>
                        <a:rPr lang="pl-PL" sz="1050" dirty="0" err="1" smtClean="0">
                          <a:latin typeface="+mn-lt"/>
                          <a:ea typeface="Times New Roman"/>
                          <a:cs typeface="Times New Roman"/>
                        </a:rPr>
                        <a:t>Borysiewicz</a:t>
                      </a:r>
                      <a:r>
                        <a:rPr lang="pl-PL" sz="1050" dirty="0" smtClean="0">
                          <a:latin typeface="+mn-lt"/>
                          <a:ea typeface="Times New Roman"/>
                          <a:cs typeface="Times New Roman"/>
                        </a:rPr>
                        <a:t> Krystyna</a:t>
                      </a:r>
                      <a:endParaRPr lang="pl-PL" sz="1050" dirty="0">
                        <a:latin typeface="+mn-lt"/>
                        <a:ea typeface="Times New Roman"/>
                        <a:cs typeface="Times New Roman"/>
                      </a:endParaRPr>
                    </a:p>
                  </a:txBody>
                  <a:tcPr marL="44450" marR="44450" marT="0" marB="0"/>
                </a:tc>
                <a:tc>
                  <a:txBody>
                    <a:bodyPr/>
                    <a:lstStyle/>
                    <a:p>
                      <a:pPr algn="r">
                        <a:lnSpc>
                          <a:spcPct val="115000"/>
                        </a:lnSpc>
                        <a:spcAft>
                          <a:spcPts val="0"/>
                        </a:spcAft>
                      </a:pPr>
                      <a:r>
                        <a:rPr lang="pl-PL" sz="1050">
                          <a:latin typeface="+mn-lt"/>
                          <a:ea typeface="Times New Roman"/>
                          <a:cs typeface="Times New Roman"/>
                        </a:rPr>
                        <a:t>816 980</a:t>
                      </a:r>
                    </a:p>
                  </a:txBody>
                  <a:tcPr marL="44450" marR="44450" marT="0" marB="0"/>
                </a:tc>
                <a:tc>
                  <a:txBody>
                    <a:bodyPr/>
                    <a:lstStyle/>
                    <a:p>
                      <a:pPr algn="r">
                        <a:lnSpc>
                          <a:spcPct val="115000"/>
                        </a:lnSpc>
                        <a:spcAft>
                          <a:spcPts val="0"/>
                        </a:spcAft>
                      </a:pPr>
                      <a:r>
                        <a:rPr lang="pl-PL" sz="1050">
                          <a:latin typeface="+mn-lt"/>
                          <a:ea typeface="Times New Roman"/>
                          <a:cs typeface="Times New Roman"/>
                        </a:rPr>
                        <a:t>13,85%</a:t>
                      </a:r>
                    </a:p>
                  </a:txBody>
                  <a:tcPr marL="44450" marR="44450" marT="0" marB="0"/>
                </a:tc>
                <a:tc>
                  <a:txBody>
                    <a:bodyPr/>
                    <a:lstStyle/>
                    <a:p>
                      <a:pPr algn="r">
                        <a:lnSpc>
                          <a:spcPct val="115000"/>
                        </a:lnSpc>
                        <a:spcAft>
                          <a:spcPts val="0"/>
                        </a:spcAft>
                      </a:pPr>
                      <a:r>
                        <a:rPr lang="pl-PL" sz="1050">
                          <a:latin typeface="+mn-lt"/>
                          <a:ea typeface="Times New Roman"/>
                          <a:cs typeface="Times New Roman"/>
                        </a:rPr>
                        <a:t>13,85%</a:t>
                      </a:r>
                    </a:p>
                  </a:txBody>
                  <a:tcPr marL="44450" marR="44450" marT="0" marB="0"/>
                </a:tc>
                <a:tc>
                  <a:txBody>
                    <a:bodyPr/>
                    <a:lstStyle/>
                    <a:p>
                      <a:pPr algn="r">
                        <a:lnSpc>
                          <a:spcPct val="115000"/>
                        </a:lnSpc>
                        <a:spcAft>
                          <a:spcPts val="0"/>
                        </a:spcAft>
                      </a:pPr>
                      <a:r>
                        <a:rPr lang="pl-PL" sz="1050">
                          <a:latin typeface="+mn-lt"/>
                          <a:ea typeface="Times New Roman"/>
                          <a:cs typeface="Times New Roman"/>
                        </a:rPr>
                        <a:t>14,97%</a:t>
                      </a:r>
                    </a:p>
                  </a:txBody>
                  <a:tcPr marL="44450" marR="44450" marT="0" marB="0"/>
                </a:tc>
                <a:tc>
                  <a:txBody>
                    <a:bodyPr/>
                    <a:lstStyle/>
                    <a:p>
                      <a:pPr algn="r">
                        <a:lnSpc>
                          <a:spcPct val="115000"/>
                        </a:lnSpc>
                        <a:spcAft>
                          <a:spcPts val="0"/>
                        </a:spcAft>
                      </a:pPr>
                      <a:r>
                        <a:rPr lang="pl-PL" sz="1050">
                          <a:latin typeface="+mn-lt"/>
                          <a:ea typeface="Times New Roman"/>
                          <a:cs typeface="Times New Roman"/>
                        </a:rPr>
                        <a:t>14,97%</a:t>
                      </a:r>
                    </a:p>
                  </a:txBody>
                  <a:tcPr marL="44450" marR="44450" marT="0" marB="0"/>
                </a:tc>
              </a:tr>
              <a:tr h="270292">
                <a:tc>
                  <a:txBody>
                    <a:bodyPr/>
                    <a:lstStyle/>
                    <a:p>
                      <a:pPr algn="l">
                        <a:lnSpc>
                          <a:spcPct val="115000"/>
                        </a:lnSpc>
                        <a:spcAft>
                          <a:spcPts val="0"/>
                        </a:spcAft>
                      </a:pPr>
                      <a:r>
                        <a:rPr lang="pl-PL" sz="1050" dirty="0">
                          <a:latin typeface="+mn-lt"/>
                          <a:ea typeface="Times New Roman"/>
                          <a:cs typeface="Times New Roman"/>
                        </a:rPr>
                        <a:t>Dembowska Barbara</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816 980</a:t>
                      </a:r>
                    </a:p>
                  </a:txBody>
                  <a:tcPr marL="44450" marR="44450" marT="0" marB="0"/>
                </a:tc>
                <a:tc>
                  <a:txBody>
                    <a:bodyPr/>
                    <a:lstStyle/>
                    <a:p>
                      <a:pPr algn="r">
                        <a:lnSpc>
                          <a:spcPct val="115000"/>
                        </a:lnSpc>
                        <a:spcAft>
                          <a:spcPts val="0"/>
                        </a:spcAft>
                      </a:pPr>
                      <a:r>
                        <a:rPr lang="pl-PL" sz="1050">
                          <a:latin typeface="+mn-lt"/>
                          <a:ea typeface="Times New Roman"/>
                          <a:cs typeface="Times New Roman"/>
                        </a:rPr>
                        <a:t>13,85%</a:t>
                      </a:r>
                    </a:p>
                  </a:txBody>
                  <a:tcPr marL="44450" marR="44450" marT="0" marB="0"/>
                </a:tc>
                <a:tc>
                  <a:txBody>
                    <a:bodyPr/>
                    <a:lstStyle/>
                    <a:p>
                      <a:pPr algn="r">
                        <a:lnSpc>
                          <a:spcPct val="115000"/>
                        </a:lnSpc>
                        <a:spcAft>
                          <a:spcPts val="0"/>
                        </a:spcAft>
                      </a:pPr>
                      <a:r>
                        <a:rPr lang="pl-PL" sz="1050">
                          <a:latin typeface="+mn-lt"/>
                          <a:ea typeface="Times New Roman"/>
                          <a:cs typeface="Times New Roman"/>
                        </a:rPr>
                        <a:t>13,85%</a:t>
                      </a:r>
                    </a:p>
                  </a:txBody>
                  <a:tcPr marL="44450" marR="44450" marT="0" marB="0"/>
                </a:tc>
                <a:tc>
                  <a:txBody>
                    <a:bodyPr/>
                    <a:lstStyle/>
                    <a:p>
                      <a:pPr algn="r">
                        <a:lnSpc>
                          <a:spcPct val="115000"/>
                        </a:lnSpc>
                        <a:spcAft>
                          <a:spcPts val="0"/>
                        </a:spcAft>
                      </a:pPr>
                      <a:r>
                        <a:rPr lang="pl-PL" sz="1050">
                          <a:latin typeface="+mn-lt"/>
                          <a:ea typeface="Times New Roman"/>
                          <a:cs typeface="Times New Roman"/>
                        </a:rPr>
                        <a:t>14,97%</a:t>
                      </a:r>
                    </a:p>
                  </a:txBody>
                  <a:tcPr marL="44450" marR="44450" marT="0" marB="0"/>
                </a:tc>
                <a:tc>
                  <a:txBody>
                    <a:bodyPr/>
                    <a:lstStyle/>
                    <a:p>
                      <a:pPr algn="r">
                        <a:lnSpc>
                          <a:spcPct val="115000"/>
                        </a:lnSpc>
                        <a:spcAft>
                          <a:spcPts val="0"/>
                        </a:spcAft>
                      </a:pPr>
                      <a:r>
                        <a:rPr lang="pl-PL" sz="1050">
                          <a:latin typeface="+mn-lt"/>
                          <a:ea typeface="Times New Roman"/>
                          <a:cs typeface="Times New Roman"/>
                        </a:rPr>
                        <a:t>14,97%</a:t>
                      </a:r>
                    </a:p>
                  </a:txBody>
                  <a:tcPr marL="44450" marR="44450" marT="0" marB="0"/>
                </a:tc>
              </a:tr>
              <a:tr h="270292">
                <a:tc>
                  <a:txBody>
                    <a:bodyPr/>
                    <a:lstStyle/>
                    <a:p>
                      <a:pPr algn="l">
                        <a:lnSpc>
                          <a:spcPct val="115000"/>
                        </a:lnSpc>
                        <a:spcAft>
                          <a:spcPts val="0"/>
                        </a:spcAft>
                      </a:pPr>
                      <a:r>
                        <a:rPr lang="pl-PL" sz="1050">
                          <a:latin typeface="+mn-lt"/>
                          <a:ea typeface="Times New Roman"/>
                          <a:cs typeface="Times New Roman"/>
                        </a:rPr>
                        <a:t>Skwarski Marek</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400 200</a:t>
                      </a:r>
                    </a:p>
                  </a:txBody>
                  <a:tcPr marL="44450" marR="44450" marT="0" marB="0"/>
                </a:tc>
                <a:tc>
                  <a:txBody>
                    <a:bodyPr/>
                    <a:lstStyle/>
                    <a:p>
                      <a:pPr algn="r">
                        <a:lnSpc>
                          <a:spcPct val="115000"/>
                        </a:lnSpc>
                        <a:spcAft>
                          <a:spcPts val="0"/>
                        </a:spcAft>
                      </a:pPr>
                      <a:r>
                        <a:rPr lang="pl-PL" sz="1050">
                          <a:latin typeface="+mn-lt"/>
                          <a:ea typeface="Times New Roman"/>
                          <a:cs typeface="Times New Roman"/>
                        </a:rPr>
                        <a:t>6,79%</a:t>
                      </a:r>
                    </a:p>
                  </a:txBody>
                  <a:tcPr marL="44450" marR="44450" marT="0" marB="0"/>
                </a:tc>
                <a:tc>
                  <a:txBody>
                    <a:bodyPr/>
                    <a:lstStyle/>
                    <a:p>
                      <a:pPr algn="r">
                        <a:lnSpc>
                          <a:spcPct val="115000"/>
                        </a:lnSpc>
                        <a:spcAft>
                          <a:spcPts val="0"/>
                        </a:spcAft>
                      </a:pPr>
                      <a:r>
                        <a:rPr lang="pl-PL" sz="1050">
                          <a:latin typeface="+mn-lt"/>
                          <a:ea typeface="Times New Roman"/>
                          <a:cs typeface="Times New Roman"/>
                        </a:rPr>
                        <a:t>6,79%</a:t>
                      </a:r>
                    </a:p>
                  </a:txBody>
                  <a:tcPr marL="44450" marR="44450" marT="0" marB="0"/>
                </a:tc>
                <a:tc>
                  <a:txBody>
                    <a:bodyPr/>
                    <a:lstStyle/>
                    <a:p>
                      <a:pPr algn="r">
                        <a:lnSpc>
                          <a:spcPct val="115000"/>
                        </a:lnSpc>
                        <a:spcAft>
                          <a:spcPts val="0"/>
                        </a:spcAft>
                      </a:pPr>
                      <a:r>
                        <a:rPr lang="pl-PL" sz="1050">
                          <a:latin typeface="+mn-lt"/>
                          <a:ea typeface="Times New Roman"/>
                          <a:cs typeface="Times New Roman"/>
                        </a:rPr>
                        <a:t>7,33%</a:t>
                      </a:r>
                    </a:p>
                  </a:txBody>
                  <a:tcPr marL="44450" marR="44450" marT="0" marB="0"/>
                </a:tc>
                <a:tc>
                  <a:txBody>
                    <a:bodyPr/>
                    <a:lstStyle/>
                    <a:p>
                      <a:pPr algn="r">
                        <a:lnSpc>
                          <a:spcPct val="115000"/>
                        </a:lnSpc>
                        <a:spcAft>
                          <a:spcPts val="0"/>
                        </a:spcAft>
                      </a:pPr>
                      <a:r>
                        <a:rPr lang="pl-PL" sz="1050">
                          <a:latin typeface="+mn-lt"/>
                          <a:ea typeface="Times New Roman"/>
                          <a:cs typeface="Times New Roman"/>
                        </a:rPr>
                        <a:t>7,33%</a:t>
                      </a:r>
                    </a:p>
                  </a:txBody>
                  <a:tcPr marL="44450" marR="44450" marT="0" marB="0"/>
                </a:tc>
              </a:tr>
              <a:tr h="270292">
                <a:tc>
                  <a:txBody>
                    <a:bodyPr/>
                    <a:lstStyle/>
                    <a:p>
                      <a:pPr algn="l">
                        <a:lnSpc>
                          <a:spcPct val="115000"/>
                        </a:lnSpc>
                        <a:spcAft>
                          <a:spcPts val="0"/>
                        </a:spcAft>
                      </a:pPr>
                      <a:r>
                        <a:rPr lang="pl-PL" sz="1050">
                          <a:latin typeface="+mn-lt"/>
                          <a:ea typeface="Times New Roman"/>
                          <a:cs typeface="Times New Roman"/>
                        </a:rPr>
                        <a:t>Wojdyna Robert</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400 200</a:t>
                      </a:r>
                    </a:p>
                  </a:txBody>
                  <a:tcPr marL="44450" marR="44450" marT="0" marB="0"/>
                </a:tc>
                <a:tc>
                  <a:txBody>
                    <a:bodyPr/>
                    <a:lstStyle/>
                    <a:p>
                      <a:pPr algn="r">
                        <a:lnSpc>
                          <a:spcPct val="115000"/>
                        </a:lnSpc>
                        <a:spcAft>
                          <a:spcPts val="0"/>
                        </a:spcAft>
                      </a:pPr>
                      <a:r>
                        <a:rPr lang="pl-PL" sz="1050">
                          <a:latin typeface="+mn-lt"/>
                          <a:ea typeface="Times New Roman"/>
                          <a:cs typeface="Times New Roman"/>
                        </a:rPr>
                        <a:t>6,79%</a:t>
                      </a:r>
                    </a:p>
                  </a:txBody>
                  <a:tcPr marL="44450" marR="44450" marT="0" marB="0"/>
                </a:tc>
                <a:tc>
                  <a:txBody>
                    <a:bodyPr/>
                    <a:lstStyle/>
                    <a:p>
                      <a:pPr algn="r">
                        <a:lnSpc>
                          <a:spcPct val="115000"/>
                        </a:lnSpc>
                        <a:spcAft>
                          <a:spcPts val="0"/>
                        </a:spcAft>
                      </a:pPr>
                      <a:r>
                        <a:rPr lang="pl-PL" sz="1050">
                          <a:latin typeface="+mn-lt"/>
                          <a:ea typeface="Times New Roman"/>
                          <a:cs typeface="Times New Roman"/>
                        </a:rPr>
                        <a:t>6,79%</a:t>
                      </a:r>
                    </a:p>
                  </a:txBody>
                  <a:tcPr marL="44450" marR="44450" marT="0" marB="0"/>
                </a:tc>
                <a:tc>
                  <a:txBody>
                    <a:bodyPr/>
                    <a:lstStyle/>
                    <a:p>
                      <a:pPr algn="r">
                        <a:lnSpc>
                          <a:spcPct val="115000"/>
                        </a:lnSpc>
                        <a:spcAft>
                          <a:spcPts val="0"/>
                        </a:spcAft>
                      </a:pPr>
                      <a:r>
                        <a:rPr lang="pl-PL" sz="1050">
                          <a:latin typeface="+mn-lt"/>
                          <a:ea typeface="Times New Roman"/>
                          <a:cs typeface="Times New Roman"/>
                        </a:rPr>
                        <a:t>7,33%</a:t>
                      </a:r>
                    </a:p>
                  </a:txBody>
                  <a:tcPr marL="44450" marR="44450" marT="0" marB="0"/>
                </a:tc>
                <a:tc>
                  <a:txBody>
                    <a:bodyPr/>
                    <a:lstStyle/>
                    <a:p>
                      <a:pPr algn="r">
                        <a:lnSpc>
                          <a:spcPct val="115000"/>
                        </a:lnSpc>
                        <a:spcAft>
                          <a:spcPts val="0"/>
                        </a:spcAft>
                      </a:pPr>
                      <a:r>
                        <a:rPr lang="pl-PL" sz="1050">
                          <a:latin typeface="+mn-lt"/>
                          <a:ea typeface="Times New Roman"/>
                          <a:cs typeface="Times New Roman"/>
                        </a:rPr>
                        <a:t>7,33%</a:t>
                      </a:r>
                    </a:p>
                  </a:txBody>
                  <a:tcPr marL="44450" marR="44450" marT="0" marB="0"/>
                </a:tc>
              </a:tr>
              <a:tr h="270292">
                <a:tc>
                  <a:txBody>
                    <a:bodyPr/>
                    <a:lstStyle/>
                    <a:p>
                      <a:pPr algn="l">
                        <a:lnSpc>
                          <a:spcPct val="115000"/>
                        </a:lnSpc>
                        <a:spcAft>
                          <a:spcPts val="0"/>
                        </a:spcAft>
                      </a:pPr>
                      <a:r>
                        <a:rPr lang="pl-PL" sz="1050">
                          <a:latin typeface="+mn-lt"/>
                          <a:ea typeface="Times New Roman"/>
                          <a:cs typeface="Times New Roman"/>
                        </a:rPr>
                        <a:t>Opoka Fundusz Inwestycyjny Zamknięty</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389 155</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6,60%</a:t>
                      </a:r>
                    </a:p>
                  </a:txBody>
                  <a:tcPr marL="44450" marR="44450" marT="0" marB="0"/>
                </a:tc>
                <a:tc>
                  <a:txBody>
                    <a:bodyPr/>
                    <a:lstStyle/>
                    <a:p>
                      <a:pPr algn="r">
                        <a:lnSpc>
                          <a:spcPct val="115000"/>
                        </a:lnSpc>
                        <a:spcAft>
                          <a:spcPts val="0"/>
                        </a:spcAft>
                      </a:pPr>
                      <a:r>
                        <a:rPr lang="pl-PL" sz="1050">
                          <a:latin typeface="+mn-lt"/>
                          <a:ea typeface="Times New Roman"/>
                          <a:cs typeface="Times New Roman"/>
                        </a:rPr>
                        <a:t>6,60%</a:t>
                      </a:r>
                    </a:p>
                  </a:txBody>
                  <a:tcPr marL="44450" marR="44450" marT="0" marB="0"/>
                </a:tc>
                <a:tc>
                  <a:txBody>
                    <a:bodyPr/>
                    <a:lstStyle/>
                    <a:p>
                      <a:pPr algn="r">
                        <a:lnSpc>
                          <a:spcPct val="115000"/>
                        </a:lnSpc>
                        <a:spcAft>
                          <a:spcPts val="0"/>
                        </a:spcAft>
                      </a:pPr>
                      <a:r>
                        <a:rPr lang="pl-PL" sz="1050">
                          <a:latin typeface="+mn-lt"/>
                          <a:ea typeface="Times New Roman"/>
                          <a:cs typeface="Times New Roman"/>
                        </a:rPr>
                        <a:t>7,13%</a:t>
                      </a:r>
                    </a:p>
                  </a:txBody>
                  <a:tcPr marL="44450" marR="44450" marT="0" marB="0"/>
                </a:tc>
                <a:tc>
                  <a:txBody>
                    <a:bodyPr/>
                    <a:lstStyle/>
                    <a:p>
                      <a:pPr algn="r">
                        <a:lnSpc>
                          <a:spcPct val="115000"/>
                        </a:lnSpc>
                        <a:spcAft>
                          <a:spcPts val="0"/>
                        </a:spcAft>
                      </a:pPr>
                      <a:r>
                        <a:rPr lang="pl-PL" sz="1050">
                          <a:latin typeface="+mn-lt"/>
                          <a:ea typeface="Times New Roman"/>
                          <a:cs typeface="Times New Roman"/>
                        </a:rPr>
                        <a:t>7,13%</a:t>
                      </a:r>
                    </a:p>
                  </a:txBody>
                  <a:tcPr marL="44450" marR="44450" marT="0" marB="0"/>
                </a:tc>
              </a:tr>
              <a:tr h="270292">
                <a:tc>
                  <a:txBody>
                    <a:bodyPr/>
                    <a:lstStyle/>
                    <a:p>
                      <a:pPr algn="l">
                        <a:lnSpc>
                          <a:spcPct val="115000"/>
                        </a:lnSpc>
                        <a:spcAft>
                          <a:spcPts val="0"/>
                        </a:spcAft>
                      </a:pPr>
                      <a:r>
                        <a:rPr lang="pl-PL" sz="1050" dirty="0" smtClean="0">
                          <a:latin typeface="+mn-lt"/>
                          <a:ea typeface="Times New Roman"/>
                          <a:cs typeface="Times New Roman"/>
                        </a:rPr>
                        <a:t>Przybysz Krzysztof</a:t>
                      </a:r>
                      <a:endParaRPr lang="pl-PL" sz="1050" dirty="0">
                        <a:latin typeface="+mn-lt"/>
                        <a:ea typeface="Times New Roman"/>
                        <a:cs typeface="Times New Roman"/>
                      </a:endParaRPr>
                    </a:p>
                  </a:txBody>
                  <a:tcPr marL="44450" marR="44450" marT="0" marB="0"/>
                </a:tc>
                <a:tc>
                  <a:txBody>
                    <a:bodyPr/>
                    <a:lstStyle/>
                    <a:p>
                      <a:pPr algn="r">
                        <a:lnSpc>
                          <a:spcPct val="115000"/>
                        </a:lnSpc>
                        <a:spcAft>
                          <a:spcPts val="0"/>
                        </a:spcAft>
                      </a:pPr>
                      <a:r>
                        <a:rPr lang="pl-PL" sz="1050">
                          <a:latin typeface="+mn-lt"/>
                          <a:ea typeface="Times New Roman"/>
                          <a:cs typeface="Times New Roman"/>
                        </a:rPr>
                        <a:t>330 000</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5,60%</a:t>
                      </a:r>
                    </a:p>
                  </a:txBody>
                  <a:tcPr marL="44450" marR="44450" marT="0" marB="0"/>
                </a:tc>
                <a:tc>
                  <a:txBody>
                    <a:bodyPr/>
                    <a:lstStyle/>
                    <a:p>
                      <a:pPr algn="r">
                        <a:lnSpc>
                          <a:spcPct val="115000"/>
                        </a:lnSpc>
                        <a:spcAft>
                          <a:spcPts val="0"/>
                        </a:spcAft>
                      </a:pPr>
                      <a:r>
                        <a:rPr lang="pl-PL" sz="1050">
                          <a:latin typeface="+mn-lt"/>
                          <a:ea typeface="Times New Roman"/>
                          <a:cs typeface="Times New Roman"/>
                        </a:rPr>
                        <a:t>5,60%</a:t>
                      </a:r>
                    </a:p>
                  </a:txBody>
                  <a:tcPr marL="44450" marR="44450" marT="0" marB="0"/>
                </a:tc>
                <a:tc>
                  <a:txBody>
                    <a:bodyPr/>
                    <a:lstStyle/>
                    <a:p>
                      <a:pPr algn="r">
                        <a:lnSpc>
                          <a:spcPct val="115000"/>
                        </a:lnSpc>
                        <a:spcAft>
                          <a:spcPts val="0"/>
                        </a:spcAft>
                      </a:pPr>
                      <a:r>
                        <a:rPr lang="pl-PL" sz="1050">
                          <a:latin typeface="+mn-lt"/>
                          <a:ea typeface="Times New Roman"/>
                          <a:cs typeface="Times New Roman"/>
                        </a:rPr>
                        <a:t>6,05%</a:t>
                      </a:r>
                    </a:p>
                  </a:txBody>
                  <a:tcPr marL="44450" marR="44450" marT="0" marB="0"/>
                </a:tc>
                <a:tc>
                  <a:txBody>
                    <a:bodyPr/>
                    <a:lstStyle/>
                    <a:p>
                      <a:pPr algn="r">
                        <a:lnSpc>
                          <a:spcPct val="115000"/>
                        </a:lnSpc>
                        <a:spcAft>
                          <a:spcPts val="0"/>
                        </a:spcAft>
                      </a:pPr>
                      <a:r>
                        <a:rPr lang="pl-PL" sz="1050">
                          <a:latin typeface="+mn-lt"/>
                          <a:ea typeface="Times New Roman"/>
                          <a:cs typeface="Times New Roman"/>
                        </a:rPr>
                        <a:t>6,05%</a:t>
                      </a:r>
                    </a:p>
                  </a:txBody>
                  <a:tcPr marL="44450" marR="44450" marT="0" marB="0"/>
                </a:tc>
              </a:tr>
              <a:tr h="270292">
                <a:tc>
                  <a:txBody>
                    <a:bodyPr/>
                    <a:lstStyle/>
                    <a:p>
                      <a:pPr algn="l">
                        <a:lnSpc>
                          <a:spcPct val="115000"/>
                        </a:lnSpc>
                        <a:spcAft>
                          <a:spcPts val="0"/>
                        </a:spcAft>
                      </a:pPr>
                      <a:r>
                        <a:rPr lang="pl-PL" sz="1050">
                          <a:latin typeface="+mn-lt"/>
                          <a:ea typeface="Times New Roman"/>
                          <a:cs typeface="Times New Roman"/>
                        </a:rPr>
                        <a:t>Skyline Investment S.A. z siedzibą w Warszawie</a:t>
                      </a:r>
                    </a:p>
                  </a:txBody>
                  <a:tcPr marL="44450" marR="44450" marT="0" marB="0"/>
                </a:tc>
                <a:tc>
                  <a:txBody>
                    <a:bodyPr/>
                    <a:lstStyle/>
                    <a:p>
                      <a:pPr algn="r">
                        <a:lnSpc>
                          <a:spcPct val="115000"/>
                        </a:lnSpc>
                        <a:spcAft>
                          <a:spcPts val="0"/>
                        </a:spcAft>
                      </a:pPr>
                      <a:r>
                        <a:rPr lang="pl-PL" sz="1050">
                          <a:latin typeface="+mn-lt"/>
                          <a:ea typeface="Times New Roman"/>
                          <a:cs typeface="Times New Roman"/>
                        </a:rPr>
                        <a:t>310 000</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5,26%</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5,26%</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5,68%</a:t>
                      </a:r>
                    </a:p>
                  </a:txBody>
                  <a:tcPr marL="44450" marR="44450" marT="0" marB="0"/>
                </a:tc>
                <a:tc>
                  <a:txBody>
                    <a:bodyPr/>
                    <a:lstStyle/>
                    <a:p>
                      <a:pPr algn="r">
                        <a:lnSpc>
                          <a:spcPct val="115000"/>
                        </a:lnSpc>
                        <a:spcAft>
                          <a:spcPts val="0"/>
                        </a:spcAft>
                      </a:pPr>
                      <a:r>
                        <a:rPr lang="pl-PL" sz="1050">
                          <a:latin typeface="+mn-lt"/>
                          <a:ea typeface="Times New Roman"/>
                          <a:cs typeface="Times New Roman"/>
                        </a:rPr>
                        <a:t>5,68%</a:t>
                      </a:r>
                    </a:p>
                  </a:txBody>
                  <a:tcPr marL="44450" marR="44450" marT="0" marB="0"/>
                </a:tc>
              </a:tr>
              <a:tr h="337994">
                <a:tc>
                  <a:txBody>
                    <a:bodyPr/>
                    <a:lstStyle/>
                    <a:p>
                      <a:pPr algn="l">
                        <a:lnSpc>
                          <a:spcPct val="115000"/>
                        </a:lnSpc>
                        <a:spcAft>
                          <a:spcPts val="0"/>
                        </a:spcAft>
                      </a:pPr>
                      <a:r>
                        <a:rPr lang="pl-PL" sz="1050" dirty="0">
                          <a:latin typeface="+mn-lt"/>
                          <a:ea typeface="Times New Roman"/>
                          <a:cs typeface="Times New Roman"/>
                        </a:rPr>
                        <a:t>Towarzystwo Funduszy Inwestycyjnych Allianz </a:t>
                      </a:r>
                      <a:r>
                        <a:rPr lang="pl-PL" sz="1050" dirty="0" smtClean="0">
                          <a:latin typeface="+mn-lt"/>
                          <a:ea typeface="Times New Roman"/>
                          <a:cs typeface="Times New Roman"/>
                        </a:rPr>
                        <a:t>Polska S.A</a:t>
                      </a:r>
                      <a:r>
                        <a:rPr lang="pl-PL" sz="1050" dirty="0">
                          <a:latin typeface="+mn-lt"/>
                          <a:ea typeface="Times New Roman"/>
                          <a:cs typeface="Times New Roman"/>
                        </a:rPr>
                        <a:t>.</a:t>
                      </a:r>
                    </a:p>
                  </a:txBody>
                  <a:tcPr marL="44450" marR="44450" marT="0" marB="0"/>
                </a:tc>
                <a:tc>
                  <a:txBody>
                    <a:bodyPr/>
                    <a:lstStyle/>
                    <a:p>
                      <a:pPr algn="r">
                        <a:lnSpc>
                          <a:spcPct val="115000"/>
                        </a:lnSpc>
                        <a:spcAft>
                          <a:spcPts val="0"/>
                        </a:spcAft>
                      </a:pPr>
                      <a:r>
                        <a:rPr lang="pl-PL" sz="1050">
                          <a:latin typeface="+mn-lt"/>
                          <a:ea typeface="Times New Roman"/>
                          <a:cs typeface="Times New Roman"/>
                        </a:rPr>
                        <a:t>306 055</a:t>
                      </a:r>
                    </a:p>
                  </a:txBody>
                  <a:tcPr marL="44450" marR="44450" marT="0" marB="0"/>
                </a:tc>
                <a:tc>
                  <a:txBody>
                    <a:bodyPr/>
                    <a:lstStyle/>
                    <a:p>
                      <a:pPr algn="r">
                        <a:lnSpc>
                          <a:spcPct val="115000"/>
                        </a:lnSpc>
                        <a:spcAft>
                          <a:spcPts val="0"/>
                        </a:spcAft>
                      </a:pPr>
                      <a:r>
                        <a:rPr lang="pl-PL" sz="1050">
                          <a:latin typeface="+mn-lt"/>
                          <a:ea typeface="Times New Roman"/>
                          <a:cs typeface="Times New Roman"/>
                        </a:rPr>
                        <a:t>5,19%</a:t>
                      </a:r>
                    </a:p>
                  </a:txBody>
                  <a:tcPr marL="44450" marR="44450" marT="0" marB="0"/>
                </a:tc>
                <a:tc>
                  <a:txBody>
                    <a:bodyPr/>
                    <a:lstStyle/>
                    <a:p>
                      <a:pPr algn="r">
                        <a:lnSpc>
                          <a:spcPct val="115000"/>
                        </a:lnSpc>
                        <a:spcAft>
                          <a:spcPts val="0"/>
                        </a:spcAft>
                      </a:pPr>
                      <a:r>
                        <a:rPr lang="pl-PL" sz="1050">
                          <a:latin typeface="+mn-lt"/>
                          <a:ea typeface="Times New Roman"/>
                          <a:cs typeface="Times New Roman"/>
                        </a:rPr>
                        <a:t>5,19%</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5,61%</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5,61%</a:t>
                      </a:r>
                    </a:p>
                  </a:txBody>
                  <a:tcPr marL="44450" marR="44450" marT="0" marB="0"/>
                </a:tc>
              </a:tr>
              <a:tr h="306088">
                <a:tc>
                  <a:txBody>
                    <a:bodyPr/>
                    <a:lstStyle/>
                    <a:p>
                      <a:pPr algn="l">
                        <a:lnSpc>
                          <a:spcPct val="115000"/>
                        </a:lnSpc>
                        <a:spcAft>
                          <a:spcPts val="0"/>
                        </a:spcAft>
                      </a:pPr>
                      <a:r>
                        <a:rPr lang="pl-PL" sz="1050" dirty="0">
                          <a:latin typeface="+mn-lt"/>
                          <a:ea typeface="Times New Roman"/>
                          <a:cs typeface="Times New Roman"/>
                        </a:rPr>
                        <a:t>Konsorcjum Stali S.A. zakup w ramach operacji buy back</a:t>
                      </a:r>
                    </a:p>
                  </a:txBody>
                  <a:tcPr marL="44450" marR="44450" marT="0" marB="0"/>
                </a:tc>
                <a:tc>
                  <a:txBody>
                    <a:bodyPr/>
                    <a:lstStyle/>
                    <a:p>
                      <a:pPr algn="r">
                        <a:lnSpc>
                          <a:spcPct val="115000"/>
                        </a:lnSpc>
                        <a:spcAft>
                          <a:spcPts val="0"/>
                        </a:spcAft>
                      </a:pPr>
                      <a:r>
                        <a:rPr lang="pl-PL" sz="1050">
                          <a:latin typeface="+mn-lt"/>
                          <a:ea typeface="Times New Roman"/>
                          <a:cs typeface="Times New Roman"/>
                        </a:rPr>
                        <a:t>439 934</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7,46%</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7,46%</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0,00%</a:t>
                      </a:r>
                    </a:p>
                  </a:txBody>
                  <a:tcPr marL="44450" marR="44450" marT="0" marB="0"/>
                </a:tc>
                <a:tc>
                  <a:txBody>
                    <a:bodyPr/>
                    <a:lstStyle/>
                    <a:p>
                      <a:pPr algn="r">
                        <a:lnSpc>
                          <a:spcPct val="115000"/>
                        </a:lnSpc>
                        <a:spcAft>
                          <a:spcPts val="0"/>
                        </a:spcAft>
                      </a:pPr>
                      <a:r>
                        <a:rPr lang="pl-PL" sz="1050" dirty="0">
                          <a:latin typeface="+mn-lt"/>
                          <a:ea typeface="Times New Roman"/>
                          <a:cs typeface="Times New Roman"/>
                        </a:rPr>
                        <a:t>0,00%</a:t>
                      </a:r>
                    </a:p>
                  </a:txBody>
                  <a:tcPr marL="44450" marR="44450" marT="0" marB="0"/>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1472" y="1071546"/>
            <a:ext cx="8143932" cy="5451493"/>
          </a:xfrm>
        </p:spPr>
        <p:txBody>
          <a:bodyPr>
            <a:normAutofit/>
          </a:bodyPr>
          <a:lstStyle/>
          <a:p>
            <a:pPr marL="0" indent="0" algn="just">
              <a:lnSpc>
                <a:spcPct val="150000"/>
              </a:lnSpc>
              <a:spcBef>
                <a:spcPts val="0"/>
              </a:spcBef>
              <a:buNone/>
            </a:pPr>
            <a:endParaRPr lang="pl-PL" sz="1700" b="1" dirty="0" smtClean="0">
              <a:solidFill>
                <a:srgbClr val="002060"/>
              </a:solidFill>
              <a:latin typeface="Arial" pitchFamily="34" charset="0"/>
              <a:cs typeface="Arial" pitchFamily="34" charset="0"/>
            </a:endParaRPr>
          </a:p>
          <a:p>
            <a:pPr marL="0" indent="0" algn="just">
              <a:lnSpc>
                <a:spcPct val="150000"/>
              </a:lnSpc>
              <a:spcBef>
                <a:spcPts val="0"/>
              </a:spcBef>
              <a:buNone/>
            </a:pPr>
            <a:endParaRPr lang="pl-PL" sz="1700" b="1" dirty="0" smtClean="0">
              <a:solidFill>
                <a:srgbClr val="002060"/>
              </a:solidFill>
              <a:latin typeface="Arial" pitchFamily="34" charset="0"/>
              <a:cs typeface="Arial" pitchFamily="34" charset="0"/>
            </a:endParaRPr>
          </a:p>
          <a:p>
            <a:pPr marL="0" indent="0" algn="just">
              <a:spcBef>
                <a:spcPts val="0"/>
              </a:spcBef>
              <a:buNone/>
            </a:pPr>
            <a:r>
              <a:rPr lang="pl-PL" sz="1700" b="1" dirty="0" smtClean="0">
                <a:solidFill>
                  <a:srgbClr val="002060"/>
                </a:solidFill>
                <a:latin typeface="Arial" pitchFamily="34" charset="0"/>
                <a:cs typeface="Arial" pitchFamily="34" charset="0"/>
              </a:rPr>
              <a:t>Umowa ze Strabagiem 22,9 mln PLN</a:t>
            </a:r>
          </a:p>
          <a:p>
            <a:pPr marL="0" indent="0" algn="just">
              <a:spcBef>
                <a:spcPts val="0"/>
              </a:spcBef>
              <a:buNone/>
            </a:pPr>
            <a:endParaRPr lang="pl-PL" sz="1700" b="1" dirty="0" smtClean="0">
              <a:solidFill>
                <a:srgbClr val="002060"/>
              </a:solidFill>
              <a:latin typeface="Arial" pitchFamily="34" charset="0"/>
              <a:cs typeface="Arial" pitchFamily="34" charset="0"/>
            </a:endParaRPr>
          </a:p>
          <a:p>
            <a:pPr marL="0" indent="0" algn="just">
              <a:spcBef>
                <a:spcPts val="0"/>
              </a:spcBef>
              <a:buNone/>
            </a:pPr>
            <a:r>
              <a:rPr lang="pl-PL" sz="1700" b="1" dirty="0" smtClean="0">
                <a:solidFill>
                  <a:srgbClr val="002060"/>
                </a:solidFill>
                <a:latin typeface="Arial" pitchFamily="34" charset="0"/>
                <a:cs typeface="Arial" pitchFamily="34" charset="0"/>
              </a:rPr>
              <a:t>19.03.2009</a:t>
            </a:r>
            <a:r>
              <a:rPr lang="pl-PL" sz="1700" dirty="0" smtClean="0">
                <a:solidFill>
                  <a:srgbClr val="002060"/>
                </a:solidFill>
                <a:latin typeface="Arial" pitchFamily="34" charset="0"/>
                <a:cs typeface="Arial" pitchFamily="34" charset="0"/>
              </a:rPr>
              <a:t> roku Konsorcjum Stali podpisało aneks do umowy zawartej dnia           </a:t>
            </a:r>
            <a:r>
              <a:rPr lang="pl-PL" sz="1700" b="1" dirty="0" smtClean="0">
                <a:solidFill>
                  <a:srgbClr val="002060"/>
                </a:solidFill>
                <a:latin typeface="Arial" pitchFamily="34" charset="0"/>
                <a:cs typeface="Arial" pitchFamily="34" charset="0"/>
              </a:rPr>
              <a:t>2 lutego 2009 r</a:t>
            </a:r>
            <a:r>
              <a:rPr lang="pl-PL" sz="1700" dirty="0" smtClean="0">
                <a:solidFill>
                  <a:srgbClr val="002060"/>
                </a:solidFill>
                <a:latin typeface="Arial" pitchFamily="34" charset="0"/>
                <a:cs typeface="Arial" pitchFamily="34" charset="0"/>
              </a:rPr>
              <a:t>. z </a:t>
            </a:r>
            <a:r>
              <a:rPr lang="pl-PL" sz="1700" b="1" dirty="0" smtClean="0">
                <a:solidFill>
                  <a:srgbClr val="002060"/>
                </a:solidFill>
                <a:latin typeface="Arial" pitchFamily="34" charset="0"/>
                <a:cs typeface="Arial" pitchFamily="34" charset="0"/>
              </a:rPr>
              <a:t>Strabag Sp. z o.o. </a:t>
            </a:r>
            <a:r>
              <a:rPr lang="pl-PL" sz="1700" dirty="0" smtClean="0">
                <a:solidFill>
                  <a:srgbClr val="002060"/>
                </a:solidFill>
                <a:latin typeface="Arial" pitchFamily="34" charset="0"/>
                <a:cs typeface="Arial" pitchFamily="34" charset="0"/>
              </a:rPr>
              <a:t>Przedmiotem umowy jest dostawa elementów zbrojarskich i koszy zbrojeniowych na potrzeby budowy Autostradowej Obwodnicy Wrocławia. Przewidywany termin zakończenia dostaw: 31.12.2010 r. Szacunkowa wartość umowy po podpisaniu aneksu to 22,9 mln PLN netto. </a:t>
            </a:r>
          </a:p>
          <a:p>
            <a:pPr marL="0" indent="0" algn="just">
              <a:lnSpc>
                <a:spcPct val="150000"/>
              </a:lnSpc>
              <a:spcBef>
                <a:spcPts val="0"/>
              </a:spcBef>
              <a:buNone/>
            </a:pPr>
            <a:endParaRPr lang="pl-PL" sz="1100" dirty="0" smtClean="0"/>
          </a:p>
          <a:p>
            <a:pPr algn="just">
              <a:spcBef>
                <a:spcPts val="1000"/>
              </a:spcBef>
              <a:buNone/>
            </a:pPr>
            <a:endParaRPr lang="pl-PL" sz="1800" b="1" dirty="0" smtClean="0"/>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20</a:t>
            </a:fld>
            <a:endParaRPr lang="pl-PL" dirty="0"/>
          </a:p>
        </p:txBody>
      </p:sp>
      <p:sp>
        <p:nvSpPr>
          <p:cNvPr id="14"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000108"/>
            <a:ext cx="8215370" cy="5072099"/>
          </a:xfrm>
        </p:spPr>
        <p:txBody>
          <a:bodyPr anchor="ctr">
            <a:normAutofit/>
          </a:bodyPr>
          <a:lstStyle/>
          <a:p>
            <a:pPr marL="0" indent="0">
              <a:spcBef>
                <a:spcPts val="0"/>
              </a:spcBef>
              <a:buNone/>
            </a:pPr>
            <a:r>
              <a:rPr lang="pl-PL" sz="1700" b="1" dirty="0" smtClean="0">
                <a:latin typeface="Arial" pitchFamily="34" charset="0"/>
                <a:cs typeface="Arial" pitchFamily="34" charset="0"/>
              </a:rPr>
              <a:t>Uchwała w sprawie Zakupu </a:t>
            </a:r>
            <a:r>
              <a:rPr lang="pl-PL" sz="1700" b="1" dirty="0" err="1" smtClean="0">
                <a:latin typeface="Arial" pitchFamily="34" charset="0"/>
                <a:cs typeface="Arial" pitchFamily="34" charset="0"/>
              </a:rPr>
              <a:t>Polcynku</a:t>
            </a:r>
            <a:r>
              <a:rPr lang="pl-PL" sz="1700" b="1" dirty="0" smtClean="0">
                <a:latin typeface="Arial" pitchFamily="34" charset="0"/>
                <a:cs typeface="Arial" pitchFamily="34" charset="0"/>
              </a:rPr>
              <a:t>.</a:t>
            </a:r>
          </a:p>
          <a:p>
            <a:pPr marL="0" indent="0" algn="just">
              <a:spcBef>
                <a:spcPts val="0"/>
              </a:spcBef>
              <a:buNone/>
            </a:pPr>
            <a:endParaRPr lang="pl-PL" sz="1700" b="1" dirty="0" smtClean="0">
              <a:latin typeface="Arial" pitchFamily="34" charset="0"/>
              <a:cs typeface="Arial" pitchFamily="34" charset="0"/>
            </a:endParaRPr>
          </a:p>
          <a:p>
            <a:pPr marL="0" indent="0" algn="just">
              <a:spcBef>
                <a:spcPts val="0"/>
              </a:spcBef>
              <a:buNone/>
            </a:pPr>
            <a:r>
              <a:rPr lang="pl-PL" sz="1700" dirty="0" smtClean="0">
                <a:latin typeface="Arial" pitchFamily="34" charset="0"/>
                <a:cs typeface="Arial" pitchFamily="34" charset="0"/>
              </a:rPr>
              <a:t>Nadzwyczajne Walne Zgromadzenie Akcjonariuszy Spółki uchwałą nr 12/2009 z 25.03.2009 roku wyraziło zgodę na nabycie 100% udziałów w spółce </a:t>
            </a:r>
            <a:r>
              <a:rPr lang="pl-PL" sz="1700" dirty="0" err="1" smtClean="0">
                <a:latin typeface="Arial" pitchFamily="34" charset="0"/>
                <a:cs typeface="Arial" pitchFamily="34" charset="0"/>
              </a:rPr>
              <a:t>Polcynk</a:t>
            </a:r>
            <a:r>
              <a:rPr lang="pl-PL" sz="1700" dirty="0" smtClean="0">
                <a:latin typeface="Arial" pitchFamily="34" charset="0"/>
                <a:cs typeface="Arial" pitchFamily="34" charset="0"/>
              </a:rPr>
              <a:t> Sp. z o.o. w Radomiu. Łączna cena planowanej transakcji została określona na poziomie nie wyższym niż 12 mln PLN. </a:t>
            </a:r>
          </a:p>
          <a:p>
            <a:pPr marL="0" indent="0" algn="just">
              <a:spcBef>
                <a:spcPts val="0"/>
              </a:spcBef>
              <a:buNone/>
            </a:pPr>
            <a:endParaRPr lang="pl-PL" sz="1700" dirty="0" smtClean="0">
              <a:latin typeface="Arial" pitchFamily="34" charset="0"/>
              <a:cs typeface="Arial" pitchFamily="34" charset="0"/>
            </a:endParaRPr>
          </a:p>
          <a:p>
            <a:pPr marL="0" indent="0" algn="just">
              <a:spcBef>
                <a:spcPts val="0"/>
              </a:spcBef>
              <a:buNone/>
            </a:pPr>
            <a:endParaRPr lang="pl-PL" sz="1700" dirty="0" smtClean="0">
              <a:latin typeface="Arial" pitchFamily="34" charset="0"/>
              <a:cs typeface="Arial" pitchFamily="34" charset="0"/>
            </a:endParaRPr>
          </a:p>
          <a:p>
            <a:pPr marL="0" indent="0" algn="just">
              <a:spcBef>
                <a:spcPts val="0"/>
              </a:spcBef>
              <a:buNone/>
            </a:pPr>
            <a:r>
              <a:rPr lang="pl-PL" sz="1700" dirty="0" err="1" smtClean="0">
                <a:latin typeface="Arial" pitchFamily="34" charset="0"/>
                <a:cs typeface="Arial" pitchFamily="34" charset="0"/>
              </a:rPr>
              <a:t>Polcynk</a:t>
            </a:r>
            <a:r>
              <a:rPr lang="pl-PL" sz="1700" dirty="0" smtClean="0">
                <a:latin typeface="Arial" pitchFamily="34" charset="0"/>
                <a:cs typeface="Arial" pitchFamily="34" charset="0"/>
              </a:rPr>
              <a:t> to średniej wielkości spółka zajmująca się produkcją konstrukcji stalowych w Radomiu, posiadająca własną bazę magazynowo-produkcyjną. </a:t>
            </a:r>
            <a:r>
              <a:rPr lang="pl-PL" sz="1700" dirty="0" err="1" smtClean="0">
                <a:latin typeface="Arial" pitchFamily="34" charset="0"/>
                <a:cs typeface="Arial" pitchFamily="34" charset="0"/>
              </a:rPr>
              <a:t>Polcynk</a:t>
            </a:r>
            <a:r>
              <a:rPr lang="pl-PL" sz="1700" dirty="0" smtClean="0">
                <a:latin typeface="Arial" pitchFamily="34" charset="0"/>
                <a:cs typeface="Arial" pitchFamily="34" charset="0"/>
              </a:rPr>
              <a:t> to jeden z niewielu producentów konstrukcji stalowych posiadających własną cynkownię. Spółka produkuje elementy konstrukcji hal, części linii produkcyjnych, elementy infrastruktury drogowej. Przychody </a:t>
            </a:r>
            <a:r>
              <a:rPr lang="pl-PL" sz="1700" dirty="0" err="1" smtClean="0">
                <a:latin typeface="Arial" pitchFamily="34" charset="0"/>
                <a:cs typeface="Arial" pitchFamily="34" charset="0"/>
              </a:rPr>
              <a:t>Polcynku</a:t>
            </a:r>
            <a:r>
              <a:rPr lang="pl-PL" sz="1700" dirty="0" smtClean="0">
                <a:latin typeface="Arial" pitchFamily="34" charset="0"/>
                <a:cs typeface="Arial" pitchFamily="34" charset="0"/>
              </a:rPr>
              <a:t> za 2008 rok wyniosły 12,723 mln PLN, a zysk netto 1,038 mln PLN. </a:t>
            </a:r>
            <a:r>
              <a:rPr lang="pl-PL" sz="1700" dirty="0" err="1" smtClean="0">
                <a:latin typeface="Arial" pitchFamily="34" charset="0"/>
                <a:cs typeface="Arial" pitchFamily="34" charset="0"/>
              </a:rPr>
              <a:t>Polcynk</a:t>
            </a:r>
            <a:r>
              <a:rPr lang="pl-PL" sz="1700" dirty="0" smtClean="0">
                <a:latin typeface="Arial" pitchFamily="34" charset="0"/>
                <a:cs typeface="Arial" pitchFamily="34" charset="0"/>
              </a:rPr>
              <a:t> zatrudnia 90 osób. Nabycie </a:t>
            </a:r>
            <a:r>
              <a:rPr lang="pl-PL" sz="1700" dirty="0" err="1" smtClean="0">
                <a:latin typeface="Arial" pitchFamily="34" charset="0"/>
                <a:cs typeface="Arial" pitchFamily="34" charset="0"/>
              </a:rPr>
              <a:t>Polcynku</a:t>
            </a:r>
            <a:r>
              <a:rPr lang="pl-PL" sz="1700" dirty="0" smtClean="0">
                <a:latin typeface="Arial" pitchFamily="34" charset="0"/>
                <a:cs typeface="Arial" pitchFamily="34" charset="0"/>
              </a:rPr>
              <a:t> umożliwi Konsorcjum Stali dynamiczne rozwinięcie segmentu produkcji konstrukcji stalowych. </a:t>
            </a:r>
          </a:p>
          <a:p>
            <a:pPr>
              <a:buNone/>
            </a:pPr>
            <a:endParaRPr lang="pl-PL" dirty="0"/>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21</a:t>
            </a:fld>
            <a:endParaRPr lang="pl-PL" dirty="0"/>
          </a:p>
        </p:txBody>
      </p:sp>
      <p:sp>
        <p:nvSpPr>
          <p:cNvPr id="5"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1472" y="928670"/>
            <a:ext cx="8072494" cy="5214974"/>
          </a:xfrm>
        </p:spPr>
        <p:txBody>
          <a:bodyPr anchor="ctr">
            <a:normAutofit/>
          </a:bodyPr>
          <a:lstStyle/>
          <a:p>
            <a:pPr marL="0" indent="0">
              <a:spcBef>
                <a:spcPts val="0"/>
              </a:spcBef>
              <a:buNone/>
            </a:pPr>
            <a:r>
              <a:rPr lang="pl-PL" sz="1700" b="1" dirty="0" smtClean="0">
                <a:latin typeface="Arial" pitchFamily="34" charset="0"/>
                <a:cs typeface="Arial" pitchFamily="34" charset="0"/>
              </a:rPr>
              <a:t>Umowy z INTERCOR na kwotę 20,95 mln PLN</a:t>
            </a:r>
          </a:p>
          <a:p>
            <a:pPr marL="0" indent="0">
              <a:spcBef>
                <a:spcPts val="0"/>
              </a:spcBef>
              <a:buNone/>
            </a:pPr>
            <a:endParaRPr lang="pl-PL" sz="1700" b="1" dirty="0" smtClean="0">
              <a:latin typeface="Arial" pitchFamily="34" charset="0"/>
              <a:cs typeface="Arial" pitchFamily="34" charset="0"/>
            </a:endParaRPr>
          </a:p>
          <a:p>
            <a:pPr marL="0" indent="0" algn="just">
              <a:spcBef>
                <a:spcPts val="0"/>
              </a:spcBef>
              <a:buNone/>
            </a:pPr>
            <a:r>
              <a:rPr lang="pl-PL" sz="1700" dirty="0" smtClean="0">
                <a:latin typeface="Arial" pitchFamily="34" charset="0"/>
                <a:cs typeface="Arial" pitchFamily="34" charset="0"/>
              </a:rPr>
              <a:t>W okresie od 14 maja 2009 r. do dnia 19 października Konsorcjum Stali zawarło z Przedsiębiorstwem Usług Technicznych INTERCOR Sp. z o.o. z siedzibą w Zawierciu umowy na dostawy zbrojeń budowlanych o łącznej szacunkowej wartości 20 925 tys. PLN netto. Największa z nich dotyczy dostaw zbrojeń budowlanych na rozbudowę drogi krajowej nr 8 - Piotrków Trybunalski – Rawa Mazowiecka i została zawarta 15 października 2009 r. Szacunkowa wartość tej umowy to 8,6 mln PLN netto. Przewidywany termin rozpoczęcia dostaw: 1 lipca 2010 r. Przewidywany termin zakończenia dostaw: 31 grudnia 2012 r.</a:t>
            </a:r>
            <a:endParaRPr lang="pl-PL" sz="1700" kern="1200" dirty="0" smtClean="0">
              <a:latin typeface="Arial" pitchFamily="34" charset="0"/>
              <a:cs typeface="Arial" pitchFamily="34" charset="0"/>
            </a:endParaRPr>
          </a:p>
          <a:p>
            <a:pPr algn="just">
              <a:buNone/>
            </a:pPr>
            <a:endParaRPr lang="pl-PL" sz="2000" spc="20" dirty="0"/>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22</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23</a:t>
            </a:fld>
            <a:endParaRPr lang="pl-PL" dirty="0"/>
          </a:p>
        </p:txBody>
      </p:sp>
      <p:sp>
        <p:nvSpPr>
          <p:cNvPr id="4" name="Prostokąt 3"/>
          <p:cNvSpPr/>
          <p:nvPr/>
        </p:nvSpPr>
        <p:spPr>
          <a:xfrm>
            <a:off x="642910" y="1571612"/>
            <a:ext cx="8072494" cy="3108543"/>
          </a:xfrm>
          <a:prstGeom prst="rect">
            <a:avLst/>
          </a:prstGeom>
        </p:spPr>
        <p:txBody>
          <a:bodyPr wrap="square">
            <a:spAutoFit/>
          </a:bodyPr>
          <a:lstStyle/>
          <a:p>
            <a:endParaRPr lang="pl-PL" sz="1700" b="0" dirty="0" smtClean="0"/>
          </a:p>
          <a:p>
            <a:r>
              <a:rPr lang="pl-PL" sz="1700" dirty="0" smtClean="0"/>
              <a:t>Umowa z WROBIS S.A. o wartości 11,7 mln PLN</a:t>
            </a:r>
          </a:p>
          <a:p>
            <a:endParaRPr lang="pl-PL" sz="1700" dirty="0" smtClean="0"/>
          </a:p>
          <a:p>
            <a:pPr algn="just"/>
            <a:r>
              <a:rPr lang="pl-PL" sz="1700" dirty="0" smtClean="0"/>
              <a:t>25.05.2009 r. </a:t>
            </a:r>
            <a:r>
              <a:rPr lang="pl-PL" sz="1700" b="0" dirty="0" smtClean="0"/>
              <a:t>Konsorcjum Stali zawarło kolejny kontrakt na dostawy stali, tym razem z Wrocławskim Przedsiębiorstwem Budownictwa Przemysłowego nr 2 WROBIS S.A. Umowa dotyczy dostaw prefabrykatów zbrojarskich, stali prostej w wiązkach, siatek typowych i nietypowych na budowę stadionu we Wrocławiu za kwotę 11,7 mln PLN netto. </a:t>
            </a:r>
          </a:p>
          <a:p>
            <a:endParaRPr lang="pl-PL" sz="2000" b="0" dirty="0" smtClean="0"/>
          </a:p>
          <a:p>
            <a:endParaRPr lang="pl-PL" sz="2000" b="0" dirty="0" smtClean="0"/>
          </a:p>
          <a:p>
            <a:endParaRPr lang="pl-PL"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1"/>
          </p:nvPr>
        </p:nvSpPr>
        <p:spPr/>
        <p:txBody>
          <a:bodyPr/>
          <a:lstStyle/>
          <a:p>
            <a:fld id="{DFD64866-9C1A-4324-9430-76FCA15DD43E}" type="slidenum">
              <a:rPr lang="pl-PL" smtClean="0"/>
              <a:pPr/>
              <a:t>24</a:t>
            </a:fld>
            <a:endParaRPr lang="pl-PL" dirty="0"/>
          </a:p>
        </p:txBody>
      </p:sp>
      <p:sp>
        <p:nvSpPr>
          <p:cNvPr id="4" name="Prostokąt 3"/>
          <p:cNvSpPr/>
          <p:nvPr/>
        </p:nvSpPr>
        <p:spPr>
          <a:xfrm>
            <a:off x="642910" y="1643050"/>
            <a:ext cx="8072494" cy="2231380"/>
          </a:xfrm>
          <a:prstGeom prst="rect">
            <a:avLst/>
          </a:prstGeom>
        </p:spPr>
        <p:txBody>
          <a:bodyPr wrap="square">
            <a:spAutoFit/>
          </a:bodyPr>
          <a:lstStyle/>
          <a:p>
            <a:r>
              <a:rPr lang="pl-PL" sz="1700" dirty="0" smtClean="0"/>
              <a:t>Umowa z Hydrobudowa Polska S.A oraz </a:t>
            </a:r>
            <a:r>
              <a:rPr lang="pl-PL" sz="1700" dirty="0" err="1" smtClean="0"/>
              <a:t>Alpine</a:t>
            </a:r>
            <a:r>
              <a:rPr lang="pl-PL" sz="1700" dirty="0" smtClean="0"/>
              <a:t> Construction Polska</a:t>
            </a:r>
          </a:p>
          <a:p>
            <a:endParaRPr lang="pl-PL" sz="1700" dirty="0" smtClean="0"/>
          </a:p>
          <a:p>
            <a:pPr algn="just"/>
            <a:r>
              <a:rPr lang="pl-PL" sz="1700" dirty="0" smtClean="0"/>
              <a:t>12.06.2009 r. </a:t>
            </a:r>
            <a:r>
              <a:rPr lang="pl-PL" sz="1700" b="0" dirty="0" smtClean="0"/>
              <a:t>Konsorcjum Stali zawarło umowy z firmami: Hydrobudowa Polska S.A. z oraz </a:t>
            </a:r>
            <a:r>
              <a:rPr lang="pl-PL" sz="1700" b="0" dirty="0" err="1" smtClean="0"/>
              <a:t>Alpine</a:t>
            </a:r>
            <a:r>
              <a:rPr lang="pl-PL" sz="1700" b="0" dirty="0" smtClean="0"/>
              <a:t> Construction Polska dotyczące dostaw stali zbrojeniowej prefabrykowanej na budowę Stadionu Narodowego w Warszawie. Przewidywany termin zakończenia dostaw: 30.06.2010 r. Szacunkowa wartość umowy: 22 400 tys. PLN netto.</a:t>
            </a:r>
          </a:p>
          <a:p>
            <a:endParaRPr lang="pl-PL" sz="2000" b="0" dirty="0" smtClean="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14348" y="785794"/>
            <a:ext cx="7929618" cy="5357850"/>
          </a:xfrm>
        </p:spPr>
        <p:txBody>
          <a:bodyPr anchor="ctr">
            <a:normAutofit/>
          </a:bodyPr>
          <a:lstStyle/>
          <a:p>
            <a:pPr marL="0" indent="0">
              <a:spcBef>
                <a:spcPts val="0"/>
              </a:spcBef>
              <a:buNone/>
            </a:pPr>
            <a:r>
              <a:rPr lang="pl-PL" sz="1700" b="1" kern="1200" dirty="0" smtClean="0">
                <a:latin typeface="Arial" pitchFamily="34" charset="0"/>
                <a:cs typeface="Arial" pitchFamily="34" charset="0"/>
              </a:rPr>
              <a:t>Zakup </a:t>
            </a:r>
            <a:r>
              <a:rPr lang="pl-PL" sz="1700" b="1" kern="1200" dirty="0" err="1" smtClean="0">
                <a:latin typeface="Arial" pitchFamily="34" charset="0"/>
                <a:cs typeface="Arial" pitchFamily="34" charset="0"/>
              </a:rPr>
              <a:t>Polcynku</a:t>
            </a:r>
            <a:r>
              <a:rPr lang="pl-PL" sz="1700" b="1" kern="1200" dirty="0" smtClean="0">
                <a:latin typeface="Arial" pitchFamily="34" charset="0"/>
                <a:cs typeface="Arial" pitchFamily="34" charset="0"/>
              </a:rPr>
              <a:t> za cenę 2,65 mln PLN niższą od określonej przez NWZA</a:t>
            </a:r>
          </a:p>
          <a:p>
            <a:pPr marL="0" indent="0">
              <a:spcBef>
                <a:spcPts val="0"/>
              </a:spcBef>
              <a:buNone/>
            </a:pPr>
            <a:endParaRPr lang="pl-PL" sz="1700" b="1" kern="1200" dirty="0" smtClean="0">
              <a:latin typeface="Arial" pitchFamily="34" charset="0"/>
              <a:cs typeface="Arial" pitchFamily="34" charset="0"/>
            </a:endParaRPr>
          </a:p>
          <a:p>
            <a:pPr marL="0" indent="0" algn="just">
              <a:spcBef>
                <a:spcPts val="0"/>
              </a:spcBef>
              <a:buNone/>
            </a:pPr>
            <a:r>
              <a:rPr lang="pl-PL" sz="1700" b="1" dirty="0" smtClean="0">
                <a:latin typeface="Arial" pitchFamily="34" charset="0"/>
                <a:cs typeface="Arial" pitchFamily="34" charset="0"/>
              </a:rPr>
              <a:t>30.07.2009 r. Spółka kupiła 100% udziałów </a:t>
            </a:r>
            <a:r>
              <a:rPr lang="pl-PL" sz="1700" dirty="0" smtClean="0">
                <a:latin typeface="Arial" pitchFamily="34" charset="0"/>
                <a:cs typeface="Arial" pitchFamily="34" charset="0"/>
              </a:rPr>
              <a:t>w </a:t>
            </a:r>
            <a:r>
              <a:rPr lang="pl-PL" sz="1700" dirty="0" err="1" smtClean="0">
                <a:latin typeface="Arial" pitchFamily="34" charset="0"/>
                <a:cs typeface="Arial" pitchFamily="34" charset="0"/>
              </a:rPr>
              <a:t>Polcynku</a:t>
            </a:r>
            <a:r>
              <a:rPr lang="pl-PL" sz="1700" dirty="0" smtClean="0">
                <a:latin typeface="Arial" pitchFamily="34" charset="0"/>
                <a:cs typeface="Arial" pitchFamily="34" charset="0"/>
              </a:rPr>
              <a:t> z siedzibą w Radomiu za 9.350.040,00 PLN.</a:t>
            </a:r>
            <a:endParaRPr lang="pl-PL" sz="1700" b="1" kern="1200" dirty="0" smtClean="0">
              <a:latin typeface="Arial" pitchFamily="34" charset="0"/>
              <a:cs typeface="Arial" pitchFamily="34" charset="0"/>
            </a:endParaRPr>
          </a:p>
          <a:p>
            <a:pPr marL="0" indent="0" algn="just">
              <a:spcBef>
                <a:spcPts val="0"/>
              </a:spcBef>
              <a:buNone/>
            </a:pPr>
            <a:endParaRPr lang="pl-PL" sz="1700" b="1" kern="1200" dirty="0" smtClean="0">
              <a:latin typeface="Arial" pitchFamily="34" charset="0"/>
              <a:cs typeface="Arial" pitchFamily="34" charset="0"/>
            </a:endParaRPr>
          </a:p>
          <a:p>
            <a:pPr marL="0" indent="0" algn="just">
              <a:spcBef>
                <a:spcPts val="0"/>
              </a:spcBef>
              <a:buNone/>
            </a:pPr>
            <a:r>
              <a:rPr lang="pl-PL" sz="1700" b="1" kern="1200" dirty="0" smtClean="0">
                <a:latin typeface="Arial" pitchFamily="34" charset="0"/>
                <a:cs typeface="Arial" pitchFamily="34" charset="0"/>
              </a:rPr>
              <a:t>Akwizycja była realizacją uchwały </a:t>
            </a:r>
            <a:r>
              <a:rPr lang="pl-PL" sz="1700" kern="1200" dirty="0" smtClean="0">
                <a:latin typeface="Arial" pitchFamily="34" charset="0"/>
                <a:cs typeface="Arial" pitchFamily="34" charset="0"/>
              </a:rPr>
              <a:t>Nadzwyczajnego Walnego Zgromadzenia Akcjonariuszy Spółki z 25.03.2009 roku. Akcjonariusze zgodzili się, by spółka zapłaciła za </a:t>
            </a:r>
            <a:r>
              <a:rPr lang="pl-PL" sz="1700" kern="1200" dirty="0" err="1" smtClean="0">
                <a:latin typeface="Arial" pitchFamily="34" charset="0"/>
                <a:cs typeface="Arial" pitchFamily="34" charset="0"/>
              </a:rPr>
              <a:t>Polcynk</a:t>
            </a:r>
            <a:r>
              <a:rPr lang="pl-PL" sz="1700" kern="1200" dirty="0" smtClean="0">
                <a:latin typeface="Arial" pitchFamily="34" charset="0"/>
                <a:cs typeface="Arial" pitchFamily="34" charset="0"/>
              </a:rPr>
              <a:t> maksymalnie 12 mln PLN, tak więc ostateczna cena nabycia </a:t>
            </a:r>
            <a:r>
              <a:rPr lang="pl-PL" sz="1700" b="1" kern="1200" dirty="0" smtClean="0">
                <a:latin typeface="Arial" pitchFamily="34" charset="0"/>
                <a:cs typeface="Arial" pitchFamily="34" charset="0"/>
              </a:rPr>
              <a:t>była niższa o 2,65 mln PLN.</a:t>
            </a:r>
          </a:p>
          <a:p>
            <a:pPr marL="0" indent="0">
              <a:spcBef>
                <a:spcPts val="0"/>
              </a:spcBef>
              <a:buNone/>
            </a:pPr>
            <a:endParaRPr lang="pl-PL" sz="2200" kern="1200" dirty="0" smtClean="0">
              <a:latin typeface="Arial" pitchFamily="34" charset="0"/>
            </a:endParaRPr>
          </a:p>
          <a:p>
            <a:pPr>
              <a:buNone/>
            </a:pPr>
            <a:endParaRPr lang="pl-PL" spc="20" dirty="0"/>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25</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785794"/>
            <a:ext cx="8215370" cy="5357850"/>
          </a:xfrm>
        </p:spPr>
        <p:txBody>
          <a:bodyPr anchor="ctr">
            <a:normAutofit/>
          </a:bodyPr>
          <a:lstStyle/>
          <a:p>
            <a:pPr marL="0" algn="just">
              <a:buNone/>
            </a:pPr>
            <a:r>
              <a:rPr lang="pl-PL" sz="1700" b="1" dirty="0" smtClean="0">
                <a:latin typeface="Arial" pitchFamily="34" charset="0"/>
                <a:cs typeface="Arial" pitchFamily="34" charset="0"/>
              </a:rPr>
              <a:t>Realizacja umów dotyczących dostaw stali na stadiony budowane w ramach przygotowań do piłkarskich ME w 2012 oraz na inwestycje infrastrukturalne.</a:t>
            </a:r>
          </a:p>
          <a:p>
            <a:pPr algn="just">
              <a:buNone/>
            </a:pPr>
            <a:endParaRPr lang="pl-PL" sz="1700" b="1" dirty="0" smtClean="0">
              <a:latin typeface="Arial" pitchFamily="34" charset="0"/>
              <a:cs typeface="Arial" pitchFamily="34" charset="0"/>
            </a:endParaRPr>
          </a:p>
          <a:p>
            <a:pPr marL="0" algn="just">
              <a:buNone/>
            </a:pPr>
            <a:r>
              <a:rPr lang="pl-PL" sz="1700" dirty="0" smtClean="0">
                <a:latin typeface="Arial" pitchFamily="34" charset="0"/>
                <a:cs typeface="Arial" pitchFamily="34" charset="0"/>
              </a:rPr>
              <a:t>W III kwartale trwała realizacja umów zawartych w okresach wcześniejszych na dostawę zbrojeń budowlanych na wykonanie stadionów: Narodowego w Warszawie, </a:t>
            </a:r>
            <a:r>
              <a:rPr lang="pl-PL" sz="1700" dirty="0" err="1" smtClean="0">
                <a:latin typeface="Arial" pitchFamily="34" charset="0"/>
                <a:cs typeface="Arial" pitchFamily="34" charset="0"/>
              </a:rPr>
              <a:t>Baltic</a:t>
            </a:r>
            <a:r>
              <a:rPr lang="pl-PL" sz="1700" dirty="0" smtClean="0">
                <a:latin typeface="Arial" pitchFamily="34" charset="0"/>
                <a:cs typeface="Arial" pitchFamily="34" charset="0"/>
              </a:rPr>
              <a:t> Arena w Gdańsku, stadionu w Poznaniu i Wrocławiu oraz umów na dostawy elementów zbrojarskich na potrzeby realizowanych w Polsce inwestycji infrastrukturalnych. Wszystkie dostawy realizowane były zgodnie z harmonogramami dostarczanymi przez wykonawców tychże kontraktów.</a:t>
            </a:r>
          </a:p>
          <a:p>
            <a:pPr>
              <a:buNone/>
            </a:pPr>
            <a:endParaRPr lang="pl-PL" spc="20" dirty="0"/>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26</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1472" y="857232"/>
            <a:ext cx="8215370" cy="5286412"/>
          </a:xfrm>
        </p:spPr>
        <p:txBody>
          <a:bodyPr anchor="ctr">
            <a:normAutofit/>
          </a:bodyPr>
          <a:lstStyle/>
          <a:p>
            <a:pPr>
              <a:buNone/>
            </a:pPr>
            <a:r>
              <a:rPr lang="pl-PL" sz="1700" b="1" spc="20" dirty="0" smtClean="0">
                <a:latin typeface="Arial" pitchFamily="34" charset="0"/>
                <a:cs typeface="Arial" pitchFamily="34" charset="0"/>
              </a:rPr>
              <a:t>Zmiana procentowa udziału w kapitale zakładowym</a:t>
            </a:r>
          </a:p>
          <a:p>
            <a:pPr algn="just">
              <a:buNone/>
            </a:pPr>
            <a:endParaRPr lang="pl-PL" sz="1700" spc="20" dirty="0" smtClean="0">
              <a:latin typeface="Arial" pitchFamily="34" charset="0"/>
              <a:cs typeface="Arial" pitchFamily="34" charset="0"/>
            </a:endParaRPr>
          </a:p>
          <a:p>
            <a:pPr marL="0" algn="just">
              <a:buNone/>
            </a:pPr>
            <a:r>
              <a:rPr lang="pl-PL" sz="1700" spc="20" dirty="0" smtClean="0">
                <a:latin typeface="Arial" pitchFamily="34" charset="0"/>
                <a:cs typeface="Arial" pitchFamily="34" charset="0"/>
              </a:rPr>
              <a:t>Zarząd  Konsorcjum  Stali w  dniu  25. 09. 2009 r.  powziął informację o  zbyciu akcji  spółki przez </a:t>
            </a:r>
            <a:r>
              <a:rPr lang="pl-PL" sz="1700" spc="20" dirty="0" err="1" smtClean="0">
                <a:latin typeface="Arial" pitchFamily="34" charset="0"/>
                <a:cs typeface="Arial" pitchFamily="34" charset="0"/>
              </a:rPr>
              <a:t>Skyline</a:t>
            </a:r>
            <a:r>
              <a:rPr lang="pl-PL" sz="1700" spc="20" dirty="0" smtClean="0">
                <a:latin typeface="Arial" pitchFamily="34" charset="0"/>
                <a:cs typeface="Arial" pitchFamily="34" charset="0"/>
              </a:rPr>
              <a:t>  Investment  S.A.  w  dniach  22  oraz  24 września 2009  roku. Przed powyższymi transakcjami </a:t>
            </a:r>
            <a:r>
              <a:rPr lang="pl-PL" sz="1700" spc="20" dirty="0" err="1" smtClean="0">
                <a:latin typeface="Arial" pitchFamily="34" charset="0"/>
                <a:cs typeface="Arial" pitchFamily="34" charset="0"/>
              </a:rPr>
              <a:t>Skyline</a:t>
            </a:r>
            <a:r>
              <a:rPr lang="pl-PL" sz="1700" spc="20" dirty="0" smtClean="0">
                <a:latin typeface="Arial" pitchFamily="34" charset="0"/>
                <a:cs typeface="Arial" pitchFamily="34" charset="0"/>
              </a:rPr>
              <a:t> posiadał 600 135 akcji, co stanowiło 10,18% w  kapitale  zakładowym  i  uprawniało  do  600 135  głosów    stanowiących  10,18% ogólnej liczby głosów na WZA.  Po  dokonaniu  powyższych    transakcji </a:t>
            </a:r>
            <a:r>
              <a:rPr lang="pl-PL" sz="1700" spc="20" dirty="0" err="1" smtClean="0">
                <a:latin typeface="Arial" pitchFamily="34" charset="0"/>
                <a:cs typeface="Arial" pitchFamily="34" charset="0"/>
              </a:rPr>
              <a:t>Skyline</a:t>
            </a:r>
            <a:r>
              <a:rPr lang="pl-PL" sz="1700" spc="20" dirty="0" smtClean="0">
                <a:latin typeface="Arial" pitchFamily="34" charset="0"/>
                <a:cs typeface="Arial" pitchFamily="34" charset="0"/>
              </a:rPr>
              <a:t>  posiada  310 000  akcji  Emitenta stanowiących 5,26% kapitału zakładowego  uprawniających do 310 000 głosów na Walnym Zgromadzeniu, co stanowi 5,26% ogólnej liczby głosów.</a:t>
            </a:r>
          </a:p>
          <a:p>
            <a:pPr>
              <a:buNone/>
            </a:pPr>
            <a:endParaRPr lang="pl-PL" spc="20" dirty="0"/>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27</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1472" y="714356"/>
            <a:ext cx="8143932" cy="5286412"/>
          </a:xfrm>
        </p:spPr>
        <p:txBody>
          <a:bodyPr anchor="ctr">
            <a:noAutofit/>
          </a:bodyPr>
          <a:lstStyle/>
          <a:p>
            <a:pPr>
              <a:buNone/>
            </a:pPr>
            <a:r>
              <a:rPr lang="pl-PL" sz="1700" b="1" spc="20" dirty="0" smtClean="0">
                <a:latin typeface="Arial" pitchFamily="34" charset="0"/>
                <a:cs typeface="Arial" pitchFamily="34" charset="0"/>
              </a:rPr>
              <a:t>TFI Allianz nowym akcjonariuszem spółki</a:t>
            </a:r>
          </a:p>
          <a:p>
            <a:pPr>
              <a:buNone/>
            </a:pPr>
            <a:endParaRPr lang="pl-PL" sz="1700" spc="20" dirty="0" smtClean="0">
              <a:latin typeface="Arial" pitchFamily="34" charset="0"/>
              <a:cs typeface="Arial" pitchFamily="34" charset="0"/>
            </a:endParaRPr>
          </a:p>
          <a:p>
            <a:pPr marL="0" algn="just">
              <a:buNone/>
            </a:pPr>
            <a:r>
              <a:rPr lang="pl-PL" sz="1700" dirty="0" smtClean="0"/>
              <a:t>W wyniku transakcji nabycia akcji Konsorcjum Stali przez TFI Allianz z 24 września  2009 roku udział TFI Allianz w kapitale zakładowym i w ogólnej liczbie głosów na WZA spółki przekroczył poziom  5%. Przed  zawarciem  powyższej  transakcji  TFI  Allianz  posiadał  166  055  akcji Emitenta, co stanowiło 2,82% w kapitale zakładowym  i uprawniało do 166 055 głosów stanowiących 2,82% ogólnej liczby głosów na WZA. Po  dokonaniu  powyższej  transakcji  TFI  Allianz  posiada  306  055  akcji  Emitenta stanowiących 5,19% kapitału zakładowego uprawniających do 306 055 głosów na Walnym Zgromadzeniu, co stanowi 5,19% ogólnej liczby głosów. </a:t>
            </a:r>
          </a:p>
          <a:p>
            <a:pPr marL="0" algn="just">
              <a:buNone/>
            </a:pPr>
            <a:endParaRPr lang="pl-PL" sz="1700" spc="20" dirty="0">
              <a:latin typeface="Arial" pitchFamily="34" charset="0"/>
              <a:cs typeface="Arial" pitchFamily="34" charset="0"/>
            </a:endParaRPr>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28</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071546"/>
            <a:ext cx="8286808" cy="5143536"/>
          </a:xfrm>
        </p:spPr>
        <p:txBody>
          <a:bodyPr anchor="ctr">
            <a:normAutofit/>
          </a:bodyPr>
          <a:lstStyle/>
          <a:p>
            <a:pPr marL="0" algn="just">
              <a:buNone/>
            </a:pPr>
            <a:r>
              <a:rPr lang="pl-PL" sz="1700" b="1" dirty="0" smtClean="0">
                <a:latin typeface="Arial" pitchFamily="34" charset="0"/>
                <a:cs typeface="Arial" pitchFamily="34" charset="0"/>
              </a:rPr>
              <a:t>Zmiany w Radzie nadzorczej:</a:t>
            </a:r>
          </a:p>
          <a:p>
            <a:pPr marL="0" algn="just">
              <a:buNone/>
            </a:pPr>
            <a:endParaRPr lang="pl-PL" sz="1700" b="1" dirty="0" smtClean="0">
              <a:latin typeface="Arial" pitchFamily="34" charset="0"/>
              <a:cs typeface="Arial" pitchFamily="34" charset="0"/>
            </a:endParaRPr>
          </a:p>
          <a:p>
            <a:pPr marL="0" algn="just">
              <a:buNone/>
            </a:pPr>
            <a:r>
              <a:rPr lang="pl-PL" sz="1700" b="1" dirty="0" smtClean="0">
                <a:latin typeface="Arial" pitchFamily="34" charset="0"/>
                <a:cs typeface="Arial" pitchFamily="34" charset="0"/>
              </a:rPr>
              <a:t>Odwołanie Przewodniczącego i Zastępcy Przewodniczącego Rady Nadzorczej</a:t>
            </a:r>
          </a:p>
          <a:p>
            <a:pPr marL="0" algn="just">
              <a:buNone/>
            </a:pPr>
            <a:r>
              <a:rPr lang="pl-PL" sz="1700" dirty="0" smtClean="0">
                <a:latin typeface="Arial" pitchFamily="34" charset="0"/>
                <a:cs typeface="Arial" pitchFamily="34" charset="0"/>
              </a:rPr>
              <a:t>Do dnia 25.03.2009 r. w skład Rady Nadzorczej Spółki wchodzili Jerzy Rey, który pełnił funkcję Przewodniczącego Rady Nadzorczej oraz Jarosław Tomczyk, który był Zastępcą Przewodniczącego Rady Nadzorczej. Zostali oni odwołani na podstawie uchwał podjętych na Nadzwyczajnym Walnym Zgromadzeniu Spółki, które odbyło się w dniu 25.03.2009 r. Odwołanie było następstwem złożonego przez Akcjonariuszy reprezentujących 28,55% akcji oraz rezygnacji panów z pełnionych funkcji, które wpłynęły do Spółki w dniu 10.03.2009 r. </a:t>
            </a:r>
          </a:p>
          <a:p>
            <a:pPr marL="0" algn="just">
              <a:buNone/>
            </a:pPr>
            <a:endParaRPr lang="pl-PL" sz="1700" b="1" dirty="0" smtClean="0">
              <a:latin typeface="Arial" pitchFamily="34" charset="0"/>
              <a:cs typeface="Arial" pitchFamily="34" charset="0"/>
            </a:endParaRPr>
          </a:p>
          <a:p>
            <a:pPr marL="0" algn="just">
              <a:buNone/>
            </a:pPr>
            <a:r>
              <a:rPr lang="pl-PL" sz="1700" b="1" dirty="0" smtClean="0">
                <a:latin typeface="Arial" pitchFamily="34" charset="0"/>
                <a:cs typeface="Arial" pitchFamily="34" charset="0"/>
              </a:rPr>
              <a:t>Powołanie Przewodniczącego i Zastępcy Przewodniczącego Rady Nadzorczej </a:t>
            </a:r>
          </a:p>
          <a:p>
            <a:pPr marL="0" algn="just">
              <a:buNone/>
            </a:pPr>
            <a:r>
              <a:rPr lang="pl-PL" sz="1700" dirty="0" smtClean="0">
                <a:latin typeface="Arial" pitchFamily="34" charset="0"/>
                <a:cs typeface="Arial" pitchFamily="34" charset="0"/>
              </a:rPr>
              <a:t>Skład Rady Nadzorczej uchwałami Nadzwyczajnego Walnego Zgromadzenia z dnia 25.03.2009 r. został uzupełniony przez Krzysztofa Przybysza oraz Pawła Maja. Panu Krzysztofowi Przybyszowi powierzona została funkcja Przewodniczącego Rady Nadzorczej Konsorcjum Stali S.A., natomiast panu Pawłowi Majowi funkcja Zastępcy Przewodniczącego Rady Nadzorczej.</a:t>
            </a:r>
            <a:endParaRPr lang="pl-PL" sz="1700" spc="20" dirty="0" smtClean="0">
              <a:latin typeface="Arial" pitchFamily="34" charset="0"/>
              <a:cs typeface="Arial" pitchFamily="34" charset="0"/>
            </a:endParaRPr>
          </a:p>
          <a:p>
            <a:pPr algn="just">
              <a:buNone/>
            </a:pPr>
            <a:endParaRPr lang="pl-PL" sz="1700" spc="20" dirty="0"/>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29</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1"/>
          </p:nvPr>
        </p:nvSpPr>
        <p:spPr/>
        <p:txBody>
          <a:bodyPr/>
          <a:lstStyle/>
          <a:p>
            <a:fld id="{4351E0F8-9F5C-460D-837D-371B372803BC}" type="slidenum">
              <a:rPr lang="pl-PL" smtClean="0"/>
              <a:pPr/>
              <a:t>3</a:t>
            </a:fld>
            <a:endParaRPr lang="pl-PL" dirty="0"/>
          </a:p>
        </p:txBody>
      </p:sp>
      <p:sp>
        <p:nvSpPr>
          <p:cNvPr id="5" name="Tytuł 1"/>
          <p:cNvSpPr txBox="1">
            <a:spLocks/>
          </p:cNvSpPr>
          <p:nvPr/>
        </p:nvSpPr>
        <p:spPr bwMode="auto">
          <a:xfrm>
            <a:off x="684213" y="260351"/>
            <a:ext cx="6767512" cy="6334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400" b="1" i="0" u="none" strike="noStrike" kern="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
        <p:nvSpPr>
          <p:cNvPr id="6" name="Rectangle 16"/>
          <p:cNvSpPr txBox="1">
            <a:spLocks noChangeArrowheads="1"/>
          </p:cNvSpPr>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70EE3B6-862C-40DE-8D7C-87206ACAC4B4}" type="slidenum">
              <a:rPr kumimoji="0" lang="pl-PL" sz="14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sz="1400" b="0" i="0" u="none" strike="noStrike" kern="1200" cap="none" spc="0" normalizeH="0" baseline="0" noProof="0" dirty="0">
              <a:ln>
                <a:noFill/>
              </a:ln>
              <a:solidFill>
                <a:schemeClr val="tx1"/>
              </a:solidFill>
              <a:effectLst/>
              <a:uLnTx/>
              <a:uFillTx/>
              <a:latin typeface="Arial" charset="0"/>
              <a:ea typeface="+mn-ea"/>
              <a:cs typeface="+mn-cs"/>
            </a:endParaRPr>
          </a:p>
        </p:txBody>
      </p:sp>
      <p:graphicFrame>
        <p:nvGraphicFramePr>
          <p:cNvPr id="7" name="Diagram 6"/>
          <p:cNvGraphicFramePr/>
          <p:nvPr/>
        </p:nvGraphicFramePr>
        <p:xfrm>
          <a:off x="500034" y="3357562"/>
          <a:ext cx="8143932" cy="2500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rostokąt 8"/>
          <p:cNvSpPr/>
          <p:nvPr/>
        </p:nvSpPr>
        <p:spPr>
          <a:xfrm>
            <a:off x="3643306" y="1142984"/>
            <a:ext cx="1836000" cy="500066"/>
          </a:xfrm>
          <a:prstGeom prst="rect">
            <a:avLst/>
          </a:prstGeom>
          <a:scene3d>
            <a:camera prst="orthographicFront"/>
            <a:lightRig rig="chilly" dir="t"/>
          </a:scene3d>
          <a:sp3d prstMaterial="translucentPowder">
            <a:bevelT w="127000" h="25400" prst="softRound"/>
            <a:bevelB prst="convex"/>
          </a:sp3d>
        </p:spPr>
        <p:style>
          <a:lnRef idx="1">
            <a:schemeClr val="accent3">
              <a:shade val="50000"/>
              <a:hueOff val="0"/>
              <a:satOff val="0"/>
              <a:lumOff val="0"/>
              <a:alphaOff val="0"/>
            </a:schemeClr>
          </a:lnRef>
          <a:fillRef idx="1">
            <a:schemeClr val="accent3">
              <a:shade val="50000"/>
              <a:hueOff val="0"/>
              <a:satOff val="0"/>
              <a:lumOff val="0"/>
              <a:alphaOff val="0"/>
            </a:schemeClr>
          </a:fillRef>
          <a:effectRef idx="0">
            <a:schemeClr val="accent3">
              <a:shade val="50000"/>
              <a:hueOff val="0"/>
              <a:satOff val="0"/>
              <a:lumOff val="0"/>
              <a:alphaOff val="0"/>
            </a:schemeClr>
          </a:effectRef>
          <a:fontRef idx="minor">
            <a:schemeClr val="lt1"/>
          </a:fontRef>
        </p:style>
        <p:txBody>
          <a:bodyPr/>
          <a:lstStyle/>
          <a:p>
            <a:pPr algn="ctr">
              <a:defRPr/>
            </a:pPr>
            <a:r>
              <a:rPr lang="pl-PL" sz="1100" dirty="0">
                <a:solidFill>
                  <a:schemeClr val="bg2">
                    <a:lumMod val="75000"/>
                  </a:schemeClr>
                </a:solidFill>
              </a:rPr>
              <a:t>Robert Wojdyna</a:t>
            </a:r>
          </a:p>
          <a:p>
            <a:pPr algn="ctr">
              <a:defRPr/>
            </a:pPr>
            <a:r>
              <a:rPr lang="pl-PL" sz="1100" dirty="0" smtClean="0">
                <a:solidFill>
                  <a:schemeClr val="bg2">
                    <a:lumMod val="75000"/>
                  </a:schemeClr>
                </a:solidFill>
              </a:rPr>
              <a:t> </a:t>
            </a:r>
            <a:r>
              <a:rPr lang="pl-PL" sz="1100" dirty="0">
                <a:solidFill>
                  <a:schemeClr val="bg2">
                    <a:lumMod val="75000"/>
                  </a:schemeClr>
                </a:solidFill>
              </a:rPr>
              <a:t>Prezes Zarządu</a:t>
            </a:r>
          </a:p>
        </p:txBody>
      </p:sp>
      <p:sp>
        <p:nvSpPr>
          <p:cNvPr id="10" name="Prostokąt 9"/>
          <p:cNvSpPr/>
          <p:nvPr/>
        </p:nvSpPr>
        <p:spPr>
          <a:xfrm>
            <a:off x="3714744" y="1214422"/>
            <a:ext cx="1836000" cy="468917"/>
          </a:xfrm>
          <a:prstGeom prst="rect">
            <a:avLst/>
          </a:prstGeom>
          <a:scene3d>
            <a:camera prst="orthographicFront"/>
            <a:lightRig rig="chilly" dir="t"/>
          </a:scene3d>
          <a:sp3d>
            <a:bevelB prst="convex"/>
          </a:sp3d>
        </p:spPr>
        <p:style>
          <a:lnRef idx="0">
            <a:scrgbClr r="0" g="0" b="0"/>
          </a:lnRef>
          <a:fillRef idx="0">
            <a:scrgbClr r="0" g="0" b="0"/>
          </a:fillRef>
          <a:effectRef idx="0">
            <a:scrgbClr r="0" g="0" b="0"/>
          </a:effectRef>
          <a:fontRef idx="minor">
            <a:schemeClr val="lt1"/>
          </a:fontRef>
        </p:style>
        <p:txBody>
          <a:bodyPr lIns="85344" tIns="48768" rIns="85344" bIns="48768" spcCol="1270" anchor="ctr"/>
          <a:lstStyle/>
          <a:p>
            <a:pPr algn="ctr" defTabSz="533400">
              <a:lnSpc>
                <a:spcPct val="90000"/>
              </a:lnSpc>
              <a:spcAft>
                <a:spcPct val="35000"/>
              </a:spcAft>
              <a:defRPr/>
            </a:pPr>
            <a:r>
              <a:rPr lang="pl-PL" sz="1100" dirty="0" smtClean="0">
                <a:solidFill>
                  <a:schemeClr val="bg2">
                    <a:lumMod val="75000"/>
                  </a:schemeClr>
                </a:solidFill>
              </a:rPr>
              <a:t>  </a:t>
            </a:r>
            <a:endParaRPr lang="pl-PL" sz="1100" dirty="0">
              <a:solidFill>
                <a:schemeClr val="bg2">
                  <a:lumMod val="75000"/>
                </a:schemeClr>
              </a:solidFill>
            </a:endParaRPr>
          </a:p>
        </p:txBody>
      </p:sp>
      <p:sp>
        <p:nvSpPr>
          <p:cNvPr id="12" name="Prostokąt 11"/>
          <p:cNvSpPr/>
          <p:nvPr/>
        </p:nvSpPr>
        <p:spPr>
          <a:xfrm>
            <a:off x="3643306" y="1643050"/>
            <a:ext cx="1836000" cy="1206174"/>
          </a:xfrm>
          <a:prstGeom prst="rect">
            <a:avLst/>
          </a:prstGeom>
          <a:scene3d>
            <a:camera prst="orthographicFront"/>
            <a:lightRig rig="threePt" dir="t"/>
          </a:scene3d>
          <a:sp3d extrusionH="1700" contourW="12700" prstMaterial="matte">
            <a:bevelT w="127000" h="25400"/>
            <a:bevelB prst="convex"/>
            <a:contourClr>
              <a:schemeClr val="tx1"/>
            </a:contourClr>
          </a:sp3d>
        </p:spPr>
        <p:style>
          <a:lnRef idx="1">
            <a:schemeClr val="accent3">
              <a:alpha val="90000"/>
              <a:tint val="55000"/>
              <a:hueOff val="0"/>
              <a:satOff val="0"/>
              <a:lumOff val="0"/>
              <a:alphaOff val="0"/>
            </a:schemeClr>
          </a:lnRef>
          <a:fillRef idx="1">
            <a:schemeClr val="accent3">
              <a:alpha val="90000"/>
              <a:tint val="55000"/>
              <a:hueOff val="0"/>
              <a:satOff val="0"/>
              <a:lumOff val="0"/>
              <a:alphaOff val="0"/>
            </a:schemeClr>
          </a:fillRef>
          <a:effectRef idx="0">
            <a:schemeClr val="accent3">
              <a:alpha val="90000"/>
              <a:tint val="55000"/>
              <a:hueOff val="0"/>
              <a:satOff val="0"/>
              <a:lumOff val="0"/>
              <a:alphaOff val="0"/>
            </a:schemeClr>
          </a:effectRef>
          <a:fontRef idx="minor">
            <a:schemeClr val="dk1">
              <a:hueOff val="0"/>
              <a:satOff val="0"/>
              <a:lumOff val="0"/>
              <a:alphaOff val="0"/>
            </a:schemeClr>
          </a:fontRef>
        </p:style>
      </p:sp>
      <p:sp>
        <p:nvSpPr>
          <p:cNvPr id="13" name="Prostokąt 12"/>
          <p:cNvSpPr/>
          <p:nvPr/>
        </p:nvSpPr>
        <p:spPr>
          <a:xfrm>
            <a:off x="3714744" y="1643050"/>
            <a:ext cx="1792887" cy="917398"/>
          </a:xfrm>
          <a:prstGeom prst="rect">
            <a:avLst/>
          </a:prstGeom>
          <a:scene3d>
            <a:camera prst="orthographicFront"/>
            <a:lightRig rig="threePt" dir="t"/>
          </a:scene3d>
          <a:sp3d prstMaterial="matte">
            <a:bevelT w="127000" h="25400"/>
            <a:bevelB prst="convex"/>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53340" tIns="53340" rIns="71120" bIns="80010" spcCol="1270"/>
          <a:lstStyle/>
          <a:p>
            <a:pPr marL="57150" lvl="1" indent="-57150" defTabSz="444500">
              <a:lnSpc>
                <a:spcPct val="90000"/>
              </a:lnSpc>
              <a:spcAft>
                <a:spcPct val="15000"/>
              </a:spcAft>
              <a:buFontTx/>
              <a:buChar char="••"/>
              <a:defRPr/>
            </a:pPr>
            <a:r>
              <a:rPr lang="pl-PL" sz="1000" b="0" dirty="0">
                <a:solidFill>
                  <a:schemeClr val="bg2">
                    <a:lumMod val="75000"/>
                  </a:schemeClr>
                </a:solidFill>
              </a:rPr>
              <a:t>Koordynacja prac Zarządu</a:t>
            </a:r>
          </a:p>
          <a:p>
            <a:pPr marL="57150" lvl="1" indent="-57150" defTabSz="444500">
              <a:lnSpc>
                <a:spcPct val="90000"/>
              </a:lnSpc>
              <a:spcAft>
                <a:spcPct val="15000"/>
              </a:spcAft>
              <a:buFontTx/>
              <a:buChar char="••"/>
              <a:defRPr/>
            </a:pPr>
            <a:endParaRPr lang="pl-PL" sz="1000" b="0" dirty="0">
              <a:solidFill>
                <a:schemeClr val="bg2">
                  <a:lumMod val="75000"/>
                </a:schemeClr>
              </a:solidFill>
            </a:endParaRPr>
          </a:p>
          <a:p>
            <a:pPr marL="57150" lvl="1" indent="-57150" defTabSz="444500">
              <a:lnSpc>
                <a:spcPct val="90000"/>
              </a:lnSpc>
              <a:spcAft>
                <a:spcPct val="15000"/>
              </a:spcAft>
              <a:buFontTx/>
              <a:buChar char="••"/>
              <a:defRPr/>
            </a:pPr>
            <a:r>
              <a:rPr lang="pl-PL" sz="1000" b="0" dirty="0">
                <a:solidFill>
                  <a:schemeClr val="bg2">
                    <a:lumMod val="75000"/>
                  </a:schemeClr>
                </a:solidFill>
              </a:rPr>
              <a:t>Opracowywanie strategii i planów rozwoju spółki</a:t>
            </a:r>
          </a:p>
          <a:p>
            <a:pPr marL="57150" lvl="1" indent="-57150" defTabSz="444500">
              <a:lnSpc>
                <a:spcPct val="90000"/>
              </a:lnSpc>
              <a:spcAft>
                <a:spcPct val="15000"/>
              </a:spcAft>
              <a:buFontTx/>
              <a:buChar char="••"/>
              <a:defRPr/>
            </a:pPr>
            <a:endParaRPr lang="pl-PL" sz="1000" b="0" dirty="0">
              <a:solidFill>
                <a:schemeClr val="bg2">
                  <a:lumMod val="75000"/>
                </a:schemeClr>
              </a:solidFill>
            </a:endParaRPr>
          </a:p>
          <a:p>
            <a:pPr marL="57150" lvl="1" indent="-57150" defTabSz="444500">
              <a:lnSpc>
                <a:spcPct val="90000"/>
              </a:lnSpc>
              <a:spcAft>
                <a:spcPct val="15000"/>
              </a:spcAft>
              <a:buFontTx/>
              <a:buChar char="••"/>
              <a:defRPr/>
            </a:pPr>
            <a:r>
              <a:rPr lang="pl-PL" sz="1000" b="0" dirty="0">
                <a:solidFill>
                  <a:schemeClr val="bg2">
                    <a:lumMod val="75000"/>
                  </a:schemeClr>
                </a:solidFill>
              </a:rPr>
              <a:t>Nadzór nad finansami spółki</a:t>
            </a:r>
          </a:p>
        </p:txBody>
      </p:sp>
      <p:cxnSp>
        <p:nvCxnSpPr>
          <p:cNvPr id="14" name="Łącznik prosty 13"/>
          <p:cNvCxnSpPr/>
          <p:nvPr/>
        </p:nvCxnSpPr>
        <p:spPr>
          <a:xfrm>
            <a:off x="1714480" y="3143248"/>
            <a:ext cx="5715040" cy="0"/>
          </a:xfrm>
          <a:prstGeom prst="line">
            <a:avLst/>
          </a:prstGeom>
          <a:ln w="28575"/>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Łącznik prosty 14"/>
          <p:cNvCxnSpPr/>
          <p:nvPr/>
        </p:nvCxnSpPr>
        <p:spPr>
          <a:xfrm rot="5400000">
            <a:off x="1608117" y="3249611"/>
            <a:ext cx="214314" cy="1588"/>
          </a:xfrm>
          <a:prstGeom prst="line">
            <a:avLst/>
          </a:prstGeom>
          <a:ln w="28575"/>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Łącznik prosty 18"/>
          <p:cNvCxnSpPr/>
          <p:nvPr/>
        </p:nvCxnSpPr>
        <p:spPr>
          <a:xfrm rot="5400000">
            <a:off x="7323157" y="3249611"/>
            <a:ext cx="214314" cy="1588"/>
          </a:xfrm>
          <a:prstGeom prst="line">
            <a:avLst/>
          </a:prstGeom>
          <a:ln w="28575"/>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Łącznik prosty 19"/>
          <p:cNvCxnSpPr/>
          <p:nvPr/>
        </p:nvCxnSpPr>
        <p:spPr>
          <a:xfrm rot="5400000">
            <a:off x="7323157" y="3249611"/>
            <a:ext cx="214314" cy="1588"/>
          </a:xfrm>
          <a:prstGeom prst="line">
            <a:avLst/>
          </a:prstGeom>
          <a:ln w="28575"/>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Tytuł 1"/>
          <p:cNvSpPr>
            <a:spLocks noGrp="1"/>
          </p:cNvSpPr>
          <p:nvPr>
            <p:ph type="title"/>
          </p:nvPr>
        </p:nvSpPr>
        <p:spPr>
          <a:xfrm>
            <a:off x="857224" y="285728"/>
            <a:ext cx="6767512" cy="633413"/>
          </a:xfrm>
        </p:spPr>
        <p:txBody>
          <a:bodyPr>
            <a:norm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KOMPETENCJE  CZŁONKÓW  ZARZĄDU</a:t>
            </a:r>
          </a:p>
        </p:txBody>
      </p:sp>
      <p:cxnSp>
        <p:nvCxnSpPr>
          <p:cNvPr id="40" name="Łącznik prosty 39"/>
          <p:cNvCxnSpPr/>
          <p:nvPr/>
        </p:nvCxnSpPr>
        <p:spPr>
          <a:xfrm rot="5400000">
            <a:off x="4250529" y="3107529"/>
            <a:ext cx="500066" cy="0"/>
          </a:xfrm>
          <a:prstGeom prst="line">
            <a:avLst/>
          </a:prstGeom>
          <a:ln w="28575"/>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928670"/>
            <a:ext cx="8429684" cy="4929222"/>
          </a:xfrm>
        </p:spPr>
        <p:txBody>
          <a:bodyPr anchor="ctr">
            <a:normAutofit/>
          </a:bodyPr>
          <a:lstStyle/>
          <a:p>
            <a:pPr marL="0">
              <a:buNone/>
            </a:pPr>
            <a:r>
              <a:rPr lang="pl-PL" sz="1700" b="1" dirty="0" smtClean="0">
                <a:latin typeface="Arial" pitchFamily="34" charset="0"/>
                <a:cs typeface="Arial" pitchFamily="34" charset="0"/>
              </a:rPr>
              <a:t>Zmiany w Radzie nadzorczej:</a:t>
            </a:r>
          </a:p>
          <a:p>
            <a:pPr marL="0">
              <a:buNone/>
            </a:pPr>
            <a:endParaRPr lang="pl-PL" sz="1700" b="1" dirty="0" smtClean="0">
              <a:latin typeface="Arial" pitchFamily="34" charset="0"/>
              <a:cs typeface="Arial" pitchFamily="34" charset="0"/>
            </a:endParaRPr>
          </a:p>
          <a:p>
            <a:pPr marL="0">
              <a:buNone/>
            </a:pPr>
            <a:r>
              <a:rPr lang="pl-PL" sz="1700" b="1" dirty="0" smtClean="0">
                <a:latin typeface="Arial" pitchFamily="34" charset="0"/>
                <a:cs typeface="Arial" pitchFamily="34" charset="0"/>
              </a:rPr>
              <a:t>Odwołanie Przewodniczącego Rady Nadzorczej.</a:t>
            </a:r>
          </a:p>
          <a:p>
            <a:pPr marL="0" algn="just">
              <a:buNone/>
            </a:pPr>
            <a:r>
              <a:rPr lang="pl-PL" sz="1700" dirty="0" smtClean="0">
                <a:latin typeface="Arial" pitchFamily="34" charset="0"/>
                <a:cs typeface="Arial" pitchFamily="34" charset="0"/>
              </a:rPr>
              <a:t>W dniu 03.09.2009 r. Krzysztof Przybysz został odwołany z funkcji Członka Rady Nadzorczej w związku ze złożoną przez niego rezygnacją. Rezygnacja miała związek z zamiarem objęcia przez niego funkcji w Zarządzie firmy </a:t>
            </a:r>
            <a:r>
              <a:rPr lang="pl-PL" sz="1700" dirty="0" err="1" smtClean="0">
                <a:latin typeface="Arial" pitchFamily="34" charset="0"/>
                <a:cs typeface="Arial" pitchFamily="34" charset="0"/>
              </a:rPr>
              <a:t>Polcynk</a:t>
            </a:r>
            <a:r>
              <a:rPr lang="pl-PL" sz="1700" dirty="0" smtClean="0">
                <a:latin typeface="Arial" pitchFamily="34" charset="0"/>
                <a:cs typeface="Arial" pitchFamily="34" charset="0"/>
              </a:rPr>
              <a:t> Sp. z o.o., w której w dniu 30.07.2009 r. 100% udziałów objęło Konsorcjum Stali S.A. </a:t>
            </a:r>
          </a:p>
          <a:p>
            <a:pPr marL="0" algn="just">
              <a:buNone/>
            </a:pPr>
            <a:endParaRPr lang="pl-PL" sz="1700" b="1" dirty="0" smtClean="0">
              <a:latin typeface="Arial" pitchFamily="34" charset="0"/>
              <a:cs typeface="Arial" pitchFamily="34" charset="0"/>
            </a:endParaRPr>
          </a:p>
          <a:p>
            <a:pPr marL="0" algn="just">
              <a:buNone/>
            </a:pPr>
            <a:r>
              <a:rPr lang="pl-PL" sz="1700" b="1" dirty="0" smtClean="0">
                <a:latin typeface="Arial" pitchFamily="34" charset="0"/>
                <a:cs typeface="Arial" pitchFamily="34" charset="0"/>
              </a:rPr>
              <a:t>Powołanie nowego Przewodniczącego Rady Nadzorczej.</a:t>
            </a:r>
          </a:p>
          <a:p>
            <a:pPr marL="0" algn="just">
              <a:buNone/>
            </a:pPr>
            <a:r>
              <a:rPr lang="pl-PL" sz="1700" dirty="0" smtClean="0">
                <a:latin typeface="Arial" pitchFamily="34" charset="0"/>
                <a:cs typeface="Arial" pitchFamily="34" charset="0"/>
              </a:rPr>
              <a:t>W związku z rezygnacją p. Przybysza z uczestniczenia w pracach Rady Nadzorczej, w dniu 18.08.2009 r. wpłynęło do Spółki zgłoszenie kandydatury na stanowisko Członka Rady Nadzorczej Spółki pan Tadeusza </a:t>
            </a:r>
            <a:r>
              <a:rPr lang="pl-PL" sz="1700" dirty="0" err="1" smtClean="0">
                <a:latin typeface="Arial" pitchFamily="34" charset="0"/>
                <a:cs typeface="Arial" pitchFamily="34" charset="0"/>
              </a:rPr>
              <a:t>Borysiewicza</a:t>
            </a:r>
            <a:r>
              <a:rPr lang="pl-PL" sz="1700" dirty="0" smtClean="0">
                <a:latin typeface="Arial" pitchFamily="34" charset="0"/>
                <a:cs typeface="Arial" pitchFamily="34" charset="0"/>
              </a:rPr>
              <a:t> – dotychczasowego Członka Zarządu Emitenta. Nadzwyczajne Walne Zgromadzenie Akcjonariuszy Konsorcjum Stali S.A. powołało pana Tadeusza do Rady Nadzorczej Emitenta powierzając mu funkcje jej Przewodniczącego.</a:t>
            </a:r>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30</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071546"/>
            <a:ext cx="8429684" cy="4857784"/>
          </a:xfrm>
          <a:solidFill>
            <a:schemeClr val="tx1"/>
          </a:solidFill>
          <a:ln>
            <a:solidFill>
              <a:schemeClr val="tx1"/>
            </a:solidFill>
          </a:ln>
        </p:spPr>
        <p:txBody>
          <a:bodyPr anchor="ctr">
            <a:normAutofit/>
          </a:bodyPr>
          <a:lstStyle/>
          <a:p>
            <a:pPr>
              <a:buNone/>
            </a:pPr>
            <a:r>
              <a:rPr lang="pl-PL" sz="1800" b="1" dirty="0" smtClean="0">
                <a:latin typeface="Arial" pitchFamily="34" charset="0"/>
                <a:cs typeface="Arial" pitchFamily="34" charset="0"/>
              </a:rPr>
              <a:t>Aktualny skład Zarządu :</a:t>
            </a:r>
          </a:p>
          <a:p>
            <a:pPr>
              <a:buNone/>
            </a:pPr>
            <a:endParaRPr lang="pl-PL" sz="1800" b="1" dirty="0" smtClean="0">
              <a:latin typeface="Arial" pitchFamily="34" charset="0"/>
              <a:cs typeface="Arial" pitchFamily="34" charset="0"/>
            </a:endParaRPr>
          </a:p>
          <a:p>
            <a:pPr lvl="0">
              <a:buNone/>
            </a:pPr>
            <a:r>
              <a:rPr lang="pl-PL" sz="1800" dirty="0" smtClean="0">
                <a:latin typeface="Arial" pitchFamily="34" charset="0"/>
                <a:cs typeface="Arial" pitchFamily="34" charset="0"/>
              </a:rPr>
              <a:t>Robert </a:t>
            </a:r>
            <a:r>
              <a:rPr lang="pl-PL" sz="1800" dirty="0" err="1" smtClean="0">
                <a:latin typeface="Arial" pitchFamily="34" charset="0"/>
                <a:cs typeface="Arial" pitchFamily="34" charset="0"/>
              </a:rPr>
              <a:t>Wojdyna</a:t>
            </a:r>
            <a:r>
              <a:rPr lang="pl-PL" sz="1800" dirty="0" smtClean="0">
                <a:latin typeface="Arial" pitchFamily="34" charset="0"/>
                <a:cs typeface="Arial" pitchFamily="34" charset="0"/>
              </a:rPr>
              <a:t> – Prezes Zarządu</a:t>
            </a:r>
          </a:p>
          <a:p>
            <a:pPr lvl="0">
              <a:buNone/>
            </a:pPr>
            <a:r>
              <a:rPr lang="pl-PL" sz="1800" dirty="0" smtClean="0">
                <a:latin typeface="Arial" pitchFamily="34" charset="0"/>
                <a:cs typeface="Arial" pitchFamily="34" charset="0"/>
              </a:rPr>
              <a:t>Janusz Koclęga – Wiceprezes Zarządu</a:t>
            </a:r>
          </a:p>
          <a:p>
            <a:pPr lvl="0">
              <a:buNone/>
            </a:pPr>
            <a:r>
              <a:rPr lang="pl-PL" sz="1800" dirty="0" smtClean="0">
                <a:latin typeface="Arial" pitchFamily="34" charset="0"/>
                <a:cs typeface="Arial" pitchFamily="34" charset="0"/>
              </a:rPr>
              <a:t>Ireneusz Dembowski – Członek Zarządu, Dyrektor ds. handlu </a:t>
            </a:r>
          </a:p>
          <a:p>
            <a:pPr lvl="0">
              <a:buNone/>
            </a:pPr>
            <a:r>
              <a:rPr lang="pl-PL" sz="1800" dirty="0" smtClean="0">
                <a:latin typeface="Arial" pitchFamily="34" charset="0"/>
                <a:cs typeface="Arial" pitchFamily="34" charset="0"/>
              </a:rPr>
              <a:t>Marek </a:t>
            </a:r>
            <a:r>
              <a:rPr lang="pl-PL" sz="1800" dirty="0" err="1" smtClean="0">
                <a:latin typeface="Arial" pitchFamily="34" charset="0"/>
                <a:cs typeface="Arial" pitchFamily="34" charset="0"/>
              </a:rPr>
              <a:t>Skwarski</a:t>
            </a:r>
            <a:r>
              <a:rPr lang="pl-PL" sz="1800" dirty="0" smtClean="0">
                <a:latin typeface="Arial" pitchFamily="34" charset="0"/>
                <a:cs typeface="Arial" pitchFamily="34" charset="0"/>
              </a:rPr>
              <a:t> – Członek Zarządu, Dyrektor ds. </a:t>
            </a:r>
            <a:r>
              <a:rPr lang="pl-PL" sz="1800" dirty="0" err="1" smtClean="0">
                <a:latin typeface="Arial" pitchFamily="34" charset="0"/>
                <a:cs typeface="Arial" pitchFamily="34" charset="0"/>
              </a:rPr>
              <a:t>personalno–prawnych</a:t>
            </a:r>
            <a:r>
              <a:rPr lang="pl-PL" sz="1800" dirty="0" smtClean="0">
                <a:latin typeface="Arial" pitchFamily="34" charset="0"/>
                <a:cs typeface="Arial" pitchFamily="34" charset="0"/>
              </a:rPr>
              <a:t> </a:t>
            </a:r>
          </a:p>
          <a:p>
            <a:pPr>
              <a:buNone/>
            </a:pPr>
            <a:endParaRPr lang="pl-PL" sz="1800" b="1" dirty="0" smtClean="0">
              <a:latin typeface="Arial" pitchFamily="34" charset="0"/>
              <a:cs typeface="Arial" pitchFamily="34" charset="0"/>
            </a:endParaRPr>
          </a:p>
          <a:p>
            <a:pPr>
              <a:buNone/>
            </a:pPr>
            <a:r>
              <a:rPr lang="pl-PL" sz="1800" b="1" spc="20" dirty="0" smtClean="0">
                <a:latin typeface="Arial" pitchFamily="34" charset="0"/>
                <a:cs typeface="Arial" pitchFamily="34" charset="0"/>
              </a:rPr>
              <a:t>Aktualny skład Rady Nadzorczej:</a:t>
            </a:r>
          </a:p>
          <a:p>
            <a:pPr>
              <a:buNone/>
            </a:pPr>
            <a:endParaRPr lang="pl-PL" sz="1800" spc="20" dirty="0" smtClean="0">
              <a:latin typeface="Arial" pitchFamily="34" charset="0"/>
              <a:cs typeface="Arial" pitchFamily="34" charset="0"/>
            </a:endParaRPr>
          </a:p>
          <a:p>
            <a:pPr>
              <a:buNone/>
            </a:pPr>
            <a:r>
              <a:rPr lang="pl-PL" sz="1800" dirty="0" smtClean="0">
                <a:latin typeface="Arial" pitchFamily="34" charset="0"/>
                <a:cs typeface="Arial" pitchFamily="34" charset="0"/>
              </a:rPr>
              <a:t>Tadeusz </a:t>
            </a:r>
            <a:r>
              <a:rPr lang="pl-PL" sz="1800" dirty="0" err="1" smtClean="0">
                <a:latin typeface="Arial" pitchFamily="34" charset="0"/>
                <a:cs typeface="Arial" pitchFamily="34" charset="0"/>
              </a:rPr>
              <a:t>Borysiewicz</a:t>
            </a:r>
            <a:r>
              <a:rPr lang="pl-PL" sz="1800" dirty="0" smtClean="0">
                <a:latin typeface="Arial" pitchFamily="34" charset="0"/>
                <a:cs typeface="Arial" pitchFamily="34" charset="0"/>
              </a:rPr>
              <a:t> – Przewodniczący Rady Nadzorczej</a:t>
            </a:r>
          </a:p>
          <a:p>
            <a:pPr lvl="0">
              <a:buNone/>
            </a:pPr>
            <a:r>
              <a:rPr lang="pl-PL" sz="1800" dirty="0" smtClean="0">
                <a:latin typeface="Arial" pitchFamily="34" charset="0"/>
                <a:cs typeface="Arial" pitchFamily="34" charset="0"/>
              </a:rPr>
              <a:t>Paweł Maj – Zastępca Przewodniczącego Rady Nadzorczej</a:t>
            </a:r>
          </a:p>
          <a:p>
            <a:pPr lvl="0">
              <a:buNone/>
            </a:pPr>
            <a:r>
              <a:rPr lang="pl-PL" sz="1800" dirty="0" smtClean="0">
                <a:latin typeface="Arial" pitchFamily="34" charset="0"/>
                <a:cs typeface="Arial" pitchFamily="34" charset="0"/>
              </a:rPr>
              <a:t>Elżbieta Mikuła – Członek Rady Nadzorczej</a:t>
            </a:r>
          </a:p>
          <a:p>
            <a:pPr lvl="0">
              <a:buNone/>
            </a:pPr>
            <a:r>
              <a:rPr lang="pl-PL" sz="1800" dirty="0" smtClean="0">
                <a:latin typeface="Arial" pitchFamily="34" charset="0"/>
                <a:cs typeface="Arial" pitchFamily="34" charset="0"/>
              </a:rPr>
              <a:t>Mieczysław Maciążek – Członek Rady Nadzorczej</a:t>
            </a:r>
          </a:p>
          <a:p>
            <a:pPr lvl="0">
              <a:buNone/>
            </a:pPr>
            <a:r>
              <a:rPr lang="pl-PL" sz="1800" dirty="0" smtClean="0">
                <a:latin typeface="Arial" pitchFamily="34" charset="0"/>
                <a:cs typeface="Arial" pitchFamily="34" charset="0"/>
              </a:rPr>
              <a:t>Jan Walenty Pilarczyk –Członek Rady Nadzorczej</a:t>
            </a:r>
          </a:p>
          <a:p>
            <a:pPr>
              <a:buNone/>
            </a:pPr>
            <a:endParaRPr lang="pl-PL" spc="20" dirty="0">
              <a:latin typeface="Arial" pitchFamily="34" charset="0"/>
              <a:cs typeface="Arial" pitchFamily="34" charset="0"/>
            </a:endParaRPr>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31</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357298"/>
            <a:ext cx="8358246" cy="3929090"/>
          </a:xfrm>
          <a:solidFill>
            <a:schemeClr val="tx1"/>
          </a:solidFill>
          <a:ln>
            <a:solidFill>
              <a:schemeClr val="tx1"/>
            </a:solidFill>
          </a:ln>
        </p:spPr>
        <p:txBody>
          <a:bodyPr anchor="ctr">
            <a:normAutofit/>
          </a:bodyPr>
          <a:lstStyle/>
          <a:p>
            <a:pPr marL="0" algn="just">
              <a:buNone/>
            </a:pPr>
            <a:r>
              <a:rPr lang="pl-PL" sz="1700" b="1" dirty="0" smtClean="0">
                <a:latin typeface="Arial" pitchFamily="34" charset="0"/>
                <a:cs typeface="Arial" pitchFamily="34" charset="0"/>
              </a:rPr>
              <a:t>Kontynuacja współpracy z Warbudem</a:t>
            </a:r>
          </a:p>
          <a:p>
            <a:pPr marL="0" algn="just">
              <a:buNone/>
            </a:pPr>
            <a:r>
              <a:rPr lang="pl-PL" sz="1700" dirty="0" smtClean="0">
                <a:latin typeface="Arial" pitchFamily="34" charset="0"/>
                <a:cs typeface="Arial" pitchFamily="34" charset="0"/>
              </a:rPr>
              <a:t>Konsorcjum Stali od 19 stycznia 2009 r. do 19 stycznia 2010 r. zawarło z Warbudem S.A.</a:t>
            </a:r>
            <a:r>
              <a:rPr lang="pl-PL" sz="1700" b="1" dirty="0" smtClean="0">
                <a:latin typeface="Arial" pitchFamily="34" charset="0"/>
                <a:cs typeface="Arial" pitchFamily="34" charset="0"/>
              </a:rPr>
              <a:t> </a:t>
            </a:r>
            <a:r>
              <a:rPr lang="pl-PL" sz="1700" dirty="0" smtClean="0">
                <a:latin typeface="Arial" pitchFamily="34" charset="0"/>
                <a:cs typeface="Arial" pitchFamily="34" charset="0"/>
              </a:rPr>
              <a:t>umowy  na  dostawy  elementów  zbrojarskich  o łącznej szacunkowej wartości  24,3 mln PLN netto.  Największa  z  zawartych  umów  dotyczy dostaw stali na potrzeby  inwestycji „Modernizacja  i  rozbudowa oczyszczalni  ścieków CZAJKA” i została zawarta 19  stycznia 2009 r., następnie zmieniona aneksem nr 1 z dnia 16 lipca 2009 r.(aneks zmniejszył szacunkową wartość  umowy  z  kwoty  w  wysokości  14.240.000 PLN  netto  do  kwoty  12.816.000 PLN netto). Przewidywany termin zakończenia dostaw: 31 grudnia 2010 r. </a:t>
            </a:r>
            <a:endParaRPr lang="pl-PL" sz="1700" spc="20" dirty="0">
              <a:latin typeface="Arial" pitchFamily="34" charset="0"/>
              <a:cs typeface="Arial" pitchFamily="34" charset="0"/>
            </a:endParaRPr>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32</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071546"/>
            <a:ext cx="8358246" cy="4857784"/>
          </a:xfrm>
          <a:solidFill>
            <a:schemeClr val="tx1"/>
          </a:solidFill>
          <a:ln>
            <a:solidFill>
              <a:schemeClr val="tx1"/>
            </a:solidFill>
          </a:ln>
        </p:spPr>
        <p:txBody>
          <a:bodyPr anchor="ctr">
            <a:normAutofit/>
          </a:bodyPr>
          <a:lstStyle/>
          <a:p>
            <a:pPr marL="0" algn="just">
              <a:buNone/>
            </a:pPr>
            <a:r>
              <a:rPr lang="pl-PL" sz="1700" b="1" dirty="0" smtClean="0">
                <a:latin typeface="Arial" pitchFamily="34" charset="0"/>
                <a:cs typeface="Arial" pitchFamily="34" charset="0"/>
              </a:rPr>
              <a:t>Umowa ze Strabagiem na wykonanie elementów zbrojarskich i koszy zbrojeniowych na potrzeby budowy Autostrady A-2.</a:t>
            </a:r>
          </a:p>
          <a:p>
            <a:pPr marL="0" algn="just">
              <a:buNone/>
            </a:pPr>
            <a:endParaRPr lang="pl-PL" sz="1700" b="1" dirty="0" smtClean="0">
              <a:latin typeface="Arial" pitchFamily="34" charset="0"/>
              <a:cs typeface="Arial" pitchFamily="34" charset="0"/>
            </a:endParaRPr>
          </a:p>
          <a:p>
            <a:pPr marL="0" algn="just">
              <a:buNone/>
            </a:pPr>
            <a:r>
              <a:rPr lang="pl-PL" sz="1700" dirty="0" smtClean="0">
                <a:latin typeface="Arial" pitchFamily="34" charset="0"/>
                <a:cs typeface="Arial" pitchFamily="34" charset="0"/>
              </a:rPr>
              <a:t>Konsorcjum Stali w dniu 03. 03. 2010 r. podpisało kolejną umowę na dostawę stali na inwestycje infrastrukturalne. Kontrakt ze Strabag Sp. z o.o. przewiduje dostawy elementów zbrojarskich i koszy zbrojeniowych(wraz z montażem) na potrzeby budowy Autostrady A-2. Przewidywany termin zakończenia dostaw: 31.12.2011 r. Szacunkowa wartość netto umowy wynosi 30.307.600,00 PLN, w tym 21.457.600,00 PLN netto z tytułu dostawy prefabrykatów oraz 8.850.000,00 PLN netto z tytułu montażu.</a:t>
            </a:r>
          </a:p>
          <a:p>
            <a:pPr marL="0" algn="just">
              <a:buNone/>
            </a:pPr>
            <a:endParaRPr lang="pl-PL" sz="1700" spc="20" dirty="0">
              <a:latin typeface="Arial" pitchFamily="34" charset="0"/>
              <a:cs typeface="Arial" pitchFamily="34" charset="0"/>
            </a:endParaRPr>
          </a:p>
        </p:txBody>
      </p:sp>
      <p:sp>
        <p:nvSpPr>
          <p:cNvPr id="4" name="Symbol zastępczy numeru slajdu 3"/>
          <p:cNvSpPr>
            <a:spLocks noGrp="1"/>
          </p:cNvSpPr>
          <p:nvPr>
            <p:ph type="sldNum" sz="quarter" idx="11"/>
          </p:nvPr>
        </p:nvSpPr>
        <p:spPr/>
        <p:txBody>
          <a:bodyPr/>
          <a:lstStyle/>
          <a:p>
            <a:fld id="{4351E0F8-9F5C-460D-837D-371B372803BC}" type="slidenum">
              <a:rPr lang="pl-PL" smtClean="0"/>
              <a:pPr/>
              <a:t>33</a:t>
            </a:fld>
            <a:endParaRPr lang="pl-PL" dirty="0"/>
          </a:p>
        </p:txBody>
      </p:sp>
      <p:sp>
        <p:nvSpPr>
          <p:cNvPr id="6" name="Tytuł 1"/>
          <p:cNvSpPr>
            <a:spLocks noGrp="1"/>
          </p:cNvSpPr>
          <p:nvPr>
            <p:ph type="title"/>
          </p:nvPr>
        </p:nvSpPr>
        <p:spPr/>
        <p:txBody>
          <a:bodyPr>
            <a:noAutofit/>
          </a:bodyPr>
          <a:lstStyle/>
          <a:p>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ISTOTNE DLA SPÓŁKI WYDARZENIA</a:t>
            </a:r>
            <a:b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PO 1 STYCZNIA 2009</a:t>
            </a:r>
            <a:endParaRPr lang="pl-PL" sz="20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1"/>
          </p:nvPr>
        </p:nvSpPr>
        <p:spPr/>
        <p:txBody>
          <a:bodyPr/>
          <a:lstStyle/>
          <a:p>
            <a:fld id="{1A8BC339-0C3F-461D-ABC8-B92B8E057A31}" type="slidenum">
              <a:rPr lang="pl-PL" smtClean="0"/>
              <a:pPr/>
              <a:t>34</a:t>
            </a:fld>
            <a:endParaRPr lang="pl-PL" dirty="0"/>
          </a:p>
        </p:txBody>
      </p:sp>
      <p:sp>
        <p:nvSpPr>
          <p:cNvPr id="3" name="Prostokąt 2"/>
          <p:cNvSpPr/>
          <p:nvPr/>
        </p:nvSpPr>
        <p:spPr>
          <a:xfrm>
            <a:off x="2500298" y="2786058"/>
            <a:ext cx="4357702" cy="461665"/>
          </a:xfrm>
          <a:prstGeom prst="rect">
            <a:avLst/>
          </a:prstGeom>
        </p:spPr>
        <p:txBody>
          <a:bodyPr wrap="square">
            <a:spAutoFit/>
          </a:bodyPr>
          <a:lstStyle/>
          <a:p>
            <a:pPr marL="0" indent="0">
              <a:spcBef>
                <a:spcPts val="0"/>
              </a:spcBef>
              <a:buNone/>
            </a:pPr>
            <a:r>
              <a:rPr lang="pl-PL" sz="2400" dirty="0" smtClean="0">
                <a:solidFill>
                  <a:schemeClr val="bg1"/>
                </a:solidFill>
              </a:rPr>
              <a:t>DZIĘKUJEMY ZA UWAGĘ</a:t>
            </a:r>
            <a:endParaRPr lang="pl-PL" sz="2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SIEĆ  KONSORCJUM STALI</a:t>
            </a:r>
          </a:p>
        </p:txBody>
      </p:sp>
      <p:pic>
        <p:nvPicPr>
          <p:cNvPr id="7" name="Picture 3" descr="Obrazek &quot;http://www.pgi.gov.pl/mapy/images/mapy/polska_wojewodztwa.gif&quot; nie może zostać wyświetlony, ponieważ zawiera błędy."/>
          <p:cNvPicPr>
            <a:picLocks noGrp="1" noChangeAspect="1" noChangeArrowheads="1"/>
          </p:cNvPicPr>
          <p:nvPr>
            <p:ph idx="1"/>
          </p:nvPr>
        </p:nvPicPr>
        <p:blipFill>
          <a:blip r:embed="rId2" cstate="print">
            <a:biLevel thresh="50000"/>
            <a:lum bright="-43000" contrast="51000"/>
          </a:blip>
          <a:stretch>
            <a:fillRect/>
          </a:stretch>
        </p:blipFill>
        <p:spPr>
          <a:xfrm>
            <a:off x="4143372" y="1643050"/>
            <a:ext cx="4086225" cy="3790950"/>
          </a:xfrm>
          <a:effectLst>
            <a:outerShdw blurRad="63500" dist="76200" dir="2700000" sx="101000" sy="101000" algn="tl" rotWithShape="0">
              <a:schemeClr val="bg2">
                <a:lumMod val="75000"/>
                <a:alpha val="40000"/>
              </a:schemeClr>
            </a:outerShdw>
          </a:effectLst>
          <a:scene3d>
            <a:camera prst="orthographicFront"/>
            <a:lightRig rig="chilly" dir="t">
              <a:rot lat="0" lon="0" rev="0"/>
            </a:lightRig>
          </a:scene3d>
          <a:sp3d prstMaterial="metal">
            <a:bevelT/>
            <a:bevelB w="165100" prst="coolSlant"/>
          </a:sp3d>
        </p:spPr>
      </p:pic>
      <p:sp>
        <p:nvSpPr>
          <p:cNvPr id="42" name="Rectangle 16"/>
          <p:cNvSpPr>
            <a:spLocks noGrp="1" noChangeArrowheads="1"/>
          </p:cNvSpPr>
          <p:nvPr>
            <p:ph type="sldNum" sz="quarter" idx="11"/>
          </p:nvPr>
        </p:nvSpPr>
        <p:spPr>
          <a:ln/>
        </p:spPr>
        <p:txBody>
          <a:bodyPr/>
          <a:lstStyle/>
          <a:p>
            <a:fld id="{29E43667-A91D-4E2E-8E0A-2C5B4BD48C33}" type="slidenum">
              <a:rPr lang="pl-PL"/>
              <a:pPr/>
              <a:t>4</a:t>
            </a:fld>
            <a:endParaRPr lang="pl-PL" dirty="0"/>
          </a:p>
        </p:txBody>
      </p:sp>
      <p:sp>
        <p:nvSpPr>
          <p:cNvPr id="24" name="Prostokąt 23"/>
          <p:cNvSpPr/>
          <p:nvPr/>
        </p:nvSpPr>
        <p:spPr>
          <a:xfrm>
            <a:off x="5286375" y="5286376"/>
            <a:ext cx="71438"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39" name="Elipsa 38"/>
          <p:cNvSpPr/>
          <p:nvPr/>
        </p:nvSpPr>
        <p:spPr>
          <a:xfrm flipH="1">
            <a:off x="5286375" y="5500688"/>
            <a:ext cx="82550" cy="82550"/>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58" name="pole tekstowe 57"/>
          <p:cNvSpPr txBox="1"/>
          <p:nvPr/>
        </p:nvSpPr>
        <p:spPr>
          <a:xfrm>
            <a:off x="3857627" y="5643564"/>
            <a:ext cx="714375" cy="223033"/>
          </a:xfrm>
          <a:prstGeom prst="rect">
            <a:avLst/>
          </a:prstGeom>
          <a:noFill/>
        </p:spPr>
        <p:txBody>
          <a:bodyPr>
            <a:spAutoFit/>
          </a:bodyPr>
          <a:lstStyle/>
          <a:p>
            <a:pPr>
              <a:buClr>
                <a:schemeClr val="bg2"/>
              </a:buClr>
              <a:defRPr/>
            </a:pPr>
            <a:r>
              <a:rPr lang="pl-PL" sz="800" dirty="0">
                <a:solidFill>
                  <a:schemeClr val="bg2"/>
                </a:solidFill>
                <a:latin typeface="+mn-lt"/>
              </a:rPr>
              <a:t>produkcja</a:t>
            </a:r>
          </a:p>
        </p:txBody>
      </p:sp>
      <p:sp>
        <p:nvSpPr>
          <p:cNvPr id="59" name="pole tekstowe 58"/>
          <p:cNvSpPr txBox="1"/>
          <p:nvPr/>
        </p:nvSpPr>
        <p:spPr>
          <a:xfrm>
            <a:off x="3857627" y="5429251"/>
            <a:ext cx="714375" cy="223033"/>
          </a:xfrm>
          <a:prstGeom prst="rect">
            <a:avLst/>
          </a:prstGeom>
          <a:noFill/>
        </p:spPr>
        <p:txBody>
          <a:bodyPr>
            <a:spAutoFit/>
          </a:bodyPr>
          <a:lstStyle/>
          <a:p>
            <a:pPr>
              <a:buClr>
                <a:schemeClr val="bg2"/>
              </a:buClr>
              <a:defRPr/>
            </a:pPr>
            <a:r>
              <a:rPr lang="pl-PL" sz="800" dirty="0">
                <a:solidFill>
                  <a:schemeClr val="bg2"/>
                </a:solidFill>
                <a:latin typeface="+mn-lt"/>
              </a:rPr>
              <a:t>usługi</a:t>
            </a:r>
          </a:p>
        </p:txBody>
      </p:sp>
      <p:sp>
        <p:nvSpPr>
          <p:cNvPr id="60" name="pole tekstowe 59"/>
          <p:cNvSpPr txBox="1"/>
          <p:nvPr/>
        </p:nvSpPr>
        <p:spPr>
          <a:xfrm>
            <a:off x="3857625" y="5214939"/>
            <a:ext cx="857250" cy="223033"/>
          </a:xfrm>
          <a:prstGeom prst="rect">
            <a:avLst/>
          </a:prstGeom>
          <a:noFill/>
        </p:spPr>
        <p:txBody>
          <a:bodyPr>
            <a:spAutoFit/>
          </a:bodyPr>
          <a:lstStyle/>
          <a:p>
            <a:pPr>
              <a:buClr>
                <a:schemeClr val="bg2"/>
              </a:buClr>
              <a:defRPr/>
            </a:pPr>
            <a:r>
              <a:rPr lang="pl-PL" sz="800" dirty="0">
                <a:solidFill>
                  <a:schemeClr val="bg2"/>
                </a:solidFill>
                <a:latin typeface="+mn-lt"/>
              </a:rPr>
              <a:t>dystrybucja</a:t>
            </a:r>
          </a:p>
        </p:txBody>
      </p:sp>
      <p:graphicFrame>
        <p:nvGraphicFramePr>
          <p:cNvPr id="61" name="Diagram 60"/>
          <p:cNvGraphicFramePr/>
          <p:nvPr/>
        </p:nvGraphicFramePr>
        <p:xfrm>
          <a:off x="428596" y="1071547"/>
          <a:ext cx="3500462"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 name="Schemat blokowy: łącznik 51"/>
          <p:cNvSpPr>
            <a:spLocks noChangeAspect="1"/>
          </p:cNvSpPr>
          <p:nvPr/>
        </p:nvSpPr>
        <p:spPr>
          <a:xfrm>
            <a:off x="7286644" y="3429000"/>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buClr>
                <a:schemeClr val="bg2"/>
              </a:buClr>
              <a:defRPr/>
            </a:pPr>
            <a:endParaRPr lang="pl-PL" sz="900" dirty="0">
              <a:solidFill>
                <a:schemeClr val="bg2"/>
              </a:solidFill>
            </a:endParaRPr>
          </a:p>
        </p:txBody>
      </p:sp>
      <p:sp>
        <p:nvSpPr>
          <p:cNvPr id="62" name="Schemat blokowy: łącznik 61"/>
          <p:cNvSpPr>
            <a:spLocks noChangeAspect="1"/>
          </p:cNvSpPr>
          <p:nvPr/>
        </p:nvSpPr>
        <p:spPr>
          <a:xfrm>
            <a:off x="5357818" y="1357298"/>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buClr>
                <a:schemeClr val="bg2"/>
              </a:buClr>
              <a:defRPr/>
            </a:pPr>
            <a:endParaRPr lang="pl-PL" sz="800" dirty="0">
              <a:solidFill>
                <a:schemeClr val="bg2"/>
              </a:solidFill>
            </a:endParaRPr>
          </a:p>
        </p:txBody>
      </p:sp>
      <p:sp>
        <p:nvSpPr>
          <p:cNvPr id="63" name="Schemat blokowy: łącznik 62"/>
          <p:cNvSpPr>
            <a:spLocks noChangeAspect="1"/>
          </p:cNvSpPr>
          <p:nvPr/>
        </p:nvSpPr>
        <p:spPr>
          <a:xfrm>
            <a:off x="4286248" y="3643314"/>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buClr>
                <a:schemeClr val="bg2"/>
              </a:buClr>
              <a:defRPr/>
            </a:pPr>
            <a:endParaRPr lang="pl-PL" sz="800" dirty="0">
              <a:solidFill>
                <a:schemeClr val="bg2"/>
              </a:solidFill>
            </a:endParaRPr>
          </a:p>
        </p:txBody>
      </p:sp>
      <p:sp>
        <p:nvSpPr>
          <p:cNvPr id="51" name="Schemat blokowy: łącznik 50"/>
          <p:cNvSpPr>
            <a:spLocks noChangeAspect="1"/>
          </p:cNvSpPr>
          <p:nvPr/>
        </p:nvSpPr>
        <p:spPr>
          <a:xfrm>
            <a:off x="3857620" y="1857364"/>
            <a:ext cx="1080000" cy="1080000"/>
          </a:xfrm>
          <a:prstGeom prst="flowChartConnector">
            <a:avLst/>
          </a:prstGeom>
          <a:solidFill>
            <a:schemeClr val="bg1">
              <a:lumMod val="20000"/>
              <a:lumOff val="80000"/>
              <a:alpha val="51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buClr>
                <a:schemeClr val="bg2"/>
              </a:buClr>
              <a:defRPr/>
            </a:pPr>
            <a:endParaRPr lang="pl-PL" sz="800" dirty="0">
              <a:solidFill>
                <a:schemeClr val="bg2"/>
              </a:solidFill>
            </a:endParaRPr>
          </a:p>
        </p:txBody>
      </p:sp>
      <p:sp>
        <p:nvSpPr>
          <p:cNvPr id="56" name="Schemat blokowy: łącznik 55"/>
          <p:cNvSpPr>
            <a:spLocks noChangeAspect="1"/>
          </p:cNvSpPr>
          <p:nvPr/>
        </p:nvSpPr>
        <p:spPr>
          <a:xfrm>
            <a:off x="6143636" y="4572008"/>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pl-PL" sz="800" b="0" dirty="0"/>
          </a:p>
        </p:txBody>
      </p:sp>
      <p:sp>
        <p:nvSpPr>
          <p:cNvPr id="57" name="Schemat blokowy: łącznik 56"/>
          <p:cNvSpPr>
            <a:spLocks noChangeAspect="1"/>
          </p:cNvSpPr>
          <p:nvPr/>
        </p:nvSpPr>
        <p:spPr>
          <a:xfrm>
            <a:off x="4786314" y="2902101"/>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pl-PL" sz="800" b="0" dirty="0"/>
          </a:p>
        </p:txBody>
      </p:sp>
      <p:sp>
        <p:nvSpPr>
          <p:cNvPr id="49" name="Trójkąt równoramienny 48"/>
          <p:cNvSpPr/>
          <p:nvPr/>
        </p:nvSpPr>
        <p:spPr>
          <a:xfrm flipH="1">
            <a:off x="5286380" y="5715016"/>
            <a:ext cx="71433" cy="71453"/>
          </a:xfrm>
          <a:prstGeom prst="triangl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50" name="Schemat blokowy: łącznik 49"/>
          <p:cNvSpPr>
            <a:spLocks noChangeAspect="1"/>
          </p:cNvSpPr>
          <p:nvPr/>
        </p:nvSpPr>
        <p:spPr>
          <a:xfrm>
            <a:off x="7358082" y="2143116"/>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pl-PL" sz="900" dirty="0">
              <a:solidFill>
                <a:srgbClr val="080808"/>
              </a:solidFill>
            </a:endParaRPr>
          </a:p>
        </p:txBody>
      </p:sp>
      <p:sp>
        <p:nvSpPr>
          <p:cNvPr id="64" name="Schemat blokowy: łącznik 63"/>
          <p:cNvSpPr>
            <a:spLocks noChangeAspect="1"/>
          </p:cNvSpPr>
          <p:nvPr/>
        </p:nvSpPr>
        <p:spPr>
          <a:xfrm>
            <a:off x="5715008" y="4214818"/>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pl-PL" sz="900" dirty="0">
              <a:solidFill>
                <a:srgbClr val="080808"/>
              </a:solidFill>
            </a:endParaRPr>
          </a:p>
        </p:txBody>
      </p:sp>
      <p:sp>
        <p:nvSpPr>
          <p:cNvPr id="66" name="Schemat blokowy: łącznik 65"/>
          <p:cNvSpPr>
            <a:spLocks noChangeAspect="1"/>
          </p:cNvSpPr>
          <p:nvPr/>
        </p:nvSpPr>
        <p:spPr>
          <a:xfrm>
            <a:off x="4929190" y="2143116"/>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pl-PL" sz="900" dirty="0">
              <a:solidFill>
                <a:srgbClr val="080808"/>
              </a:solidFill>
            </a:endParaRPr>
          </a:p>
        </p:txBody>
      </p:sp>
      <p:sp>
        <p:nvSpPr>
          <p:cNvPr id="67" name="Prostokąt 66"/>
          <p:cNvSpPr/>
          <p:nvPr/>
        </p:nvSpPr>
        <p:spPr>
          <a:xfrm>
            <a:off x="7858148" y="2786058"/>
            <a:ext cx="71438" cy="71437"/>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72" name="Elipsa 71"/>
          <p:cNvSpPr/>
          <p:nvPr/>
        </p:nvSpPr>
        <p:spPr>
          <a:xfrm flipH="1">
            <a:off x="8001024" y="2786058"/>
            <a:ext cx="82550" cy="82550"/>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23" name="pole tekstowe 22"/>
          <p:cNvSpPr txBox="1"/>
          <p:nvPr/>
        </p:nvSpPr>
        <p:spPr>
          <a:xfrm>
            <a:off x="7572396" y="3857628"/>
            <a:ext cx="928688" cy="223033"/>
          </a:xfrm>
          <a:prstGeom prst="rect">
            <a:avLst/>
          </a:prstGeom>
          <a:noFill/>
        </p:spPr>
        <p:txBody>
          <a:bodyPr>
            <a:spAutoFit/>
          </a:bodyPr>
          <a:lstStyle/>
          <a:p>
            <a:pPr>
              <a:buClr>
                <a:schemeClr val="bg2"/>
              </a:buClr>
              <a:buFont typeface="Wingdings" pitchFamily="2" charset="2"/>
              <a:buChar char="q"/>
              <a:defRPr/>
            </a:pPr>
            <a:r>
              <a:rPr lang="pl-PL" sz="800" dirty="0" smtClean="0">
                <a:solidFill>
                  <a:schemeClr val="bg2"/>
                </a:solidFill>
                <a:latin typeface="+mn-lt"/>
              </a:rPr>
              <a:t> Lublin</a:t>
            </a:r>
            <a:endParaRPr lang="pl-PL" sz="800" dirty="0">
              <a:solidFill>
                <a:schemeClr val="bg2"/>
              </a:solidFill>
              <a:latin typeface="+mn-lt"/>
            </a:endParaRPr>
          </a:p>
        </p:txBody>
      </p:sp>
      <p:sp>
        <p:nvSpPr>
          <p:cNvPr id="21" name="pole tekstowe 20"/>
          <p:cNvSpPr txBox="1"/>
          <p:nvPr/>
        </p:nvSpPr>
        <p:spPr>
          <a:xfrm>
            <a:off x="5214942" y="2500306"/>
            <a:ext cx="1428750" cy="338554"/>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Sępólno </a:t>
            </a:r>
            <a:endParaRPr lang="pl-PL" sz="800" dirty="0" smtClean="0">
              <a:solidFill>
                <a:schemeClr val="bg2"/>
              </a:solidFill>
              <a:latin typeface="+mn-lt"/>
            </a:endParaRPr>
          </a:p>
          <a:p>
            <a:pPr>
              <a:buClr>
                <a:schemeClr val="bg2"/>
              </a:buClr>
              <a:defRPr/>
            </a:pPr>
            <a:r>
              <a:rPr lang="pl-PL" sz="800" dirty="0" smtClean="0">
                <a:solidFill>
                  <a:schemeClr val="bg2"/>
                </a:solidFill>
                <a:latin typeface="+mn-lt"/>
              </a:rPr>
              <a:t>  Krajeńskie</a:t>
            </a:r>
            <a:endParaRPr lang="pl-PL" sz="800" dirty="0">
              <a:solidFill>
                <a:schemeClr val="bg2"/>
              </a:solidFill>
              <a:latin typeface="+mn-lt"/>
            </a:endParaRPr>
          </a:p>
        </p:txBody>
      </p:sp>
      <p:sp>
        <p:nvSpPr>
          <p:cNvPr id="73" name="Prostokąt 72"/>
          <p:cNvSpPr/>
          <p:nvPr/>
        </p:nvSpPr>
        <p:spPr>
          <a:xfrm>
            <a:off x="5429256" y="2857496"/>
            <a:ext cx="71438"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74" name="Elipsa 73"/>
          <p:cNvSpPr/>
          <p:nvPr/>
        </p:nvSpPr>
        <p:spPr>
          <a:xfrm flipH="1">
            <a:off x="5572132" y="2857496"/>
            <a:ext cx="82550" cy="82550"/>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75" name="pole tekstowe 74"/>
          <p:cNvSpPr txBox="1"/>
          <p:nvPr/>
        </p:nvSpPr>
        <p:spPr>
          <a:xfrm>
            <a:off x="5000628" y="3286124"/>
            <a:ext cx="928688" cy="223033"/>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Poznań</a:t>
            </a:r>
          </a:p>
        </p:txBody>
      </p:sp>
      <p:sp>
        <p:nvSpPr>
          <p:cNvPr id="76" name="Trójkąt równoramienny 75"/>
          <p:cNvSpPr/>
          <p:nvPr/>
        </p:nvSpPr>
        <p:spPr>
          <a:xfrm>
            <a:off x="5429250" y="3500439"/>
            <a:ext cx="71438" cy="71437"/>
          </a:xfrm>
          <a:prstGeom prst="triangl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77" name="Elipsa 76"/>
          <p:cNvSpPr/>
          <p:nvPr/>
        </p:nvSpPr>
        <p:spPr>
          <a:xfrm flipH="1">
            <a:off x="5286375" y="3500438"/>
            <a:ext cx="82550" cy="82550"/>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78" name="Prostokąt 77"/>
          <p:cNvSpPr/>
          <p:nvPr/>
        </p:nvSpPr>
        <p:spPr>
          <a:xfrm>
            <a:off x="5143504" y="3500438"/>
            <a:ext cx="71438" cy="71437"/>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84" name="pole tekstowe 83"/>
          <p:cNvSpPr txBox="1"/>
          <p:nvPr/>
        </p:nvSpPr>
        <p:spPr>
          <a:xfrm>
            <a:off x="6000750" y="4643439"/>
            <a:ext cx="928688" cy="223033"/>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Zawiercie</a:t>
            </a:r>
          </a:p>
        </p:txBody>
      </p:sp>
      <p:sp>
        <p:nvSpPr>
          <p:cNvPr id="85" name="Elipsa 84"/>
          <p:cNvSpPr/>
          <p:nvPr/>
        </p:nvSpPr>
        <p:spPr>
          <a:xfrm flipH="1">
            <a:off x="6286500" y="4857751"/>
            <a:ext cx="82550" cy="82550"/>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86" name="Prostokąt 85"/>
          <p:cNvSpPr/>
          <p:nvPr/>
        </p:nvSpPr>
        <p:spPr>
          <a:xfrm>
            <a:off x="6143625" y="4857751"/>
            <a:ext cx="71438"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87" name="pole tekstowe 86"/>
          <p:cNvSpPr txBox="1"/>
          <p:nvPr/>
        </p:nvSpPr>
        <p:spPr>
          <a:xfrm>
            <a:off x="6418225" y="4940339"/>
            <a:ext cx="1000125" cy="223033"/>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Kraków</a:t>
            </a:r>
          </a:p>
        </p:txBody>
      </p:sp>
      <p:sp>
        <p:nvSpPr>
          <p:cNvPr id="88" name="Trójkąt równoramienny 87"/>
          <p:cNvSpPr/>
          <p:nvPr/>
        </p:nvSpPr>
        <p:spPr>
          <a:xfrm>
            <a:off x="6846848" y="5154652"/>
            <a:ext cx="71438" cy="71438"/>
          </a:xfrm>
          <a:prstGeom prst="triangl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89" name="Elipsa 88"/>
          <p:cNvSpPr/>
          <p:nvPr/>
        </p:nvSpPr>
        <p:spPr>
          <a:xfrm flipH="1">
            <a:off x="6703973" y="5154652"/>
            <a:ext cx="82550" cy="82550"/>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90" name="Prostokąt 89"/>
          <p:cNvSpPr/>
          <p:nvPr/>
        </p:nvSpPr>
        <p:spPr>
          <a:xfrm>
            <a:off x="6561098" y="5154652"/>
            <a:ext cx="71438"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91" name="Schemat blokowy: łącznik 90"/>
          <p:cNvSpPr>
            <a:spLocks noChangeAspect="1"/>
          </p:cNvSpPr>
          <p:nvPr/>
        </p:nvSpPr>
        <p:spPr>
          <a:xfrm>
            <a:off x="6572264" y="3071810"/>
            <a:ext cx="1080000" cy="1080000"/>
          </a:xfrm>
          <a:prstGeom prst="flowChartConnector">
            <a:avLst/>
          </a:prstGeom>
          <a:solidFill>
            <a:schemeClr val="bg1">
              <a:lumMod val="20000"/>
              <a:lumOff val="80000"/>
              <a:alpha val="50000"/>
            </a:schemeClr>
          </a:solidFill>
          <a:ln>
            <a:noFill/>
          </a:ln>
          <a:effectLst>
            <a:outerShdw blurRad="50800" dist="38100" dir="2700000" algn="tl" rotWithShape="0">
              <a:prstClr val="black">
                <a:alpha val="40000"/>
              </a:prstClr>
            </a:outerShdw>
          </a:effectLst>
          <a:scene3d>
            <a:camera prst="orthographicFront"/>
            <a:lightRig rig="threePt" dir="t"/>
          </a:scene3d>
          <a:sp3d prstMaterial="metal"/>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pl-PL" sz="900" dirty="0">
              <a:solidFill>
                <a:srgbClr val="080808"/>
              </a:solidFill>
            </a:endParaRPr>
          </a:p>
        </p:txBody>
      </p:sp>
      <p:sp>
        <p:nvSpPr>
          <p:cNvPr id="92" name="pole tekstowe 91"/>
          <p:cNvSpPr txBox="1"/>
          <p:nvPr/>
        </p:nvSpPr>
        <p:spPr>
          <a:xfrm>
            <a:off x="6786578" y="3286124"/>
            <a:ext cx="928687" cy="584775"/>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a:t>
            </a:r>
            <a:r>
              <a:rPr lang="pl-PL" sz="800" dirty="0" smtClean="0">
                <a:solidFill>
                  <a:schemeClr val="bg2"/>
                </a:solidFill>
                <a:latin typeface="+mn-lt"/>
              </a:rPr>
              <a:t>Warszawa</a:t>
            </a:r>
          </a:p>
          <a:p>
            <a:pPr>
              <a:buClr>
                <a:schemeClr val="bg2"/>
              </a:buClr>
              <a:buFont typeface="Wingdings" pitchFamily="2" charset="2"/>
              <a:buChar char="q"/>
              <a:defRPr/>
            </a:pPr>
            <a:endParaRPr lang="pl-PL" sz="800" dirty="0" smtClean="0">
              <a:solidFill>
                <a:schemeClr val="bg2"/>
              </a:solidFill>
              <a:latin typeface="+mn-lt"/>
            </a:endParaRPr>
          </a:p>
          <a:p>
            <a:pPr>
              <a:buClr>
                <a:schemeClr val="bg2"/>
              </a:buClr>
              <a:buFont typeface="Wingdings" pitchFamily="2" charset="2"/>
              <a:buChar char="q"/>
              <a:defRPr/>
            </a:pPr>
            <a:r>
              <a:rPr lang="pl-PL" sz="800" dirty="0" smtClean="0">
                <a:solidFill>
                  <a:schemeClr val="bg2"/>
                </a:solidFill>
              </a:rPr>
              <a:t> Radom</a:t>
            </a:r>
          </a:p>
          <a:p>
            <a:pPr>
              <a:buClr>
                <a:schemeClr val="bg2"/>
              </a:buClr>
              <a:defRPr/>
            </a:pPr>
            <a:r>
              <a:rPr lang="pl-PL" sz="800" dirty="0" smtClean="0">
                <a:solidFill>
                  <a:schemeClr val="bg2"/>
                </a:solidFill>
              </a:rPr>
              <a:t>  (</a:t>
            </a:r>
            <a:r>
              <a:rPr lang="pl-PL" sz="800" dirty="0" err="1" smtClean="0">
                <a:solidFill>
                  <a:schemeClr val="bg2"/>
                </a:solidFill>
              </a:rPr>
              <a:t>Polcynk</a:t>
            </a:r>
            <a:r>
              <a:rPr lang="pl-PL" sz="800" dirty="0" smtClean="0">
                <a:solidFill>
                  <a:schemeClr val="bg2"/>
                </a:solidFill>
              </a:rPr>
              <a:t>)</a:t>
            </a:r>
          </a:p>
        </p:txBody>
      </p:sp>
      <p:sp>
        <p:nvSpPr>
          <p:cNvPr id="93" name="Trójkąt równoramienny 92"/>
          <p:cNvSpPr/>
          <p:nvPr/>
        </p:nvSpPr>
        <p:spPr>
          <a:xfrm flipH="1">
            <a:off x="7072343" y="3857627"/>
            <a:ext cx="71433" cy="71453"/>
          </a:xfrm>
          <a:prstGeom prst="triangl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94" name="Prostokąt 93"/>
          <p:cNvSpPr/>
          <p:nvPr/>
        </p:nvSpPr>
        <p:spPr>
          <a:xfrm>
            <a:off x="6929453" y="3500436"/>
            <a:ext cx="71437"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95" name="Elipsa 94"/>
          <p:cNvSpPr/>
          <p:nvPr/>
        </p:nvSpPr>
        <p:spPr>
          <a:xfrm flipH="1">
            <a:off x="7072326" y="3500436"/>
            <a:ext cx="82550" cy="82550"/>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96" name="Trójkąt równoramienny 95"/>
          <p:cNvSpPr/>
          <p:nvPr/>
        </p:nvSpPr>
        <p:spPr>
          <a:xfrm>
            <a:off x="7215203" y="3500436"/>
            <a:ext cx="71437" cy="71438"/>
          </a:xfrm>
          <a:prstGeom prst="triangl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98" name="pole tekstowe 97"/>
          <p:cNvSpPr txBox="1"/>
          <p:nvPr/>
        </p:nvSpPr>
        <p:spPr>
          <a:xfrm>
            <a:off x="4143372" y="2214554"/>
            <a:ext cx="928688" cy="223033"/>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a:t>
            </a:r>
            <a:r>
              <a:rPr lang="pl-PL" sz="800" dirty="0" smtClean="0">
                <a:solidFill>
                  <a:schemeClr val="bg2"/>
                </a:solidFill>
                <a:latin typeface="+mn-lt"/>
              </a:rPr>
              <a:t>Szczecin</a:t>
            </a:r>
            <a:endParaRPr lang="pl-PL" sz="800" dirty="0">
              <a:solidFill>
                <a:schemeClr val="bg2"/>
              </a:solidFill>
              <a:latin typeface="+mn-lt"/>
            </a:endParaRPr>
          </a:p>
        </p:txBody>
      </p:sp>
      <p:sp>
        <p:nvSpPr>
          <p:cNvPr id="99" name="pole tekstowe 98"/>
          <p:cNvSpPr txBox="1"/>
          <p:nvPr/>
        </p:nvSpPr>
        <p:spPr>
          <a:xfrm>
            <a:off x="7572396" y="2571744"/>
            <a:ext cx="928716" cy="214308"/>
          </a:xfrm>
          <a:prstGeom prst="rect">
            <a:avLst/>
          </a:prstGeom>
          <a:noFill/>
        </p:spPr>
        <p:txBody>
          <a:bodyPr wrap="square">
            <a:spAutoFit/>
          </a:bodyPr>
          <a:lstStyle/>
          <a:p>
            <a:pPr>
              <a:buClr>
                <a:schemeClr val="bg2"/>
              </a:buClr>
              <a:buFont typeface="Wingdings" pitchFamily="2" charset="2"/>
              <a:buChar char="q"/>
              <a:defRPr/>
            </a:pPr>
            <a:r>
              <a:rPr lang="pl-PL" sz="800" dirty="0">
                <a:solidFill>
                  <a:schemeClr val="bg2"/>
                </a:solidFill>
                <a:latin typeface="+mn-lt"/>
              </a:rPr>
              <a:t> Białystok</a:t>
            </a:r>
          </a:p>
        </p:txBody>
      </p:sp>
      <p:sp>
        <p:nvSpPr>
          <p:cNvPr id="100" name="pole tekstowe 99"/>
          <p:cNvSpPr txBox="1"/>
          <p:nvPr/>
        </p:nvSpPr>
        <p:spPr>
          <a:xfrm>
            <a:off x="5715008" y="1785926"/>
            <a:ext cx="928688" cy="223033"/>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a:t>
            </a:r>
            <a:r>
              <a:rPr lang="pl-PL" sz="800" dirty="0" smtClean="0">
                <a:solidFill>
                  <a:schemeClr val="bg2"/>
                </a:solidFill>
                <a:latin typeface="+mn-lt"/>
              </a:rPr>
              <a:t>Gdynia</a:t>
            </a:r>
            <a:endParaRPr lang="pl-PL" sz="800" dirty="0">
              <a:solidFill>
                <a:schemeClr val="bg2"/>
              </a:solidFill>
              <a:latin typeface="+mn-lt"/>
            </a:endParaRPr>
          </a:p>
        </p:txBody>
      </p:sp>
      <p:sp>
        <p:nvSpPr>
          <p:cNvPr id="104" name="pole tekstowe 103"/>
          <p:cNvSpPr txBox="1"/>
          <p:nvPr/>
        </p:nvSpPr>
        <p:spPr>
          <a:xfrm>
            <a:off x="4714876" y="4000504"/>
            <a:ext cx="928688" cy="223033"/>
          </a:xfrm>
          <a:prstGeom prst="rect">
            <a:avLst/>
          </a:prstGeom>
          <a:noFill/>
        </p:spPr>
        <p:txBody>
          <a:bodyPr>
            <a:spAutoFit/>
          </a:bodyPr>
          <a:lstStyle/>
          <a:p>
            <a:pPr>
              <a:buClr>
                <a:schemeClr val="bg2"/>
              </a:buClr>
              <a:buFont typeface="Wingdings" pitchFamily="2" charset="2"/>
              <a:buChar char="q"/>
              <a:defRPr/>
            </a:pPr>
            <a:r>
              <a:rPr lang="pl-PL" sz="800" dirty="0">
                <a:solidFill>
                  <a:schemeClr val="bg2"/>
                </a:solidFill>
                <a:latin typeface="+mn-lt"/>
              </a:rPr>
              <a:t> </a:t>
            </a:r>
            <a:r>
              <a:rPr lang="pl-PL" sz="800" dirty="0" smtClean="0">
                <a:solidFill>
                  <a:schemeClr val="bg2"/>
                </a:solidFill>
                <a:latin typeface="+mn-lt"/>
              </a:rPr>
              <a:t>Wrocław</a:t>
            </a:r>
            <a:endParaRPr lang="pl-PL" sz="800" dirty="0">
              <a:solidFill>
                <a:schemeClr val="bg2"/>
              </a:solidFill>
              <a:latin typeface="+mn-lt"/>
            </a:endParaRPr>
          </a:p>
        </p:txBody>
      </p:sp>
      <p:sp>
        <p:nvSpPr>
          <p:cNvPr id="105" name="Prostokąt 104"/>
          <p:cNvSpPr/>
          <p:nvPr/>
        </p:nvSpPr>
        <p:spPr>
          <a:xfrm>
            <a:off x="7858148" y="4071942"/>
            <a:ext cx="71437"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106" name="Prostokąt 105"/>
          <p:cNvSpPr/>
          <p:nvPr/>
        </p:nvSpPr>
        <p:spPr>
          <a:xfrm>
            <a:off x="5929322" y="2000240"/>
            <a:ext cx="71437"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107" name="Prostokąt 106"/>
          <p:cNvSpPr/>
          <p:nvPr/>
        </p:nvSpPr>
        <p:spPr>
          <a:xfrm>
            <a:off x="4429124" y="2428868"/>
            <a:ext cx="71437"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
        <p:nvSpPr>
          <p:cNvPr id="108" name="Prostokąt 107"/>
          <p:cNvSpPr/>
          <p:nvPr/>
        </p:nvSpPr>
        <p:spPr>
          <a:xfrm>
            <a:off x="4929190" y="4214818"/>
            <a:ext cx="71437" cy="7143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8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7400948" cy="654050"/>
          </a:xfrm>
        </p:spPr>
        <p:txBody>
          <a:bodyPr/>
          <a:lstStyle/>
          <a:p>
            <a:r>
              <a:rPr lang="pl-PL" dirty="0" smtClean="0"/>
              <a:t>	</a:t>
            </a: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MODEL BIZNESU</a:t>
            </a:r>
            <a:endParaRPr lang="pl-PL" b="1" dirty="0" smtClean="0"/>
          </a:p>
        </p:txBody>
      </p:sp>
      <p:graphicFrame>
        <p:nvGraphicFramePr>
          <p:cNvPr id="5" name="Diagram 4"/>
          <p:cNvGraphicFramePr/>
          <p:nvPr/>
        </p:nvGraphicFramePr>
        <p:xfrm>
          <a:off x="790575" y="1143000"/>
          <a:ext cx="756285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rostokąt zaokrąglony 7"/>
          <p:cNvSpPr/>
          <p:nvPr/>
        </p:nvSpPr>
        <p:spPr>
          <a:xfrm>
            <a:off x="928662" y="3286124"/>
            <a:ext cx="1071570" cy="52387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pl-PL" sz="1000" b="0" dirty="0">
                <a:solidFill>
                  <a:schemeClr val="bg1">
                    <a:lumMod val="75000"/>
                  </a:schemeClr>
                </a:solidFill>
              </a:rPr>
              <a:t>Huty żelaza</a:t>
            </a:r>
          </a:p>
        </p:txBody>
      </p:sp>
      <p:sp>
        <p:nvSpPr>
          <p:cNvPr id="10" name="Prostokąt zaokrąglony 9"/>
          <p:cNvSpPr/>
          <p:nvPr/>
        </p:nvSpPr>
        <p:spPr>
          <a:xfrm>
            <a:off x="2857488" y="2071678"/>
            <a:ext cx="3538551" cy="52387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pl-PL" sz="1000" dirty="0">
                <a:solidFill>
                  <a:schemeClr val="bg1">
                    <a:lumMod val="75000"/>
                  </a:schemeClr>
                </a:solidFill>
              </a:rPr>
              <a:t>Konsorcjum Stali SA</a:t>
            </a:r>
          </a:p>
        </p:txBody>
      </p:sp>
      <p:sp>
        <p:nvSpPr>
          <p:cNvPr id="11" name="Prostokąt zaokrąglony 10"/>
          <p:cNvSpPr/>
          <p:nvPr/>
        </p:nvSpPr>
        <p:spPr>
          <a:xfrm>
            <a:off x="4714876" y="3286124"/>
            <a:ext cx="1590675" cy="52387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pl-PL" sz="1000" b="0" dirty="0">
                <a:solidFill>
                  <a:schemeClr val="bg1">
                    <a:lumMod val="75000"/>
                  </a:schemeClr>
                </a:solidFill>
              </a:rPr>
              <a:t>Dystrybutorzy wyrobów stalowych</a:t>
            </a:r>
          </a:p>
        </p:txBody>
      </p:sp>
      <p:sp>
        <p:nvSpPr>
          <p:cNvPr id="12" name="Prostokąt zaokrąglony 11"/>
          <p:cNvSpPr/>
          <p:nvPr/>
        </p:nvSpPr>
        <p:spPr>
          <a:xfrm>
            <a:off x="7143768" y="3286124"/>
            <a:ext cx="1095375" cy="52387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pl-PL" sz="1000" b="0" dirty="0">
                <a:solidFill>
                  <a:schemeClr val="bg1">
                    <a:lumMod val="75000"/>
                  </a:schemeClr>
                </a:solidFill>
              </a:rPr>
              <a:t>Odbiorcy wyrobów stalowych</a:t>
            </a:r>
          </a:p>
        </p:txBody>
      </p:sp>
      <p:sp>
        <p:nvSpPr>
          <p:cNvPr id="42" name="Wygięta strzałka 41"/>
          <p:cNvSpPr/>
          <p:nvPr/>
        </p:nvSpPr>
        <p:spPr>
          <a:xfrm>
            <a:off x="1428728" y="2285992"/>
            <a:ext cx="1357322" cy="928694"/>
          </a:xfrm>
          <a:prstGeom prst="bentArrow">
            <a:avLst>
              <a:gd name="adj1" fmla="val 11147"/>
              <a:gd name="adj2" fmla="val 13225"/>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solidFill>
                <a:schemeClr val="tx1"/>
              </a:solidFill>
            </a:endParaRPr>
          </a:p>
        </p:txBody>
      </p:sp>
      <p:sp>
        <p:nvSpPr>
          <p:cNvPr id="48" name="Wygięta strzałka 47"/>
          <p:cNvSpPr/>
          <p:nvPr/>
        </p:nvSpPr>
        <p:spPr>
          <a:xfrm rot="5400000">
            <a:off x="6679421" y="2107397"/>
            <a:ext cx="857256" cy="1357322"/>
          </a:xfrm>
          <a:prstGeom prst="bentArrow">
            <a:avLst>
              <a:gd name="adj1" fmla="val 11147"/>
              <a:gd name="adj2" fmla="val 13225"/>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solidFill>
                <a:schemeClr val="tx1"/>
              </a:solidFill>
            </a:endParaRPr>
          </a:p>
        </p:txBody>
      </p:sp>
      <p:sp>
        <p:nvSpPr>
          <p:cNvPr id="21" name="Prostokąt zaokrąglony 20"/>
          <p:cNvSpPr/>
          <p:nvPr/>
        </p:nvSpPr>
        <p:spPr>
          <a:xfrm>
            <a:off x="2500298" y="3286124"/>
            <a:ext cx="1071570" cy="52387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pl-PL" sz="1000" b="0" dirty="0" smtClean="0">
                <a:solidFill>
                  <a:schemeClr val="bg1">
                    <a:lumMod val="75000"/>
                  </a:schemeClr>
                </a:solidFill>
              </a:rPr>
              <a:t>Zakłady przetwórstwa</a:t>
            </a:r>
            <a:endParaRPr lang="pl-PL" sz="1000" b="0" dirty="0">
              <a:solidFill>
                <a:schemeClr val="bg1">
                  <a:lumMod val="75000"/>
                </a:schemeClr>
              </a:solidFill>
            </a:endParaRPr>
          </a:p>
        </p:txBody>
      </p:sp>
      <p:sp>
        <p:nvSpPr>
          <p:cNvPr id="22" name="Wygięta strzałka 21"/>
          <p:cNvSpPr/>
          <p:nvPr/>
        </p:nvSpPr>
        <p:spPr>
          <a:xfrm>
            <a:off x="1714480" y="2643182"/>
            <a:ext cx="1223970" cy="571504"/>
          </a:xfrm>
          <a:prstGeom prst="bentArrow">
            <a:avLst>
              <a:gd name="adj1" fmla="val 11147"/>
              <a:gd name="adj2" fmla="val 0"/>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solidFill>
                <a:schemeClr val="tx1"/>
              </a:solidFill>
            </a:endParaRPr>
          </a:p>
        </p:txBody>
      </p:sp>
      <p:sp>
        <p:nvSpPr>
          <p:cNvPr id="25" name="Strzałka w prawo 24"/>
          <p:cNvSpPr/>
          <p:nvPr/>
        </p:nvSpPr>
        <p:spPr>
          <a:xfrm>
            <a:off x="2071670" y="3500438"/>
            <a:ext cx="357190" cy="142876"/>
          </a:xfrm>
          <a:prstGeom prs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p>
        </p:txBody>
      </p:sp>
      <p:sp>
        <p:nvSpPr>
          <p:cNvPr id="26" name="Strzałka w prawo 25"/>
          <p:cNvSpPr/>
          <p:nvPr/>
        </p:nvSpPr>
        <p:spPr>
          <a:xfrm>
            <a:off x="3643306" y="3500438"/>
            <a:ext cx="1000132" cy="142876"/>
          </a:xfrm>
          <a:prstGeom prs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p>
        </p:txBody>
      </p:sp>
      <p:sp>
        <p:nvSpPr>
          <p:cNvPr id="27" name="Strzałka w prawo 26"/>
          <p:cNvSpPr/>
          <p:nvPr/>
        </p:nvSpPr>
        <p:spPr>
          <a:xfrm>
            <a:off x="6357950" y="3500438"/>
            <a:ext cx="714380" cy="142876"/>
          </a:xfrm>
          <a:prstGeom prs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p>
        </p:txBody>
      </p:sp>
      <p:sp>
        <p:nvSpPr>
          <p:cNvPr id="30" name="Strzałka zawracania 29"/>
          <p:cNvSpPr/>
          <p:nvPr/>
        </p:nvSpPr>
        <p:spPr>
          <a:xfrm flipV="1">
            <a:off x="1643042" y="3857628"/>
            <a:ext cx="4000528" cy="357190"/>
          </a:xfrm>
          <a:prstGeom prst="uturnArrow">
            <a:avLst>
              <a:gd name="adj1" fmla="val 25000"/>
              <a:gd name="adj2" fmla="val 25000"/>
              <a:gd name="adj3" fmla="val 46333"/>
              <a:gd name="adj4" fmla="val 43750"/>
              <a:gd name="adj5" fmla="val 93286"/>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solidFill>
                <a:schemeClr val="tx1"/>
              </a:solidFill>
            </a:endParaRPr>
          </a:p>
        </p:txBody>
      </p:sp>
      <p:sp>
        <p:nvSpPr>
          <p:cNvPr id="19" name="Strzałka zawracania 18"/>
          <p:cNvSpPr/>
          <p:nvPr/>
        </p:nvSpPr>
        <p:spPr>
          <a:xfrm>
            <a:off x="1714480" y="2928934"/>
            <a:ext cx="5715040" cy="295276"/>
          </a:xfrm>
          <a:prstGeom prst="uturnArrow">
            <a:avLst>
              <a:gd name="adj1" fmla="val 25000"/>
              <a:gd name="adj2" fmla="val 25000"/>
              <a:gd name="adj3" fmla="val 46333"/>
              <a:gd name="adj4" fmla="val 43750"/>
              <a:gd name="adj5" fmla="val 93286"/>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pl-PL" sz="1800" b="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sz="3200" b="1" dirty="0" smtClean="0">
                <a:solidFill>
                  <a:srgbClr val="003399"/>
                </a:solidFill>
                <a:latin typeface="+mn-lt"/>
              </a:rPr>
              <a:t/>
            </a:r>
            <a:br>
              <a:rPr lang="pl-PL" sz="3200" b="1" dirty="0" smtClean="0">
                <a:solidFill>
                  <a:srgbClr val="003399"/>
                </a:solidFill>
                <a:latin typeface="+mn-lt"/>
              </a:rPr>
            </a:br>
            <a:r>
              <a:rPr lang="pl-PL" sz="3200" b="1" dirty="0" smtClean="0">
                <a:solidFill>
                  <a:srgbClr val="003399"/>
                </a:solidFill>
                <a:latin typeface="+mn-lt"/>
              </a:rPr>
              <a:t/>
            </a:r>
            <a:br>
              <a:rPr lang="pl-PL" sz="3200" b="1" dirty="0" smtClean="0">
                <a:solidFill>
                  <a:srgbClr val="003399"/>
                </a:solidFill>
                <a:latin typeface="+mn-lt"/>
              </a:rPr>
            </a:br>
            <a:r>
              <a:rPr lang="pl-PL" sz="3200" b="1" dirty="0" smtClean="0">
                <a:solidFill>
                  <a:srgbClr val="003399"/>
                </a:solidFill>
                <a:latin typeface="+mn-lt"/>
              </a:rPr>
              <a:t/>
            </a:r>
            <a:br>
              <a:rPr lang="pl-PL" sz="3200" b="1" dirty="0" smtClean="0">
                <a:solidFill>
                  <a:srgbClr val="003399"/>
                </a:solidFill>
                <a:latin typeface="+mn-lt"/>
              </a:rPr>
            </a:br>
            <a:r>
              <a:rPr lang="pl-PL" sz="3200" b="1" dirty="0" smtClean="0">
                <a:solidFill>
                  <a:srgbClr val="003399"/>
                </a:solidFill>
                <a:latin typeface="+mn-lt"/>
              </a:rPr>
              <a:t>WYNIKI FINANSOWE </a:t>
            </a:r>
            <a:br>
              <a:rPr lang="pl-PL" sz="3200" b="1" dirty="0" smtClean="0">
                <a:solidFill>
                  <a:srgbClr val="003399"/>
                </a:solidFill>
                <a:latin typeface="+mn-lt"/>
              </a:rPr>
            </a:br>
            <a:r>
              <a:rPr lang="pl-PL" sz="3200" b="1" dirty="0" smtClean="0">
                <a:solidFill>
                  <a:srgbClr val="003399"/>
                </a:solidFill>
                <a:latin typeface="+mn-lt"/>
              </a:rPr>
              <a:t/>
            </a:r>
            <a:br>
              <a:rPr lang="pl-PL" sz="3200" b="1" dirty="0" smtClean="0">
                <a:solidFill>
                  <a:srgbClr val="003399"/>
                </a:solidFill>
                <a:latin typeface="+mn-lt"/>
              </a:rPr>
            </a:br>
            <a:r>
              <a:rPr lang="pl-PL" sz="3200" b="1" dirty="0" smtClean="0">
                <a:solidFill>
                  <a:srgbClr val="003399"/>
                </a:solidFill>
                <a:latin typeface="+mn-lt"/>
              </a:rPr>
              <a:t>KONSORCJUM STALI </a:t>
            </a:r>
            <a:br>
              <a:rPr lang="pl-PL" sz="3200" b="1" dirty="0" smtClean="0">
                <a:solidFill>
                  <a:srgbClr val="003399"/>
                </a:solidFill>
                <a:latin typeface="+mn-lt"/>
              </a:rPr>
            </a:br>
            <a:r>
              <a:rPr lang="pl-PL" dirty="0" smtClean="0">
                <a:solidFill>
                  <a:srgbClr val="003399"/>
                </a:solidFill>
              </a:rPr>
              <a:t/>
            </a:r>
            <a:br>
              <a:rPr lang="pl-PL" dirty="0" smtClean="0">
                <a:solidFill>
                  <a:srgbClr val="003399"/>
                </a:solidFill>
              </a:rPr>
            </a:br>
            <a:endParaRPr lang="pl-PL" b="1" dirty="0">
              <a:ln w="12700">
                <a:solidFill>
                  <a:schemeClr val="tx2">
                    <a:satMod val="155000"/>
                  </a:schemeClr>
                </a:solidFill>
                <a:prstDash val="solid"/>
              </a:ln>
              <a:solidFill>
                <a:srgbClr val="003399"/>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GRUPY KONSORCJUM STALI</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 IV KWARTALE 2009</a:t>
            </a:r>
            <a:endParaRPr lang="pl-PL"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7</a:t>
            </a:fld>
            <a:endParaRPr lang="pl-PL" dirty="0"/>
          </a:p>
        </p:txBody>
      </p:sp>
      <p:pic>
        <p:nvPicPr>
          <p:cNvPr id="6" name="Obraz 5" descr="S2.jpg"/>
          <p:cNvPicPr>
            <a:picLocks noChangeAspect="1"/>
          </p:cNvPicPr>
          <p:nvPr/>
        </p:nvPicPr>
        <p:blipFill>
          <a:blip r:embed="rId2" cstate="print"/>
          <a:stretch>
            <a:fillRect/>
          </a:stretch>
        </p:blipFill>
        <p:spPr>
          <a:xfrm>
            <a:off x="5715008" y="1142984"/>
            <a:ext cx="3143272" cy="4643470"/>
          </a:xfrm>
          <a:prstGeom prst="rect">
            <a:avLst/>
          </a:prstGeom>
        </p:spPr>
      </p:pic>
      <p:sp>
        <p:nvSpPr>
          <p:cNvPr id="9" name="Prostokąt 8"/>
          <p:cNvSpPr/>
          <p:nvPr/>
        </p:nvSpPr>
        <p:spPr>
          <a:xfrm>
            <a:off x="571472" y="1071546"/>
            <a:ext cx="5072098" cy="4755148"/>
          </a:xfrm>
          <a:prstGeom prst="rect">
            <a:avLst/>
          </a:prstGeom>
        </p:spPr>
        <p:txBody>
          <a:bodyPr wrap="square">
            <a:spAutoFit/>
          </a:bodyPr>
          <a:lstStyle/>
          <a:p>
            <a:endParaRPr lang="pl-PL" sz="1600" dirty="0" smtClean="0"/>
          </a:p>
          <a:p>
            <a:pPr algn="just"/>
            <a:r>
              <a:rPr lang="pl-PL" sz="1700" b="0" dirty="0" smtClean="0"/>
              <a:t>Na poziomie  skonsolidowanych wyników grupy kapitałowej przychody ze  sprzedaży w  IV kwartale wyniosły 178,9 mln PLN, a narastająco po czterech kwartałach tego roku 732,3 mln PLN. W analogicznym okresie  roku 2008 Grupa osiągnęła w  IV kwartale przychody na poziomie 220,3 mln PLN oraz za cały rok  757,6  mln  PLN.  Oznacza  to,  przychody  ze  sprzedaży  spadły  odpowiednio  o  18,8%  kwartał  do kwartału oraz o 3,3%  rok do  roku. Na  spadek przychodów  ze  sprzedaży wpływ miała niewątpliwie zapaść  gospodarcza,  która  w  branży  Emitenta  przełożyła  się,  m.in.    na  blisko  40%  spadek  cen głównych  asortymentów  oferowanych  przez Spółkę.</a:t>
            </a:r>
          </a:p>
          <a:p>
            <a:endParaRPr lang="pl-PL" sz="1600" dirty="0" smtClean="0"/>
          </a:p>
          <a:p>
            <a:endParaRPr lang="pl-PL"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GRUPY KONSORCJUM STALI</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 IV KWARTALE 2009</a:t>
            </a:r>
            <a:endParaRPr lang="pl-PL"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8</a:t>
            </a:fld>
            <a:endParaRPr lang="pl-PL" dirty="0"/>
          </a:p>
        </p:txBody>
      </p:sp>
      <p:pic>
        <p:nvPicPr>
          <p:cNvPr id="6" name="Obraz 5" descr="S2.jpg"/>
          <p:cNvPicPr>
            <a:picLocks noChangeAspect="1"/>
          </p:cNvPicPr>
          <p:nvPr/>
        </p:nvPicPr>
        <p:blipFill>
          <a:blip r:embed="rId2" cstate="print"/>
          <a:stretch>
            <a:fillRect/>
          </a:stretch>
        </p:blipFill>
        <p:spPr>
          <a:xfrm>
            <a:off x="5715008" y="1142984"/>
            <a:ext cx="3143272" cy="4643470"/>
          </a:xfrm>
          <a:prstGeom prst="rect">
            <a:avLst/>
          </a:prstGeom>
        </p:spPr>
      </p:pic>
      <p:sp>
        <p:nvSpPr>
          <p:cNvPr id="9" name="Prostokąt 8"/>
          <p:cNvSpPr/>
          <p:nvPr/>
        </p:nvSpPr>
        <p:spPr>
          <a:xfrm>
            <a:off x="500034" y="785794"/>
            <a:ext cx="5214974" cy="5570756"/>
          </a:xfrm>
          <a:prstGeom prst="rect">
            <a:avLst/>
          </a:prstGeom>
        </p:spPr>
        <p:txBody>
          <a:bodyPr wrap="square">
            <a:spAutoFit/>
          </a:bodyPr>
          <a:lstStyle/>
          <a:p>
            <a:endParaRPr lang="pl-PL" sz="1800" b="0" dirty="0" smtClean="0">
              <a:latin typeface="+mn-lt"/>
            </a:endParaRPr>
          </a:p>
          <a:p>
            <a:pPr algn="just"/>
            <a:r>
              <a:rPr lang="pl-PL" sz="1700" b="0" dirty="0" smtClean="0">
                <a:latin typeface="Arial" pitchFamily="34" charset="0"/>
                <a:cs typeface="Arial" pitchFamily="34" charset="0"/>
              </a:rPr>
              <a:t>Produkcja  zbrojeń  budowlanych  i  konstrukcji stalowych, mimo niesprzyjających warunków  gospodarczych  (zapaść  w  budownictwie,  które  jest głównym odbiorcą tego typu produktów) wykazała dynamikę rosnącą. Mimo trudności wielu zbrojarni na  rynku,  przychody  Emitenta  w  IV  kwartale  2009  r.  z  tytułu  sprzedaży  produktów  wzrosły  w porównaniu  z  analogicznym  okresem  roku  2008  o  8,7  mln  zł  wykazując  dynamikę  wzrostu  na poziomie 23%. I ten wzrost jest odzwierciedleniem wyników osiągniętych w tym obszarze w całym roku 2009 – za cztery kwartały 2009 r. przychody ze sprzedaży produktów wzrosły w Grupie o 35,7 mln zł osiągając wartość 180,3 mln zł  i dynamikę wzrostu  liczoną  rok do  roku na poziomie 24,8%. Przychody  z  tego  obszaru  działalności  Emitenta  osiągnęły  25%  udział  w  całkowitych  jego przychodach.</a:t>
            </a:r>
          </a:p>
          <a:p>
            <a:endParaRPr lang="pl-PL" sz="1600" dirty="0" smtClean="0"/>
          </a:p>
          <a:p>
            <a:endParaRPr lang="pl-PL"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WYNIKI GRUPY KONSORCJUM STALI </a:t>
            </a:r>
            <a:b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 IV KWARTALE 2009</a:t>
            </a:r>
            <a:endParaRPr lang="pl-PL" b="1" dirty="0"/>
          </a:p>
        </p:txBody>
      </p:sp>
      <p:sp>
        <p:nvSpPr>
          <p:cNvPr id="3" name="Symbol zastępczy numeru slajdu 2"/>
          <p:cNvSpPr>
            <a:spLocks noGrp="1"/>
          </p:cNvSpPr>
          <p:nvPr>
            <p:ph type="sldNum" sz="quarter" idx="11"/>
          </p:nvPr>
        </p:nvSpPr>
        <p:spPr/>
        <p:txBody>
          <a:bodyPr/>
          <a:lstStyle/>
          <a:p>
            <a:fld id="{DFD64866-9C1A-4324-9430-76FCA15DD43E}" type="slidenum">
              <a:rPr lang="pl-PL" smtClean="0"/>
              <a:pPr/>
              <a:t>9</a:t>
            </a:fld>
            <a:endParaRPr lang="pl-PL" dirty="0"/>
          </a:p>
        </p:txBody>
      </p:sp>
      <p:pic>
        <p:nvPicPr>
          <p:cNvPr id="6" name="Obraz 5" descr="S2.jpg"/>
          <p:cNvPicPr>
            <a:picLocks noChangeAspect="1"/>
          </p:cNvPicPr>
          <p:nvPr/>
        </p:nvPicPr>
        <p:blipFill>
          <a:blip r:embed="rId2" cstate="print"/>
          <a:stretch>
            <a:fillRect/>
          </a:stretch>
        </p:blipFill>
        <p:spPr>
          <a:xfrm>
            <a:off x="5715008" y="1142984"/>
            <a:ext cx="3143272" cy="4643470"/>
          </a:xfrm>
          <a:prstGeom prst="rect">
            <a:avLst/>
          </a:prstGeom>
        </p:spPr>
      </p:pic>
      <p:sp>
        <p:nvSpPr>
          <p:cNvPr id="9" name="Prostokąt 8"/>
          <p:cNvSpPr/>
          <p:nvPr/>
        </p:nvSpPr>
        <p:spPr>
          <a:xfrm>
            <a:off x="500034" y="1071546"/>
            <a:ext cx="5143536" cy="4755148"/>
          </a:xfrm>
          <a:prstGeom prst="rect">
            <a:avLst/>
          </a:prstGeom>
        </p:spPr>
        <p:txBody>
          <a:bodyPr wrap="square">
            <a:spAutoFit/>
          </a:bodyPr>
          <a:lstStyle/>
          <a:p>
            <a:endParaRPr lang="pl-PL" sz="1600" dirty="0" smtClean="0"/>
          </a:p>
          <a:p>
            <a:pPr algn="just"/>
            <a:r>
              <a:rPr lang="pl-PL" sz="1700" b="0" dirty="0" smtClean="0"/>
              <a:t>Niestety kryzysowy  rok odbił się negatywnym piętnem na wynikach Grupy Emitenta. W omawianym IV kwartale  sprawozdanie  skonsolidowane  zamknęło  się  stratą  netto w wysokości  1.079  tys.  PLN  a narastająco  stratą  netto w wysokości    135  tys.  PLN. </a:t>
            </a:r>
          </a:p>
          <a:p>
            <a:pPr algn="just"/>
            <a:endParaRPr lang="pl-PL" sz="1700" b="0" dirty="0" smtClean="0"/>
          </a:p>
          <a:p>
            <a:pPr algn="just"/>
            <a:r>
              <a:rPr lang="pl-PL" sz="1700" b="0" dirty="0" smtClean="0"/>
              <a:t>Głównym  powodem  straty  zanotowanej w  IV kwartale  2009  r.  są  odpisy  aktualizujące  należności,  których  Emitent  dokonał  kierując  się  zasadą ostrożności wyceny. </a:t>
            </a:r>
          </a:p>
          <a:p>
            <a:pPr algn="just"/>
            <a:endParaRPr lang="pl-PL" sz="1700" b="0" dirty="0" smtClean="0"/>
          </a:p>
          <a:p>
            <a:pPr algn="just"/>
            <a:r>
              <a:rPr lang="pl-PL" sz="1700" b="0" dirty="0" smtClean="0"/>
              <a:t>Łączna kwota odpisów na należności wyniosła w IV kwartale per saldo 3.345 tys. PLN a w całym roku 5.196 tys. PLN.</a:t>
            </a:r>
          </a:p>
          <a:p>
            <a:endParaRPr lang="pl-PL" sz="1600" dirty="0" smtClean="0"/>
          </a:p>
          <a:p>
            <a:endParaRPr lang="pl-PL"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SB 1">
  <a:themeElements>
    <a:clrScheme name="Niestandardowy 1">
      <a:dk1>
        <a:srgbClr val="003366"/>
      </a:dk1>
      <a:lt1>
        <a:srgbClr val="FFFFFF"/>
      </a:lt1>
      <a:dk2>
        <a:srgbClr val="000099"/>
      </a:dk2>
      <a:lt2>
        <a:srgbClr val="CCFFFF"/>
      </a:lt2>
      <a:accent1>
        <a:srgbClr val="3366CC"/>
      </a:accent1>
      <a:accent2>
        <a:srgbClr val="FF9933"/>
      </a:accent2>
      <a:accent3>
        <a:srgbClr val="AAAACA"/>
      </a:accent3>
      <a:accent4>
        <a:srgbClr val="DADADA"/>
      </a:accent4>
      <a:accent5>
        <a:srgbClr val="ADB8E2"/>
      </a:accent5>
      <a:accent6>
        <a:srgbClr val="C00000"/>
      </a:accent6>
      <a:hlink>
        <a:srgbClr val="66CCFF"/>
      </a:hlink>
      <a:folHlink>
        <a:srgbClr val="FFE701"/>
      </a:folHlink>
    </a:clrScheme>
    <a:fontScheme name="KSB 1">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SB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SB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SB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SB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SB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SB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SB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SB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SB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SB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SB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SB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SB 1 13">
        <a:dk1>
          <a:srgbClr val="000000"/>
        </a:dk1>
        <a:lt1>
          <a:srgbClr val="FFFFFF"/>
        </a:lt1>
        <a:dk2>
          <a:srgbClr val="000000"/>
        </a:dk2>
        <a:lt2>
          <a:srgbClr val="808080"/>
        </a:lt2>
        <a:accent1>
          <a:srgbClr val="BBE0E3"/>
        </a:accent1>
        <a:accent2>
          <a:srgbClr val="3366CC"/>
        </a:accent2>
        <a:accent3>
          <a:srgbClr val="FFFFFF"/>
        </a:accent3>
        <a:accent4>
          <a:srgbClr val="000000"/>
        </a:accent4>
        <a:accent5>
          <a:srgbClr val="DAEDEF"/>
        </a:accent5>
        <a:accent6>
          <a:srgbClr val="2D5CB9"/>
        </a:accent6>
        <a:hlink>
          <a:srgbClr val="0099CC"/>
        </a:hlink>
        <a:folHlink>
          <a:srgbClr val="33CCCC"/>
        </a:folHlink>
      </a:clrScheme>
      <a:clrMap bg1="lt1" tx1="dk1" bg2="lt2" tx2="dk2" accent1="accent1" accent2="accent2" accent3="accent3" accent4="accent4" accent5="accent5" accent6="accent6" hlink="hlink" folHlink="folHlink"/>
    </a:extraClrScheme>
    <a:extraClrScheme>
      <a:clrScheme name="KSB 1 14">
        <a:dk1>
          <a:srgbClr val="000066"/>
        </a:dk1>
        <a:lt1>
          <a:srgbClr val="FFFFFF"/>
        </a:lt1>
        <a:dk2>
          <a:srgbClr val="003366"/>
        </a:dk2>
        <a:lt2>
          <a:srgbClr val="808080"/>
        </a:lt2>
        <a:accent1>
          <a:srgbClr val="BBE0E3"/>
        </a:accent1>
        <a:accent2>
          <a:srgbClr val="3366CC"/>
        </a:accent2>
        <a:accent3>
          <a:srgbClr val="FFFFFF"/>
        </a:accent3>
        <a:accent4>
          <a:srgbClr val="000056"/>
        </a:accent4>
        <a:accent5>
          <a:srgbClr val="DAEDEF"/>
        </a:accent5>
        <a:accent6>
          <a:srgbClr val="2D5CB9"/>
        </a:accent6>
        <a:hlink>
          <a:srgbClr val="0099CC"/>
        </a:hlink>
        <a:folHlink>
          <a:srgbClr val="33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7295</TotalTime>
  <Words>3311</Words>
  <Application>Microsoft Office PowerPoint</Application>
  <PresentationFormat>Pokaz na ekranie (4:3)</PresentationFormat>
  <Paragraphs>530</Paragraphs>
  <Slides>34</Slides>
  <Notes>1</Notes>
  <HiddenSlides>0</HiddenSlides>
  <MMClips>0</MMClips>
  <ScaleCrop>false</ScaleCrop>
  <HeadingPairs>
    <vt:vector size="4" baseType="variant">
      <vt:variant>
        <vt:lpstr>Motyw</vt:lpstr>
      </vt:variant>
      <vt:variant>
        <vt:i4>1</vt:i4>
      </vt:variant>
      <vt:variant>
        <vt:lpstr>Tytuły slajdów</vt:lpstr>
      </vt:variant>
      <vt:variant>
        <vt:i4>34</vt:i4>
      </vt:variant>
    </vt:vector>
  </HeadingPairs>
  <TitlesOfParts>
    <vt:vector size="35" baseType="lpstr">
      <vt:lpstr>KSB 1</vt:lpstr>
      <vt:lpstr>Konsorcjum Stali S.A.</vt:lpstr>
      <vt:lpstr>AKCJONARIUSZE  KONSORCJUM  STALI  NA 31.12.2009</vt:lpstr>
      <vt:lpstr>KOMPETENCJE  CZŁONKÓW  ZARZĄDU</vt:lpstr>
      <vt:lpstr>SIEĆ  KONSORCJUM STALI</vt:lpstr>
      <vt:lpstr> MODEL BIZNESU</vt:lpstr>
      <vt:lpstr>   WYNIKI FINANSOWE   KONSORCJUM STALI   </vt:lpstr>
      <vt:lpstr>WYNIKI GRUPY KONSORCJUM STALI W IV KWARTALE 2009</vt:lpstr>
      <vt:lpstr>WYNIKI GRUPY KONSORCJUM STALI W IV KWARTALE 2009</vt:lpstr>
      <vt:lpstr>WYNIKI GRUPY KONSORCJUM STALI  W IV KWARTALE 2009</vt:lpstr>
      <vt:lpstr>WYNIKI KONSORCJUM STALI*  W IV KWARTALE 2009</vt:lpstr>
      <vt:lpstr>WYNIKI GRUPY KONSORCJUM STALI   W I-IV KW 2009 (W MLN PLN)*</vt:lpstr>
      <vt:lpstr>WYNIKI GRUPY KONSORCJUM STALI   W I-IV KW 2009</vt:lpstr>
      <vt:lpstr>WYNIKI GRUPY KONSORCJUM STALI   W I-IV KW 2009 </vt:lpstr>
      <vt:lpstr>Slajd 14</vt:lpstr>
      <vt:lpstr>WYNIKI  GRUPY KONSORCJUM  STALI*   OD  2006 ROKU (W MLN PLN)</vt:lpstr>
      <vt:lpstr>PERSPEKTYWY NA 2010 ROK</vt:lpstr>
      <vt:lpstr>PERSPEKTYWY NA 2010 ROK</vt:lpstr>
      <vt:lpstr>PERSPEKTYWY NA 2010 ROK</vt:lpstr>
      <vt:lpstr>Slajd 19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ISTOTNE DLA SPÓŁKI WYDARZENIA  PO 1 STYCZNIA 2009</vt:lpstr>
      <vt:lpstr>Slajd 34</vt:lpstr>
    </vt:vector>
  </TitlesOfParts>
  <Company>SKYLINE Investment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TOMASZ</dc:creator>
  <cp:lastModifiedBy>Marcin Czekański</cp:lastModifiedBy>
  <cp:revision>797</cp:revision>
  <dcterms:created xsi:type="dcterms:W3CDTF">2007-09-11T10:25:21Z</dcterms:created>
  <dcterms:modified xsi:type="dcterms:W3CDTF">2010-05-25T17:22:14Z</dcterms:modified>
</cp:coreProperties>
</file>