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Override PartName="/ppt/drawings/drawing3.xml" ContentType="application/vnd.openxmlformats-officedocument.drawingml.chartshape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24"/>
  </p:notesMasterIdLst>
  <p:handoutMasterIdLst>
    <p:handoutMasterId r:id="rId25"/>
  </p:handoutMasterIdLst>
  <p:sldIdLst>
    <p:sldId id="256" r:id="rId2"/>
    <p:sldId id="355" r:id="rId3"/>
    <p:sldId id="367" r:id="rId4"/>
    <p:sldId id="358" r:id="rId5"/>
    <p:sldId id="359" r:id="rId6"/>
    <p:sldId id="332" r:id="rId7"/>
    <p:sldId id="337" r:id="rId8"/>
    <p:sldId id="369" r:id="rId9"/>
    <p:sldId id="370" r:id="rId10"/>
    <p:sldId id="345" r:id="rId11"/>
    <p:sldId id="338" r:id="rId12"/>
    <p:sldId id="366" r:id="rId13"/>
    <p:sldId id="321" r:id="rId14"/>
    <p:sldId id="371" r:id="rId15"/>
    <p:sldId id="372" r:id="rId16"/>
    <p:sldId id="350" r:id="rId17"/>
    <p:sldId id="368" r:id="rId18"/>
    <p:sldId id="333" r:id="rId19"/>
    <p:sldId id="364" r:id="rId20"/>
    <p:sldId id="330" r:id="rId21"/>
    <p:sldId id="373" r:id="rId22"/>
    <p:sldId id="334" r:id="rId23"/>
  </p:sldIdLst>
  <p:sldSz cx="9144000" cy="6858000" type="screen4x3"/>
  <p:notesSz cx="6873875" cy="10063163"/>
  <p:defaultTextStyle>
    <a:defPPr>
      <a:defRPr lang="pl-PL"/>
    </a:defPPr>
    <a:lvl1pPr algn="l" rtl="0" fontAlgn="base">
      <a:spcBef>
        <a:spcPct val="0"/>
      </a:spcBef>
      <a:spcAft>
        <a:spcPct val="0"/>
      </a:spcAft>
      <a:defRPr sz="1200" b="1" kern="1200">
        <a:solidFill>
          <a:srgbClr val="000066"/>
        </a:solidFill>
        <a:latin typeface="Arial" charset="0"/>
        <a:ea typeface="+mn-ea"/>
        <a:cs typeface="+mn-cs"/>
      </a:defRPr>
    </a:lvl1pPr>
    <a:lvl2pPr marL="457200" algn="l" rtl="0" fontAlgn="base">
      <a:spcBef>
        <a:spcPct val="0"/>
      </a:spcBef>
      <a:spcAft>
        <a:spcPct val="0"/>
      </a:spcAft>
      <a:defRPr sz="1200" b="1" kern="1200">
        <a:solidFill>
          <a:srgbClr val="000066"/>
        </a:solidFill>
        <a:latin typeface="Arial" charset="0"/>
        <a:ea typeface="+mn-ea"/>
        <a:cs typeface="+mn-cs"/>
      </a:defRPr>
    </a:lvl2pPr>
    <a:lvl3pPr marL="914400" algn="l" rtl="0" fontAlgn="base">
      <a:spcBef>
        <a:spcPct val="0"/>
      </a:spcBef>
      <a:spcAft>
        <a:spcPct val="0"/>
      </a:spcAft>
      <a:defRPr sz="1200" b="1" kern="1200">
        <a:solidFill>
          <a:srgbClr val="000066"/>
        </a:solidFill>
        <a:latin typeface="Arial" charset="0"/>
        <a:ea typeface="+mn-ea"/>
        <a:cs typeface="+mn-cs"/>
      </a:defRPr>
    </a:lvl3pPr>
    <a:lvl4pPr marL="1371600" algn="l" rtl="0" fontAlgn="base">
      <a:spcBef>
        <a:spcPct val="0"/>
      </a:spcBef>
      <a:spcAft>
        <a:spcPct val="0"/>
      </a:spcAft>
      <a:defRPr sz="1200" b="1" kern="1200">
        <a:solidFill>
          <a:srgbClr val="000066"/>
        </a:solidFill>
        <a:latin typeface="Arial" charset="0"/>
        <a:ea typeface="+mn-ea"/>
        <a:cs typeface="+mn-cs"/>
      </a:defRPr>
    </a:lvl4pPr>
    <a:lvl5pPr marL="1828800" algn="l" rtl="0" fontAlgn="base">
      <a:spcBef>
        <a:spcPct val="0"/>
      </a:spcBef>
      <a:spcAft>
        <a:spcPct val="0"/>
      </a:spcAft>
      <a:defRPr sz="1200" b="1" kern="1200">
        <a:solidFill>
          <a:srgbClr val="000066"/>
        </a:solidFill>
        <a:latin typeface="Arial" charset="0"/>
        <a:ea typeface="+mn-ea"/>
        <a:cs typeface="+mn-cs"/>
      </a:defRPr>
    </a:lvl5pPr>
    <a:lvl6pPr marL="2286000" algn="l" defTabSz="914400" rtl="0" eaLnBrk="1" latinLnBrk="0" hangingPunct="1">
      <a:defRPr sz="1200" b="1" kern="1200">
        <a:solidFill>
          <a:srgbClr val="000066"/>
        </a:solidFill>
        <a:latin typeface="Arial" charset="0"/>
        <a:ea typeface="+mn-ea"/>
        <a:cs typeface="+mn-cs"/>
      </a:defRPr>
    </a:lvl6pPr>
    <a:lvl7pPr marL="2743200" algn="l" defTabSz="914400" rtl="0" eaLnBrk="1" latinLnBrk="0" hangingPunct="1">
      <a:defRPr sz="1200" b="1" kern="1200">
        <a:solidFill>
          <a:srgbClr val="000066"/>
        </a:solidFill>
        <a:latin typeface="Arial" charset="0"/>
        <a:ea typeface="+mn-ea"/>
        <a:cs typeface="+mn-cs"/>
      </a:defRPr>
    </a:lvl7pPr>
    <a:lvl8pPr marL="3200400" algn="l" defTabSz="914400" rtl="0" eaLnBrk="1" latinLnBrk="0" hangingPunct="1">
      <a:defRPr sz="1200" b="1" kern="1200">
        <a:solidFill>
          <a:srgbClr val="000066"/>
        </a:solidFill>
        <a:latin typeface="Arial" charset="0"/>
        <a:ea typeface="+mn-ea"/>
        <a:cs typeface="+mn-cs"/>
      </a:defRPr>
    </a:lvl8pPr>
    <a:lvl9pPr marL="3657600" algn="l" defTabSz="914400" rtl="0" eaLnBrk="1" latinLnBrk="0" hangingPunct="1">
      <a:defRPr sz="1200" b="1" kern="1200">
        <a:solidFill>
          <a:srgbClr val="000066"/>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33CC33"/>
    <a:srgbClr val="00CC00"/>
    <a:srgbClr val="003399"/>
    <a:srgbClr val="080808"/>
    <a:srgbClr val="FF6600"/>
    <a:srgbClr val="FFCCFF"/>
    <a:srgbClr val="800000"/>
    <a:srgbClr val="FF3300"/>
  </p:clrMru>
</p:presentationPr>
</file>

<file path=ppt/tableStyles.xml><?xml version="1.0" encoding="utf-8"?>
<a:tblStyleLst xmlns:a="http://schemas.openxmlformats.org/drawingml/2006/main" def="{5C22544A-7EE6-4342-B048-85BDC9FD1C3A}">
  <a:tblStyle styleId="{3C2FFA5D-87B4-456A-9821-1D502468CF0F}" styleName="Styl z motywem 1 — Ak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Styl z motywem 1 — Ak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Styl z motywem 1 — Ak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Styl z motywem 1 — Ak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0675" autoAdjust="0"/>
    <p:restoredTop sz="94707" autoAdjust="0"/>
  </p:normalViewPr>
  <p:slideViewPr>
    <p:cSldViewPr>
      <p:cViewPr>
        <p:scale>
          <a:sx n="85" d="100"/>
          <a:sy n="85" d="100"/>
        </p:scale>
        <p:origin x="-906" y="144"/>
      </p:cViewPr>
      <p:guideLst>
        <p:guide orient="horz" pos="2161"/>
        <p:guide pos="2880"/>
      </p:guideLst>
    </p:cSldViewPr>
  </p:slideViewPr>
  <p:outlineViewPr>
    <p:cViewPr>
      <p:scale>
        <a:sx n="33" d="100"/>
        <a:sy n="33" d="100"/>
      </p:scale>
      <p:origin x="0" y="816"/>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Arkusz_programu_Microsoft_Office_Excel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Arkusz_programu_Microsoft_Office_Excel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Arkusz_programu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Arkusz_programu_Microsoft_Office_Excel4.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pl-PL"/>
  <c:chart>
    <c:view3D>
      <c:rAngAx val="1"/>
    </c:view3D>
    <c:plotArea>
      <c:layout>
        <c:manualLayout>
          <c:layoutTarget val="inner"/>
          <c:xMode val="edge"/>
          <c:yMode val="edge"/>
          <c:x val="0.14078642281057721"/>
          <c:y val="4.2253702908036046E-2"/>
          <c:w val="0.67137249213025063"/>
          <c:h val="0.86964423105746591"/>
        </c:manualLayout>
      </c:layout>
      <c:bar3DChart>
        <c:barDir val="col"/>
        <c:grouping val="clustered"/>
        <c:ser>
          <c:idx val="0"/>
          <c:order val="0"/>
          <c:tx>
            <c:strRef>
              <c:f>Arkusz1!$B$1</c:f>
              <c:strCache>
                <c:ptCount val="1"/>
                <c:pt idx="0">
                  <c:v>I-IV kw. 2008</c:v>
                </c:pt>
              </c:strCache>
            </c:strRef>
          </c:tx>
          <c:cat>
            <c:strRef>
              <c:f>Arkusz1!$A$2:$A$4</c:f>
              <c:strCache>
                <c:ptCount val="3"/>
                <c:pt idx="0">
                  <c:v>Sprzedaż netto</c:v>
                </c:pt>
                <c:pt idx="1">
                  <c:v>Zysk operacyjny</c:v>
                </c:pt>
                <c:pt idx="2">
                  <c:v>Zysk netto</c:v>
                </c:pt>
              </c:strCache>
            </c:strRef>
          </c:cat>
          <c:val>
            <c:numRef>
              <c:f>Arkusz1!$B$2:$B$4</c:f>
              <c:numCache>
                <c:formatCode>#,##0</c:formatCode>
                <c:ptCount val="3"/>
                <c:pt idx="0">
                  <c:v>757425</c:v>
                </c:pt>
                <c:pt idx="1">
                  <c:v>23277</c:v>
                </c:pt>
                <c:pt idx="2">
                  <c:v>14629</c:v>
                </c:pt>
              </c:numCache>
            </c:numRef>
          </c:val>
        </c:ser>
        <c:ser>
          <c:idx val="1"/>
          <c:order val="1"/>
          <c:tx>
            <c:strRef>
              <c:f>Arkusz1!$C$1</c:f>
              <c:strCache>
                <c:ptCount val="1"/>
                <c:pt idx="0">
                  <c:v>I-IV kw. 2007</c:v>
                </c:pt>
              </c:strCache>
            </c:strRef>
          </c:tx>
          <c:cat>
            <c:strRef>
              <c:f>Arkusz1!$A$2:$A$4</c:f>
              <c:strCache>
                <c:ptCount val="3"/>
                <c:pt idx="0">
                  <c:v>Sprzedaż netto</c:v>
                </c:pt>
                <c:pt idx="1">
                  <c:v>Zysk operacyjny</c:v>
                </c:pt>
                <c:pt idx="2">
                  <c:v>Zysk netto</c:v>
                </c:pt>
              </c:strCache>
            </c:strRef>
          </c:cat>
          <c:val>
            <c:numRef>
              <c:f>Arkusz1!$C$2:$C$4</c:f>
              <c:numCache>
                <c:formatCode>#,##0</c:formatCode>
                <c:ptCount val="3"/>
                <c:pt idx="0">
                  <c:v>398738</c:v>
                </c:pt>
                <c:pt idx="1">
                  <c:v>17233</c:v>
                </c:pt>
                <c:pt idx="2">
                  <c:v>13053</c:v>
                </c:pt>
              </c:numCache>
            </c:numRef>
          </c:val>
        </c:ser>
        <c:shape val="cylinder"/>
        <c:axId val="61631872"/>
        <c:axId val="61641856"/>
        <c:axId val="0"/>
      </c:bar3DChart>
      <c:catAx>
        <c:axId val="61631872"/>
        <c:scaling>
          <c:orientation val="minMax"/>
        </c:scaling>
        <c:axPos val="b"/>
        <c:tickLblPos val="nextTo"/>
        <c:txPr>
          <a:bodyPr/>
          <a:lstStyle/>
          <a:p>
            <a:pPr>
              <a:defRPr>
                <a:solidFill>
                  <a:srgbClr val="003399"/>
                </a:solidFill>
              </a:defRPr>
            </a:pPr>
            <a:endParaRPr lang="pl-PL"/>
          </a:p>
        </c:txPr>
        <c:crossAx val="61641856"/>
        <c:crosses val="autoZero"/>
        <c:auto val="1"/>
        <c:lblAlgn val="ctr"/>
        <c:lblOffset val="100"/>
      </c:catAx>
      <c:valAx>
        <c:axId val="61641856"/>
        <c:scaling>
          <c:orientation val="minMax"/>
        </c:scaling>
        <c:axPos val="l"/>
        <c:majorGridlines/>
        <c:numFmt formatCode="#,##0" sourceLinked="1"/>
        <c:tickLblPos val="nextTo"/>
        <c:txPr>
          <a:bodyPr/>
          <a:lstStyle/>
          <a:p>
            <a:pPr>
              <a:defRPr>
                <a:solidFill>
                  <a:srgbClr val="003399"/>
                </a:solidFill>
              </a:defRPr>
            </a:pPr>
            <a:endParaRPr lang="pl-PL"/>
          </a:p>
        </c:txPr>
        <c:crossAx val="61631872"/>
        <c:crosses val="autoZero"/>
        <c:crossBetween val="between"/>
      </c:valAx>
    </c:plotArea>
    <c:legend>
      <c:legendPos val="r"/>
      <c:layout/>
      <c:txPr>
        <a:bodyPr/>
        <a:lstStyle/>
        <a:p>
          <a:pPr>
            <a:defRPr>
              <a:solidFill>
                <a:srgbClr val="003399"/>
              </a:solidFill>
            </a:defRPr>
          </a:pPr>
          <a:endParaRPr lang="pl-PL"/>
        </a:p>
      </c:txPr>
    </c:legend>
    <c:plotVisOnly val="1"/>
  </c:chart>
  <c:txPr>
    <a:bodyPr/>
    <a:lstStyle/>
    <a:p>
      <a:pPr>
        <a:defRPr sz="1800"/>
      </a:pPr>
      <a:endParaRPr lang="pl-PL"/>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lang val="pl-PL"/>
  <c:chart>
    <c:view3D>
      <c:rAngAx val="1"/>
    </c:view3D>
    <c:plotArea>
      <c:layout/>
      <c:bar3DChart>
        <c:barDir val="col"/>
        <c:grouping val="clustered"/>
        <c:ser>
          <c:idx val="0"/>
          <c:order val="0"/>
          <c:tx>
            <c:strRef>
              <c:f>Arkusz1!$B$1</c:f>
              <c:strCache>
                <c:ptCount val="1"/>
                <c:pt idx="0">
                  <c:v>IV kw. 2007</c:v>
                </c:pt>
              </c:strCache>
            </c:strRef>
          </c:tx>
          <c:cat>
            <c:strRef>
              <c:f>Arkusz1!$A$2:$A$4</c:f>
              <c:strCache>
                <c:ptCount val="3"/>
                <c:pt idx="0">
                  <c:v>Sprzedaż netto</c:v>
                </c:pt>
                <c:pt idx="1">
                  <c:v>Zysk operacyjny</c:v>
                </c:pt>
                <c:pt idx="2">
                  <c:v>Zysk netto</c:v>
                </c:pt>
              </c:strCache>
            </c:strRef>
          </c:cat>
          <c:val>
            <c:numRef>
              <c:f>Arkusz1!$B$2:$B$4</c:f>
              <c:numCache>
                <c:formatCode>#,##0</c:formatCode>
                <c:ptCount val="3"/>
                <c:pt idx="0">
                  <c:v>86964</c:v>
                </c:pt>
                <c:pt idx="1">
                  <c:v>3399</c:v>
                </c:pt>
                <c:pt idx="2">
                  <c:v>2807</c:v>
                </c:pt>
              </c:numCache>
            </c:numRef>
          </c:val>
        </c:ser>
        <c:ser>
          <c:idx val="1"/>
          <c:order val="1"/>
          <c:tx>
            <c:strRef>
              <c:f>Arkusz1!$C$1</c:f>
              <c:strCache>
                <c:ptCount val="1"/>
                <c:pt idx="0">
                  <c:v>IV kw. 2008</c:v>
                </c:pt>
              </c:strCache>
            </c:strRef>
          </c:tx>
          <c:cat>
            <c:strRef>
              <c:f>Arkusz1!$A$2:$A$4</c:f>
              <c:strCache>
                <c:ptCount val="3"/>
                <c:pt idx="0">
                  <c:v>Sprzedaż netto</c:v>
                </c:pt>
                <c:pt idx="1">
                  <c:v>Zysk operacyjny</c:v>
                </c:pt>
                <c:pt idx="2">
                  <c:v>Zysk netto</c:v>
                </c:pt>
              </c:strCache>
            </c:strRef>
          </c:cat>
          <c:val>
            <c:numRef>
              <c:f>Arkusz1!$C$2:$C$4</c:f>
              <c:numCache>
                <c:formatCode>#,##0</c:formatCode>
                <c:ptCount val="3"/>
                <c:pt idx="0">
                  <c:v>220181</c:v>
                </c:pt>
                <c:pt idx="1">
                  <c:v>1956</c:v>
                </c:pt>
                <c:pt idx="2" formatCode="General">
                  <c:v>137</c:v>
                </c:pt>
              </c:numCache>
            </c:numRef>
          </c:val>
        </c:ser>
        <c:shape val="cylinder"/>
        <c:axId val="74985472"/>
        <c:axId val="74987008"/>
        <c:axId val="0"/>
      </c:bar3DChart>
      <c:catAx>
        <c:axId val="74985472"/>
        <c:scaling>
          <c:orientation val="minMax"/>
        </c:scaling>
        <c:axPos val="b"/>
        <c:tickLblPos val="nextTo"/>
        <c:txPr>
          <a:bodyPr/>
          <a:lstStyle/>
          <a:p>
            <a:pPr>
              <a:defRPr>
                <a:solidFill>
                  <a:srgbClr val="003399"/>
                </a:solidFill>
              </a:defRPr>
            </a:pPr>
            <a:endParaRPr lang="pl-PL"/>
          </a:p>
        </c:txPr>
        <c:crossAx val="74987008"/>
        <c:crosses val="autoZero"/>
        <c:auto val="1"/>
        <c:lblAlgn val="ctr"/>
        <c:lblOffset val="100"/>
      </c:catAx>
      <c:valAx>
        <c:axId val="74987008"/>
        <c:scaling>
          <c:orientation val="minMax"/>
        </c:scaling>
        <c:axPos val="l"/>
        <c:majorGridlines/>
        <c:numFmt formatCode="#,##0" sourceLinked="1"/>
        <c:tickLblPos val="nextTo"/>
        <c:txPr>
          <a:bodyPr/>
          <a:lstStyle/>
          <a:p>
            <a:pPr>
              <a:defRPr>
                <a:solidFill>
                  <a:srgbClr val="003399"/>
                </a:solidFill>
              </a:defRPr>
            </a:pPr>
            <a:endParaRPr lang="pl-PL"/>
          </a:p>
        </c:txPr>
        <c:crossAx val="74985472"/>
        <c:crosses val="autoZero"/>
        <c:crossBetween val="between"/>
      </c:valAx>
    </c:plotArea>
    <c:legend>
      <c:legendPos val="r"/>
      <c:layout/>
      <c:txPr>
        <a:bodyPr/>
        <a:lstStyle/>
        <a:p>
          <a:pPr>
            <a:defRPr>
              <a:solidFill>
                <a:srgbClr val="003399"/>
              </a:solidFill>
            </a:defRPr>
          </a:pPr>
          <a:endParaRPr lang="pl-PL"/>
        </a:p>
      </c:txPr>
    </c:legend>
    <c:plotVisOnly val="1"/>
  </c:chart>
  <c:txPr>
    <a:bodyPr/>
    <a:lstStyle/>
    <a:p>
      <a:pPr>
        <a:defRPr sz="1800"/>
      </a:pPr>
      <a:endParaRPr lang="pl-PL"/>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pl-PL"/>
  <c:chart>
    <c:view3D>
      <c:rAngAx val="1"/>
    </c:view3D>
    <c:sideWall>
      <c:spPr>
        <a:noFill/>
        <a:ln w="25400">
          <a:noFill/>
        </a:ln>
      </c:spPr>
    </c:sideWall>
    <c:backWall>
      <c:spPr>
        <a:noFill/>
        <a:ln w="25400">
          <a:noFill/>
        </a:ln>
      </c:spPr>
    </c:backWall>
    <c:plotArea>
      <c:layout/>
      <c:bar3DChart>
        <c:barDir val="col"/>
        <c:grouping val="clustered"/>
        <c:ser>
          <c:idx val="0"/>
          <c:order val="0"/>
          <c:tx>
            <c:strRef>
              <c:f>Arkusz1!$B$1</c:f>
              <c:strCache>
                <c:ptCount val="1"/>
                <c:pt idx="0">
                  <c:v>2005</c:v>
                </c:pt>
              </c:strCache>
            </c:strRef>
          </c:tx>
          <c:cat>
            <c:strRef>
              <c:f>Arkusz1!$A$2:$A$4</c:f>
              <c:strCache>
                <c:ptCount val="3"/>
                <c:pt idx="0">
                  <c:v>Przychody netto ze sprzedaży i zrównane z nimi</c:v>
                </c:pt>
                <c:pt idx="1">
                  <c:v>Zysk operacyjny</c:v>
                </c:pt>
                <c:pt idx="2">
                  <c:v>Wynik finansowy netto</c:v>
                </c:pt>
              </c:strCache>
            </c:strRef>
          </c:cat>
          <c:val>
            <c:numRef>
              <c:f>Arkusz1!$B$2:$B$4</c:f>
              <c:numCache>
                <c:formatCode>General</c:formatCode>
                <c:ptCount val="3"/>
                <c:pt idx="0">
                  <c:v>226668</c:v>
                </c:pt>
                <c:pt idx="1">
                  <c:v>3593</c:v>
                </c:pt>
                <c:pt idx="2" formatCode="#,##0">
                  <c:v>2369</c:v>
                </c:pt>
              </c:numCache>
            </c:numRef>
          </c:val>
        </c:ser>
        <c:ser>
          <c:idx val="1"/>
          <c:order val="1"/>
          <c:tx>
            <c:strRef>
              <c:f>Arkusz1!$C$1</c:f>
              <c:strCache>
                <c:ptCount val="1"/>
                <c:pt idx="0">
                  <c:v>2006</c:v>
                </c:pt>
              </c:strCache>
            </c:strRef>
          </c:tx>
          <c:cat>
            <c:strRef>
              <c:f>Arkusz1!$A$2:$A$4</c:f>
              <c:strCache>
                <c:ptCount val="3"/>
                <c:pt idx="0">
                  <c:v>Przychody netto ze sprzedaży i zrównane z nimi</c:v>
                </c:pt>
                <c:pt idx="1">
                  <c:v>Zysk operacyjny</c:v>
                </c:pt>
                <c:pt idx="2">
                  <c:v>Wynik finansowy netto</c:v>
                </c:pt>
              </c:strCache>
            </c:strRef>
          </c:cat>
          <c:val>
            <c:numRef>
              <c:f>Arkusz1!$C$2:$C$4</c:f>
              <c:numCache>
                <c:formatCode>General</c:formatCode>
                <c:ptCount val="3"/>
                <c:pt idx="0">
                  <c:v>339233</c:v>
                </c:pt>
                <c:pt idx="1">
                  <c:v>11939</c:v>
                </c:pt>
                <c:pt idx="2">
                  <c:v>7747</c:v>
                </c:pt>
              </c:numCache>
            </c:numRef>
          </c:val>
        </c:ser>
        <c:ser>
          <c:idx val="2"/>
          <c:order val="2"/>
          <c:tx>
            <c:strRef>
              <c:f>Arkusz1!$D$1</c:f>
              <c:strCache>
                <c:ptCount val="1"/>
                <c:pt idx="0">
                  <c:v>2007</c:v>
                </c:pt>
              </c:strCache>
            </c:strRef>
          </c:tx>
          <c:cat>
            <c:strRef>
              <c:f>Arkusz1!$A$2:$A$4</c:f>
              <c:strCache>
                <c:ptCount val="3"/>
                <c:pt idx="0">
                  <c:v>Przychody netto ze sprzedaży i zrównane z nimi</c:v>
                </c:pt>
                <c:pt idx="1">
                  <c:v>Zysk operacyjny</c:v>
                </c:pt>
                <c:pt idx="2">
                  <c:v>Wynik finansowy netto</c:v>
                </c:pt>
              </c:strCache>
            </c:strRef>
          </c:cat>
          <c:val>
            <c:numRef>
              <c:f>Arkusz1!$D$2:$D$4</c:f>
              <c:numCache>
                <c:formatCode>General</c:formatCode>
                <c:ptCount val="3"/>
                <c:pt idx="0">
                  <c:v>398738</c:v>
                </c:pt>
                <c:pt idx="1">
                  <c:v>17233</c:v>
                </c:pt>
                <c:pt idx="2">
                  <c:v>13053</c:v>
                </c:pt>
              </c:numCache>
            </c:numRef>
          </c:val>
        </c:ser>
        <c:ser>
          <c:idx val="3"/>
          <c:order val="3"/>
          <c:tx>
            <c:strRef>
              <c:f>Arkusz1!$E$1</c:f>
              <c:strCache>
                <c:ptCount val="1"/>
                <c:pt idx="0">
                  <c:v>I-IV kw. 2008</c:v>
                </c:pt>
              </c:strCache>
            </c:strRef>
          </c:tx>
          <c:cat>
            <c:strRef>
              <c:f>Arkusz1!$A$2:$A$4</c:f>
              <c:strCache>
                <c:ptCount val="3"/>
                <c:pt idx="0">
                  <c:v>Przychody netto ze sprzedaży i zrównane z nimi</c:v>
                </c:pt>
                <c:pt idx="1">
                  <c:v>Zysk operacyjny</c:v>
                </c:pt>
                <c:pt idx="2">
                  <c:v>Wynik finansowy netto</c:v>
                </c:pt>
              </c:strCache>
            </c:strRef>
          </c:cat>
          <c:val>
            <c:numRef>
              <c:f>Arkusz1!$E$2:$E$4</c:f>
              <c:numCache>
                <c:formatCode>General</c:formatCode>
                <c:ptCount val="3"/>
                <c:pt idx="0" formatCode="#,##0">
                  <c:v>757425</c:v>
                </c:pt>
                <c:pt idx="1">
                  <c:v>23277</c:v>
                </c:pt>
                <c:pt idx="2">
                  <c:v>14629</c:v>
                </c:pt>
              </c:numCache>
            </c:numRef>
          </c:val>
        </c:ser>
        <c:shape val="cylinder"/>
        <c:axId val="74641792"/>
        <c:axId val="74643328"/>
        <c:axId val="0"/>
      </c:bar3DChart>
      <c:catAx>
        <c:axId val="74641792"/>
        <c:scaling>
          <c:orientation val="minMax"/>
        </c:scaling>
        <c:axPos val="b"/>
        <c:tickLblPos val="nextTo"/>
        <c:txPr>
          <a:bodyPr/>
          <a:lstStyle/>
          <a:p>
            <a:pPr>
              <a:defRPr>
                <a:solidFill>
                  <a:srgbClr val="003399"/>
                </a:solidFill>
              </a:defRPr>
            </a:pPr>
            <a:endParaRPr lang="pl-PL"/>
          </a:p>
        </c:txPr>
        <c:crossAx val="74643328"/>
        <c:crosses val="autoZero"/>
        <c:auto val="1"/>
        <c:lblAlgn val="ctr"/>
        <c:lblOffset val="100"/>
      </c:catAx>
      <c:valAx>
        <c:axId val="74643328"/>
        <c:scaling>
          <c:orientation val="minMax"/>
        </c:scaling>
        <c:axPos val="l"/>
        <c:numFmt formatCode="General" sourceLinked="1"/>
        <c:tickLblPos val="nextTo"/>
        <c:txPr>
          <a:bodyPr/>
          <a:lstStyle/>
          <a:p>
            <a:pPr>
              <a:defRPr>
                <a:solidFill>
                  <a:srgbClr val="003399"/>
                </a:solidFill>
              </a:defRPr>
            </a:pPr>
            <a:endParaRPr lang="pl-PL"/>
          </a:p>
        </c:txPr>
        <c:crossAx val="74641792"/>
        <c:crosses val="autoZero"/>
        <c:crossBetween val="between"/>
      </c:valAx>
    </c:plotArea>
    <c:legend>
      <c:legendPos val="r"/>
      <c:layout/>
      <c:txPr>
        <a:bodyPr/>
        <a:lstStyle/>
        <a:p>
          <a:pPr>
            <a:defRPr>
              <a:solidFill>
                <a:srgbClr val="003399"/>
              </a:solidFill>
            </a:defRPr>
          </a:pPr>
          <a:endParaRPr lang="pl-PL"/>
        </a:p>
      </c:txPr>
    </c:legend>
    <c:plotVisOnly val="1"/>
  </c:chart>
  <c:txPr>
    <a:bodyPr/>
    <a:lstStyle/>
    <a:p>
      <a:pPr>
        <a:defRPr sz="1800"/>
      </a:pPr>
      <a:endParaRPr lang="pl-PL"/>
    </a:p>
  </c:tx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pl-PL"/>
  <c:style val="36"/>
  <c:chart>
    <c:autoTitleDeleted val="1"/>
    <c:view3D>
      <c:rAngAx val="1"/>
    </c:view3D>
    <c:plotArea>
      <c:layout/>
      <c:bar3DChart>
        <c:barDir val="col"/>
        <c:grouping val="stacked"/>
        <c:ser>
          <c:idx val="0"/>
          <c:order val="0"/>
          <c:tx>
            <c:strRef>
              <c:f>Arkusz1!$B$1</c:f>
              <c:strCache>
                <c:ptCount val="1"/>
                <c:pt idx="0">
                  <c:v>Seria 1</c:v>
                </c:pt>
              </c:strCache>
            </c:strRef>
          </c:tx>
          <c:cat>
            <c:strRef>
              <c:f>Arkusz1!$A$2:$A$12</c:f>
              <c:strCache>
                <c:ptCount val="11"/>
                <c:pt idx="0">
                  <c:v>ThyssenKrupp Energostal</c:v>
                </c:pt>
                <c:pt idx="1">
                  <c:v>Konsorcjum Stali</c:v>
                </c:pt>
                <c:pt idx="2">
                  <c:v>Bowim</c:v>
                </c:pt>
                <c:pt idx="3">
                  <c:v>Budmat</c:v>
                </c:pt>
                <c:pt idx="4">
                  <c:v>ArcelorMittal SSC Polska</c:v>
                </c:pt>
                <c:pt idx="5">
                  <c:v>Grupa Polska Stal</c:v>
                </c:pt>
                <c:pt idx="6">
                  <c:v>Pruszyński</c:v>
                </c:pt>
                <c:pt idx="7">
                  <c:v>Stalprofil</c:v>
                </c:pt>
                <c:pt idx="8">
                  <c:v>Sambud-2</c:v>
                </c:pt>
                <c:pt idx="9">
                  <c:v>Bodeko</c:v>
                </c:pt>
                <c:pt idx="10">
                  <c:v>Stalprodukt - Centrostal</c:v>
                </c:pt>
              </c:strCache>
            </c:strRef>
          </c:cat>
          <c:val>
            <c:numRef>
              <c:f>Arkusz1!$B$2:$B$12</c:f>
              <c:numCache>
                <c:formatCode>General</c:formatCode>
                <c:ptCount val="11"/>
                <c:pt idx="0">
                  <c:v>1572424</c:v>
                </c:pt>
                <c:pt idx="1">
                  <c:v>1148955</c:v>
                </c:pt>
                <c:pt idx="2">
                  <c:v>1129772</c:v>
                </c:pt>
                <c:pt idx="3">
                  <c:v>1076830</c:v>
                </c:pt>
                <c:pt idx="4">
                  <c:v>947000</c:v>
                </c:pt>
                <c:pt idx="5">
                  <c:v>649427</c:v>
                </c:pt>
                <c:pt idx="6">
                  <c:v>648400</c:v>
                </c:pt>
                <c:pt idx="7">
                  <c:v>609004</c:v>
                </c:pt>
                <c:pt idx="8">
                  <c:v>580000</c:v>
                </c:pt>
                <c:pt idx="9">
                  <c:v>607008</c:v>
                </c:pt>
                <c:pt idx="10">
                  <c:v>480634</c:v>
                </c:pt>
              </c:numCache>
            </c:numRef>
          </c:val>
        </c:ser>
        <c:shape val="box"/>
        <c:axId val="123038336"/>
        <c:axId val="123065088"/>
        <c:axId val="0"/>
      </c:bar3DChart>
      <c:catAx>
        <c:axId val="123038336"/>
        <c:scaling>
          <c:orientation val="minMax"/>
        </c:scaling>
        <c:axPos val="b"/>
        <c:tickLblPos val="nextTo"/>
        <c:crossAx val="123065088"/>
        <c:crosses val="autoZero"/>
        <c:auto val="1"/>
        <c:lblAlgn val="ctr"/>
        <c:lblOffset val="100"/>
      </c:catAx>
      <c:valAx>
        <c:axId val="123065088"/>
        <c:scaling>
          <c:orientation val="minMax"/>
        </c:scaling>
        <c:axPos val="l"/>
        <c:majorGridlines/>
        <c:numFmt formatCode="General" sourceLinked="1"/>
        <c:tickLblPos val="nextTo"/>
        <c:crossAx val="123038336"/>
        <c:crosses val="autoZero"/>
        <c:crossBetween val="between"/>
      </c:valAx>
    </c:plotArea>
    <c:plotVisOnly val="1"/>
  </c:chart>
  <c:txPr>
    <a:bodyPr/>
    <a:lstStyle/>
    <a:p>
      <a:pPr>
        <a:defRPr sz="1800"/>
      </a:pPr>
      <a:endParaRPr lang="pl-PL"/>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EA8574-8E59-442D-B43F-D006B726694C}" type="doc">
      <dgm:prSet loTypeId="urn:microsoft.com/office/officeart/2005/8/layout/hList1" loCatId="list" qsTypeId="urn:microsoft.com/office/officeart/2005/8/quickstyle/3d4" qsCatId="3D" csTypeId="urn:microsoft.com/office/officeart/2005/8/colors/accent3_4" csCatId="accent3" phldr="1"/>
      <dgm:spPr/>
      <dgm:t>
        <a:bodyPr/>
        <a:lstStyle/>
        <a:p>
          <a:endParaRPr lang="pl-PL"/>
        </a:p>
      </dgm:t>
    </dgm:pt>
    <dgm:pt modelId="{2F2CD918-64F6-415F-AE52-8448479563A4}">
      <dgm:prSet phldrT="[Tekst]" custT="1"/>
      <dgm:spPr>
        <a:ln>
          <a:noFill/>
        </a:ln>
      </dgm:spPr>
      <dgm:t>
        <a:bodyPr/>
        <a:lstStyle/>
        <a:p>
          <a:r>
            <a:rPr lang="pl-PL" sz="1100" b="1" dirty="0" smtClean="0">
              <a:solidFill>
                <a:srgbClr val="002060"/>
              </a:solidFill>
            </a:rPr>
            <a:t>Janusz Koclęga</a:t>
          </a:r>
        </a:p>
        <a:p>
          <a:r>
            <a:rPr lang="pl-PL" sz="1100" b="1" dirty="0" smtClean="0">
              <a:solidFill>
                <a:srgbClr val="002060"/>
              </a:solidFill>
            </a:rPr>
            <a:t>- Wiceprezes Zarządu</a:t>
          </a:r>
          <a:endParaRPr lang="pl-PL" sz="1100" b="1" dirty="0">
            <a:solidFill>
              <a:srgbClr val="002060"/>
            </a:solidFill>
          </a:endParaRPr>
        </a:p>
      </dgm:t>
    </dgm:pt>
    <dgm:pt modelId="{68F1FDD2-8F1C-421D-B517-00741F5DA9BE}" type="parTrans" cxnId="{1B2A1D32-33DC-431C-B10A-DD38A828128A}">
      <dgm:prSet/>
      <dgm:spPr/>
      <dgm:t>
        <a:bodyPr/>
        <a:lstStyle/>
        <a:p>
          <a:endParaRPr lang="pl-PL" sz="1200">
            <a:solidFill>
              <a:schemeClr val="bg2">
                <a:lumMod val="75000"/>
              </a:schemeClr>
            </a:solidFill>
          </a:endParaRPr>
        </a:p>
      </dgm:t>
    </dgm:pt>
    <dgm:pt modelId="{FC7F47BC-31A9-49E4-B774-AA24A672CC5C}" type="sibTrans" cxnId="{1B2A1D32-33DC-431C-B10A-DD38A828128A}">
      <dgm:prSet/>
      <dgm:spPr/>
      <dgm:t>
        <a:bodyPr/>
        <a:lstStyle/>
        <a:p>
          <a:endParaRPr lang="pl-PL" sz="1200">
            <a:solidFill>
              <a:schemeClr val="bg2">
                <a:lumMod val="75000"/>
              </a:schemeClr>
            </a:solidFill>
          </a:endParaRPr>
        </a:p>
      </dgm:t>
    </dgm:pt>
    <dgm:pt modelId="{BF537983-0413-4B02-A8DD-9FCFC1A3B52E}">
      <dgm:prSet phldrT="[Tekst]" custT="1"/>
      <dgm:spPr>
        <a:ln>
          <a:noFill/>
        </a:ln>
        <a:scene3d>
          <a:camera prst="orthographicFront"/>
          <a:lightRig rig="threePt" dir="t"/>
        </a:scene3d>
        <a:sp3d extrusionH="1700" contourW="12700" prstMaterial="dkEdge">
          <a:bevelT w="127000" h="25400"/>
          <a:bevelB w="0" h="0" prst="convex"/>
          <a:contourClr>
            <a:schemeClr val="tx1"/>
          </a:contourClr>
        </a:sp3d>
      </dgm:spPr>
      <dgm:t>
        <a:bodyPr/>
        <a:lstStyle/>
        <a:p>
          <a:r>
            <a:rPr lang="pl-PL" sz="1000" dirty="0" smtClean="0">
              <a:solidFill>
                <a:schemeClr val="bg2">
                  <a:lumMod val="75000"/>
                </a:schemeClr>
              </a:solidFill>
            </a:rPr>
            <a:t>Opracowywanie strategii i planów rozwoju spółki</a:t>
          </a:r>
          <a:endParaRPr lang="pl-PL" sz="1000" dirty="0">
            <a:solidFill>
              <a:schemeClr val="bg2">
                <a:lumMod val="75000"/>
              </a:schemeClr>
            </a:solidFill>
          </a:endParaRPr>
        </a:p>
      </dgm:t>
    </dgm:pt>
    <dgm:pt modelId="{68136088-3DBB-4DF3-B7EF-8D92A3B09201}" type="parTrans" cxnId="{DE3CF8B2-B349-4403-AE60-AFA85873EFAA}">
      <dgm:prSet/>
      <dgm:spPr/>
      <dgm:t>
        <a:bodyPr/>
        <a:lstStyle/>
        <a:p>
          <a:endParaRPr lang="pl-PL" sz="1200">
            <a:solidFill>
              <a:schemeClr val="bg2">
                <a:lumMod val="75000"/>
              </a:schemeClr>
            </a:solidFill>
          </a:endParaRPr>
        </a:p>
      </dgm:t>
    </dgm:pt>
    <dgm:pt modelId="{4A07FE07-93F1-4D02-93A6-21B6669EA9B0}" type="sibTrans" cxnId="{DE3CF8B2-B349-4403-AE60-AFA85873EFAA}">
      <dgm:prSet/>
      <dgm:spPr/>
      <dgm:t>
        <a:bodyPr/>
        <a:lstStyle/>
        <a:p>
          <a:endParaRPr lang="pl-PL" sz="1200">
            <a:solidFill>
              <a:schemeClr val="bg2">
                <a:lumMod val="75000"/>
              </a:schemeClr>
            </a:solidFill>
          </a:endParaRPr>
        </a:p>
      </dgm:t>
    </dgm:pt>
    <dgm:pt modelId="{7BDEE25E-B011-4DA9-88B3-B680DD39BB16}">
      <dgm:prSet phldrT="[Tekst]" custT="1"/>
      <dgm:spPr>
        <a:ln>
          <a:noFill/>
        </a:ln>
        <a:scene3d>
          <a:camera prst="orthographicFront"/>
          <a:lightRig rig="threePt" dir="t"/>
        </a:scene3d>
        <a:sp3d extrusionH="1700" contourW="12700" prstMaterial="dkEdge">
          <a:bevelT w="127000" h="25400"/>
          <a:bevelB w="0" h="0" prst="convex"/>
          <a:contourClr>
            <a:schemeClr val="tx1"/>
          </a:contourClr>
        </a:sp3d>
      </dgm:spPr>
      <dgm:t>
        <a:bodyPr/>
        <a:lstStyle/>
        <a:p>
          <a:r>
            <a:rPr lang="pl-PL" sz="1000" dirty="0" smtClean="0">
              <a:solidFill>
                <a:schemeClr val="bg2">
                  <a:lumMod val="75000"/>
                </a:schemeClr>
              </a:solidFill>
            </a:rPr>
            <a:t>Organizacja i nadzór sieci handlowej i produkcyjnej</a:t>
          </a:r>
          <a:endParaRPr lang="pl-PL" sz="1000" dirty="0">
            <a:solidFill>
              <a:schemeClr val="bg2">
                <a:lumMod val="75000"/>
              </a:schemeClr>
            </a:solidFill>
          </a:endParaRPr>
        </a:p>
      </dgm:t>
    </dgm:pt>
    <dgm:pt modelId="{BDD8D32E-D293-40AC-B247-4B0B8B978643}" type="parTrans" cxnId="{6F8EDAC4-EDD9-4D77-A79E-C827C4175376}">
      <dgm:prSet/>
      <dgm:spPr/>
      <dgm:t>
        <a:bodyPr/>
        <a:lstStyle/>
        <a:p>
          <a:endParaRPr lang="pl-PL" sz="1200">
            <a:solidFill>
              <a:schemeClr val="bg2">
                <a:lumMod val="75000"/>
              </a:schemeClr>
            </a:solidFill>
          </a:endParaRPr>
        </a:p>
      </dgm:t>
    </dgm:pt>
    <dgm:pt modelId="{EB98B3AF-5DB5-446F-82F7-41D57AE37FED}" type="sibTrans" cxnId="{6F8EDAC4-EDD9-4D77-A79E-C827C4175376}">
      <dgm:prSet/>
      <dgm:spPr/>
      <dgm:t>
        <a:bodyPr/>
        <a:lstStyle/>
        <a:p>
          <a:endParaRPr lang="pl-PL" sz="1200">
            <a:solidFill>
              <a:schemeClr val="bg2">
                <a:lumMod val="75000"/>
              </a:schemeClr>
            </a:solidFill>
          </a:endParaRPr>
        </a:p>
      </dgm:t>
    </dgm:pt>
    <dgm:pt modelId="{F21B4618-D4F7-4D8F-B58A-B93CB10D83F5}">
      <dgm:prSet phldrT="[Tekst]" custT="1"/>
      <dgm:spPr/>
      <dgm:t>
        <a:bodyPr/>
        <a:lstStyle/>
        <a:p>
          <a:r>
            <a:rPr lang="pl-PL" sz="1100" b="1" dirty="0" smtClean="0">
              <a:solidFill>
                <a:schemeClr val="bg2">
                  <a:lumMod val="75000"/>
                </a:schemeClr>
              </a:solidFill>
            </a:rPr>
            <a:t>Krzysztof Przybysz</a:t>
          </a:r>
        </a:p>
        <a:p>
          <a:r>
            <a:rPr lang="pl-PL" sz="1100" b="1" dirty="0" smtClean="0">
              <a:solidFill>
                <a:schemeClr val="bg2">
                  <a:lumMod val="75000"/>
                </a:schemeClr>
              </a:solidFill>
            </a:rPr>
            <a:t>- Członek Zarządu</a:t>
          </a:r>
          <a:endParaRPr lang="pl-PL" sz="1100" b="1" dirty="0">
            <a:solidFill>
              <a:schemeClr val="bg2">
                <a:lumMod val="75000"/>
              </a:schemeClr>
            </a:solidFill>
          </a:endParaRPr>
        </a:p>
      </dgm:t>
    </dgm:pt>
    <dgm:pt modelId="{6EB0B591-668C-4D7A-8DF4-0FFC2172835C}" type="parTrans" cxnId="{47A14B5E-E64F-424C-BFD9-DFA59A446BBA}">
      <dgm:prSet/>
      <dgm:spPr/>
      <dgm:t>
        <a:bodyPr/>
        <a:lstStyle/>
        <a:p>
          <a:endParaRPr lang="pl-PL" sz="1200">
            <a:solidFill>
              <a:schemeClr val="bg2">
                <a:lumMod val="75000"/>
              </a:schemeClr>
            </a:solidFill>
          </a:endParaRPr>
        </a:p>
      </dgm:t>
    </dgm:pt>
    <dgm:pt modelId="{6602A635-C008-49E9-BE62-316886A6F8C2}" type="sibTrans" cxnId="{47A14B5E-E64F-424C-BFD9-DFA59A446BBA}">
      <dgm:prSet/>
      <dgm:spPr/>
      <dgm:t>
        <a:bodyPr/>
        <a:lstStyle/>
        <a:p>
          <a:endParaRPr lang="pl-PL" sz="1200">
            <a:solidFill>
              <a:schemeClr val="bg2">
                <a:lumMod val="75000"/>
              </a:schemeClr>
            </a:solidFill>
          </a:endParaRPr>
        </a:p>
      </dgm:t>
    </dgm:pt>
    <dgm:pt modelId="{D7F26AD2-8D98-4FB1-82C9-0CFC5173F576}">
      <dgm:prSet phldrT="[Tekst]" custT="1"/>
      <dgm:spPr>
        <a:scene3d>
          <a:camera prst="orthographicFront"/>
          <a:lightRig rig="threePt" dir="t"/>
        </a:scene3d>
        <a:sp3d extrusionH="1700" contourW="12700" prstMaterial="dkEdge">
          <a:bevelT w="127000" h="25400"/>
          <a:bevelB w="0" h="0" prst="convex"/>
          <a:contourClr>
            <a:schemeClr val="tx1"/>
          </a:contourClr>
        </a:sp3d>
      </dgm:spPr>
      <dgm:t>
        <a:bodyPr/>
        <a:lstStyle/>
        <a:p>
          <a:r>
            <a:rPr lang="pl-PL" sz="1000" dirty="0" smtClean="0">
              <a:solidFill>
                <a:schemeClr val="bg2">
                  <a:lumMod val="75000"/>
                </a:schemeClr>
              </a:solidFill>
            </a:rPr>
            <a:t>Nadzór nad infrastrukturą</a:t>
          </a:r>
          <a:endParaRPr lang="pl-PL" sz="1000" dirty="0">
            <a:solidFill>
              <a:schemeClr val="bg2">
                <a:lumMod val="75000"/>
              </a:schemeClr>
            </a:solidFill>
          </a:endParaRPr>
        </a:p>
      </dgm:t>
    </dgm:pt>
    <dgm:pt modelId="{B16B5041-005C-4602-980B-29997076E59A}" type="parTrans" cxnId="{2D144ACC-83F6-449C-B5DE-C5A607444B06}">
      <dgm:prSet/>
      <dgm:spPr/>
      <dgm:t>
        <a:bodyPr/>
        <a:lstStyle/>
        <a:p>
          <a:endParaRPr lang="pl-PL" sz="1200">
            <a:solidFill>
              <a:schemeClr val="bg2">
                <a:lumMod val="75000"/>
              </a:schemeClr>
            </a:solidFill>
          </a:endParaRPr>
        </a:p>
      </dgm:t>
    </dgm:pt>
    <dgm:pt modelId="{67524E63-6ED9-4808-A3A6-4CF279DDC264}" type="sibTrans" cxnId="{2D144ACC-83F6-449C-B5DE-C5A607444B06}">
      <dgm:prSet/>
      <dgm:spPr/>
      <dgm:t>
        <a:bodyPr/>
        <a:lstStyle/>
        <a:p>
          <a:endParaRPr lang="pl-PL" sz="1200">
            <a:solidFill>
              <a:schemeClr val="bg2">
                <a:lumMod val="75000"/>
              </a:schemeClr>
            </a:solidFill>
          </a:endParaRPr>
        </a:p>
      </dgm:t>
    </dgm:pt>
    <dgm:pt modelId="{4806DD1A-5246-4539-8BB4-D93CF391D4D4}">
      <dgm:prSet phldrT="[Tekst]" custT="1"/>
      <dgm:spPr/>
      <dgm:t>
        <a:bodyPr/>
        <a:lstStyle/>
        <a:p>
          <a:r>
            <a:rPr lang="pl-PL" sz="1100" b="1" dirty="0" smtClean="0">
              <a:solidFill>
                <a:srgbClr val="002060"/>
              </a:solidFill>
            </a:rPr>
            <a:t>Tadeusz Borysiewicz</a:t>
          </a:r>
        </a:p>
        <a:p>
          <a:r>
            <a:rPr lang="pl-PL" sz="1100" b="1" dirty="0" smtClean="0">
              <a:solidFill>
                <a:srgbClr val="002060"/>
              </a:solidFill>
            </a:rPr>
            <a:t>- Członek Zarządu</a:t>
          </a:r>
          <a:endParaRPr lang="pl-PL" sz="1100" b="1" dirty="0">
            <a:solidFill>
              <a:srgbClr val="002060"/>
            </a:solidFill>
          </a:endParaRPr>
        </a:p>
      </dgm:t>
    </dgm:pt>
    <dgm:pt modelId="{24A50C2B-97EC-4E6C-B09C-AD4E9667A23C}" type="parTrans" cxnId="{C45C70CA-A9E4-4E4B-B680-AFDBEE441FDC}">
      <dgm:prSet/>
      <dgm:spPr/>
      <dgm:t>
        <a:bodyPr/>
        <a:lstStyle/>
        <a:p>
          <a:endParaRPr lang="pl-PL" sz="1200">
            <a:solidFill>
              <a:schemeClr val="bg2">
                <a:lumMod val="75000"/>
              </a:schemeClr>
            </a:solidFill>
          </a:endParaRPr>
        </a:p>
      </dgm:t>
    </dgm:pt>
    <dgm:pt modelId="{AB5814A3-3BAD-45B5-A568-9A7E3D42AC42}" type="sibTrans" cxnId="{C45C70CA-A9E4-4E4B-B680-AFDBEE441FDC}">
      <dgm:prSet/>
      <dgm:spPr/>
      <dgm:t>
        <a:bodyPr/>
        <a:lstStyle/>
        <a:p>
          <a:endParaRPr lang="pl-PL" sz="1200">
            <a:solidFill>
              <a:schemeClr val="bg2">
                <a:lumMod val="75000"/>
              </a:schemeClr>
            </a:solidFill>
          </a:endParaRPr>
        </a:p>
      </dgm:t>
    </dgm:pt>
    <dgm:pt modelId="{5E7230A5-C173-475A-A844-CFE183081E5F}">
      <dgm:prSet phldrT="[Tekst]" custT="1"/>
      <dgm:spPr>
        <a:scene3d>
          <a:camera prst="orthographicFront"/>
          <a:lightRig rig="threePt" dir="t"/>
        </a:scene3d>
        <a:sp3d extrusionH="1700" contourW="12700" prstMaterial="dkEdge">
          <a:bevelT w="127000" h="25400"/>
          <a:bevelB w="0" h="0" prst="convex"/>
          <a:contourClr>
            <a:schemeClr val="tx1"/>
          </a:contourClr>
        </a:sp3d>
      </dgm:spPr>
      <dgm:t>
        <a:bodyPr/>
        <a:lstStyle/>
        <a:p>
          <a:r>
            <a:rPr lang="pl-PL" sz="1000" dirty="0" smtClean="0">
              <a:solidFill>
                <a:schemeClr val="bg2">
                  <a:lumMod val="75000"/>
                </a:schemeClr>
              </a:solidFill>
            </a:rPr>
            <a:t>Prowadzenie nowych inwestycji</a:t>
          </a:r>
          <a:endParaRPr lang="pl-PL" sz="1000" dirty="0">
            <a:solidFill>
              <a:schemeClr val="bg2">
                <a:lumMod val="75000"/>
              </a:schemeClr>
            </a:solidFill>
          </a:endParaRPr>
        </a:p>
      </dgm:t>
    </dgm:pt>
    <dgm:pt modelId="{4189C71B-A9E4-46A9-8057-A43B20A8D4CA}" type="parTrans" cxnId="{CAD9C3A5-81A4-4C5E-82C5-F1E4C1F95568}">
      <dgm:prSet/>
      <dgm:spPr/>
      <dgm:t>
        <a:bodyPr/>
        <a:lstStyle/>
        <a:p>
          <a:endParaRPr lang="pl-PL" sz="1200">
            <a:solidFill>
              <a:schemeClr val="bg2">
                <a:lumMod val="75000"/>
              </a:schemeClr>
            </a:solidFill>
          </a:endParaRPr>
        </a:p>
      </dgm:t>
    </dgm:pt>
    <dgm:pt modelId="{B611F582-EC8F-47CB-8203-316662B8441A}" type="sibTrans" cxnId="{CAD9C3A5-81A4-4C5E-82C5-F1E4C1F95568}">
      <dgm:prSet/>
      <dgm:spPr/>
      <dgm:t>
        <a:bodyPr/>
        <a:lstStyle/>
        <a:p>
          <a:endParaRPr lang="pl-PL" sz="1200">
            <a:solidFill>
              <a:schemeClr val="bg2">
                <a:lumMod val="75000"/>
              </a:schemeClr>
            </a:solidFill>
          </a:endParaRPr>
        </a:p>
      </dgm:t>
    </dgm:pt>
    <dgm:pt modelId="{838ACEC8-BA84-4725-AF47-4BC53C01A4D0}">
      <dgm:prSet custT="1"/>
      <dgm:spPr/>
      <dgm:t>
        <a:bodyPr/>
        <a:lstStyle/>
        <a:p>
          <a:r>
            <a:rPr lang="pl-PL" sz="1100" b="1" dirty="0" smtClean="0">
              <a:solidFill>
                <a:srgbClr val="002060"/>
              </a:solidFill>
            </a:rPr>
            <a:t>Ireneusz Dembowski</a:t>
          </a:r>
        </a:p>
        <a:p>
          <a:r>
            <a:rPr lang="pl-PL" sz="1100" b="1" dirty="0" smtClean="0">
              <a:solidFill>
                <a:srgbClr val="002060"/>
              </a:solidFill>
            </a:rPr>
            <a:t>-Członek Zarządu</a:t>
          </a:r>
          <a:endParaRPr lang="pl-PL" sz="1100" b="1" dirty="0">
            <a:solidFill>
              <a:srgbClr val="002060"/>
            </a:solidFill>
          </a:endParaRPr>
        </a:p>
      </dgm:t>
    </dgm:pt>
    <dgm:pt modelId="{EC353B59-FAF5-4B5F-800D-24422C87D9CB}" type="parTrans" cxnId="{2E72167E-6DBA-476B-B61E-1A6806BDA266}">
      <dgm:prSet/>
      <dgm:spPr/>
      <dgm:t>
        <a:bodyPr/>
        <a:lstStyle/>
        <a:p>
          <a:endParaRPr lang="pl-PL" sz="1200">
            <a:solidFill>
              <a:schemeClr val="bg2">
                <a:lumMod val="75000"/>
              </a:schemeClr>
            </a:solidFill>
          </a:endParaRPr>
        </a:p>
      </dgm:t>
    </dgm:pt>
    <dgm:pt modelId="{F416C74F-7E06-4B60-88E4-5736A9CD7712}" type="sibTrans" cxnId="{2E72167E-6DBA-476B-B61E-1A6806BDA266}">
      <dgm:prSet/>
      <dgm:spPr/>
      <dgm:t>
        <a:bodyPr/>
        <a:lstStyle/>
        <a:p>
          <a:endParaRPr lang="pl-PL" sz="1200">
            <a:solidFill>
              <a:schemeClr val="bg2">
                <a:lumMod val="75000"/>
              </a:schemeClr>
            </a:solidFill>
          </a:endParaRPr>
        </a:p>
      </dgm:t>
    </dgm:pt>
    <dgm:pt modelId="{64DE0430-6A3B-47AD-B08F-F9A80C36CCEA}">
      <dgm:prSet custT="1"/>
      <dgm:spPr/>
      <dgm:t>
        <a:bodyPr/>
        <a:lstStyle/>
        <a:p>
          <a:r>
            <a:rPr lang="pl-PL" sz="1100" b="1" dirty="0" smtClean="0">
              <a:solidFill>
                <a:schemeClr val="bg2">
                  <a:lumMod val="75000"/>
                </a:schemeClr>
              </a:solidFill>
            </a:rPr>
            <a:t>Marek Skwarski</a:t>
          </a:r>
        </a:p>
        <a:p>
          <a:r>
            <a:rPr lang="pl-PL" sz="1100" b="1" dirty="0" smtClean="0">
              <a:solidFill>
                <a:schemeClr val="bg2">
                  <a:lumMod val="75000"/>
                </a:schemeClr>
              </a:solidFill>
            </a:rPr>
            <a:t>- Członek Zarządu</a:t>
          </a:r>
          <a:endParaRPr lang="pl-PL" sz="1100" b="1" dirty="0">
            <a:solidFill>
              <a:schemeClr val="bg2">
                <a:lumMod val="75000"/>
              </a:schemeClr>
            </a:solidFill>
          </a:endParaRPr>
        </a:p>
      </dgm:t>
    </dgm:pt>
    <dgm:pt modelId="{B29EFBEA-13F3-48FF-B72E-C3651B7F4290}" type="parTrans" cxnId="{698F574C-CC95-41A1-B3D8-15EA9C2C911B}">
      <dgm:prSet/>
      <dgm:spPr/>
      <dgm:t>
        <a:bodyPr/>
        <a:lstStyle/>
        <a:p>
          <a:endParaRPr lang="pl-PL" sz="1200">
            <a:solidFill>
              <a:schemeClr val="bg2">
                <a:lumMod val="75000"/>
              </a:schemeClr>
            </a:solidFill>
          </a:endParaRPr>
        </a:p>
      </dgm:t>
    </dgm:pt>
    <dgm:pt modelId="{AA6585AC-EBC8-495D-93D9-90CF5C6AD354}" type="sibTrans" cxnId="{698F574C-CC95-41A1-B3D8-15EA9C2C911B}">
      <dgm:prSet/>
      <dgm:spPr/>
      <dgm:t>
        <a:bodyPr/>
        <a:lstStyle/>
        <a:p>
          <a:endParaRPr lang="pl-PL" sz="1200">
            <a:solidFill>
              <a:schemeClr val="bg2">
                <a:lumMod val="75000"/>
              </a:schemeClr>
            </a:solidFill>
          </a:endParaRPr>
        </a:p>
      </dgm:t>
    </dgm:pt>
    <dgm:pt modelId="{CCF85B77-D2BA-4A0C-85BF-3B5AF36E4C4F}">
      <dgm:prSet phldrT="[Tekst]" custT="1"/>
      <dgm:spPr>
        <a:ln>
          <a:noFill/>
        </a:ln>
        <a:scene3d>
          <a:camera prst="orthographicFront"/>
          <a:lightRig rig="threePt" dir="t"/>
        </a:scene3d>
        <a:sp3d extrusionH="1700" contourW="12700" prstMaterial="dkEdge">
          <a:bevelT w="127000" h="25400"/>
          <a:bevelB w="0" h="0" prst="convex"/>
          <a:contourClr>
            <a:schemeClr val="tx1"/>
          </a:contourClr>
        </a:sp3d>
      </dgm:spPr>
      <dgm:t>
        <a:bodyPr/>
        <a:lstStyle/>
        <a:p>
          <a:endParaRPr lang="pl-PL" sz="1000" dirty="0">
            <a:solidFill>
              <a:schemeClr val="bg2">
                <a:lumMod val="75000"/>
              </a:schemeClr>
            </a:solidFill>
          </a:endParaRPr>
        </a:p>
      </dgm:t>
    </dgm:pt>
    <dgm:pt modelId="{1167A5BE-AF0E-4B9E-A96D-CB1591646F0D}" type="parTrans" cxnId="{7B529DED-2349-4834-A742-730C7FC7308D}">
      <dgm:prSet/>
      <dgm:spPr/>
      <dgm:t>
        <a:bodyPr/>
        <a:lstStyle/>
        <a:p>
          <a:endParaRPr lang="pl-PL"/>
        </a:p>
      </dgm:t>
    </dgm:pt>
    <dgm:pt modelId="{68B65081-01A1-45F8-943D-E5B5F0A8CB8C}" type="sibTrans" cxnId="{7B529DED-2349-4834-A742-730C7FC7308D}">
      <dgm:prSet/>
      <dgm:spPr/>
      <dgm:t>
        <a:bodyPr/>
        <a:lstStyle/>
        <a:p>
          <a:endParaRPr lang="pl-PL"/>
        </a:p>
      </dgm:t>
    </dgm:pt>
    <dgm:pt modelId="{2D711784-8D59-41FE-86F8-366D7F65FDA8}">
      <dgm:prSet phldrT="[Tekst]" custT="1"/>
      <dgm:spPr>
        <a:scene3d>
          <a:camera prst="orthographicFront"/>
          <a:lightRig rig="threePt" dir="t"/>
        </a:scene3d>
        <a:sp3d extrusionH="1700" contourW="12700" prstMaterial="dkEdge">
          <a:bevelT w="127000" h="25400"/>
          <a:bevelB w="0" h="0" prst="convex"/>
          <a:contourClr>
            <a:schemeClr val="tx1"/>
          </a:contourClr>
        </a:sp3d>
      </dgm:spPr>
      <dgm:t>
        <a:bodyPr/>
        <a:lstStyle/>
        <a:p>
          <a:r>
            <a:rPr lang="pl-PL" sz="1000" dirty="0" smtClean="0">
              <a:solidFill>
                <a:schemeClr val="bg2">
                  <a:lumMod val="75000"/>
                </a:schemeClr>
              </a:solidFill>
            </a:rPr>
            <a:t>Nadzór nad transportem i sprzętem transportowo – przeładunkowym</a:t>
          </a:r>
          <a:endParaRPr lang="pl-PL" sz="1000" dirty="0">
            <a:solidFill>
              <a:schemeClr val="bg2">
                <a:lumMod val="75000"/>
              </a:schemeClr>
            </a:solidFill>
          </a:endParaRPr>
        </a:p>
      </dgm:t>
    </dgm:pt>
    <dgm:pt modelId="{A6B160D4-6B4C-4B2C-8E86-48E4F27F1027}" type="parTrans" cxnId="{583B8956-09C5-4D2E-A2C5-E871311F055D}">
      <dgm:prSet/>
      <dgm:spPr/>
      <dgm:t>
        <a:bodyPr/>
        <a:lstStyle/>
        <a:p>
          <a:endParaRPr lang="pl-PL"/>
        </a:p>
      </dgm:t>
    </dgm:pt>
    <dgm:pt modelId="{49DE61B4-69F9-4953-8570-3F4E1DF025DD}" type="sibTrans" cxnId="{583B8956-09C5-4D2E-A2C5-E871311F055D}">
      <dgm:prSet/>
      <dgm:spPr/>
      <dgm:t>
        <a:bodyPr/>
        <a:lstStyle/>
        <a:p>
          <a:endParaRPr lang="pl-PL"/>
        </a:p>
      </dgm:t>
    </dgm:pt>
    <dgm:pt modelId="{54E4922E-C823-4BB5-A9F3-3B5FCA33E0C1}">
      <dgm:prSet phldrT="[Tekst]" custT="1"/>
      <dgm:spPr>
        <a:scene3d>
          <a:camera prst="orthographicFront"/>
          <a:lightRig rig="threePt" dir="t"/>
        </a:scene3d>
        <a:sp3d extrusionH="1700" contourW="12700" prstMaterial="dkEdge">
          <a:bevelT w="127000" h="25400"/>
          <a:bevelB w="0" h="0" prst="convex"/>
          <a:contourClr>
            <a:schemeClr val="tx1"/>
          </a:contourClr>
        </a:sp3d>
      </dgm:spPr>
      <dgm:t>
        <a:bodyPr/>
        <a:lstStyle/>
        <a:p>
          <a:r>
            <a:rPr lang="pl-PL" sz="1000" dirty="0" smtClean="0">
              <a:solidFill>
                <a:schemeClr val="bg2">
                  <a:lumMod val="75000"/>
                </a:schemeClr>
              </a:solidFill>
            </a:rPr>
            <a:t>Nadzorowanie rozwoju produkcji konstrukcji stalowych</a:t>
          </a:r>
          <a:endParaRPr lang="pl-PL" sz="1000" dirty="0">
            <a:solidFill>
              <a:schemeClr val="bg2">
                <a:lumMod val="75000"/>
              </a:schemeClr>
            </a:solidFill>
          </a:endParaRPr>
        </a:p>
      </dgm:t>
    </dgm:pt>
    <dgm:pt modelId="{D7335727-9AE0-4A48-A400-B1845D5FF453}" type="parTrans" cxnId="{92281523-A2CA-498F-A798-A4020EB12DA3}">
      <dgm:prSet/>
      <dgm:spPr/>
      <dgm:t>
        <a:bodyPr/>
        <a:lstStyle/>
        <a:p>
          <a:endParaRPr lang="pl-PL"/>
        </a:p>
      </dgm:t>
    </dgm:pt>
    <dgm:pt modelId="{C826D19C-36F5-4D51-879B-BFB4C6B5D716}" type="sibTrans" cxnId="{92281523-A2CA-498F-A798-A4020EB12DA3}">
      <dgm:prSet/>
      <dgm:spPr/>
      <dgm:t>
        <a:bodyPr/>
        <a:lstStyle/>
        <a:p>
          <a:endParaRPr lang="pl-PL"/>
        </a:p>
      </dgm:t>
    </dgm:pt>
    <dgm:pt modelId="{090E59DE-DD12-48DC-BAD6-F1D1F45ECCE8}">
      <dgm:prSet phldrT="[Tekst]" custT="1"/>
      <dgm:spPr>
        <a:scene3d>
          <a:camera prst="orthographicFront"/>
          <a:lightRig rig="threePt" dir="t"/>
        </a:scene3d>
        <a:sp3d extrusionH="1700" contourW="12700" prstMaterial="dkEdge">
          <a:bevelT w="127000" h="25400"/>
          <a:bevelB w="0" h="0" prst="convex"/>
          <a:contourClr>
            <a:schemeClr val="tx1"/>
          </a:contourClr>
        </a:sp3d>
      </dgm:spPr>
      <dgm:t>
        <a:bodyPr/>
        <a:lstStyle/>
        <a:p>
          <a:endParaRPr lang="pl-PL" sz="1000" dirty="0">
            <a:solidFill>
              <a:schemeClr val="bg2">
                <a:lumMod val="75000"/>
              </a:schemeClr>
            </a:solidFill>
          </a:endParaRPr>
        </a:p>
      </dgm:t>
    </dgm:pt>
    <dgm:pt modelId="{AD0E5786-EFFA-454C-897B-FCBFD1FF97FD}" type="parTrans" cxnId="{8030D43E-3E54-4E96-BDA5-DA50A2B4BC62}">
      <dgm:prSet/>
      <dgm:spPr/>
      <dgm:t>
        <a:bodyPr/>
        <a:lstStyle/>
        <a:p>
          <a:endParaRPr lang="pl-PL"/>
        </a:p>
      </dgm:t>
    </dgm:pt>
    <dgm:pt modelId="{A1A97D2C-2D2B-4A39-8C3F-702DB305370C}" type="sibTrans" cxnId="{8030D43E-3E54-4E96-BDA5-DA50A2B4BC62}">
      <dgm:prSet/>
      <dgm:spPr/>
      <dgm:t>
        <a:bodyPr/>
        <a:lstStyle/>
        <a:p>
          <a:endParaRPr lang="pl-PL"/>
        </a:p>
      </dgm:t>
    </dgm:pt>
    <dgm:pt modelId="{FEA40F0D-9010-4D65-8E4A-6E5F5F475A5C}">
      <dgm:prSet phldrT="[Tekst]" custT="1"/>
      <dgm:spPr>
        <a:scene3d>
          <a:camera prst="orthographicFront"/>
          <a:lightRig rig="threePt" dir="t"/>
        </a:scene3d>
        <a:sp3d extrusionH="1700" contourW="12700" prstMaterial="dkEdge">
          <a:bevelT w="127000" h="25400"/>
          <a:bevelB w="0" h="0" prst="convex"/>
          <a:contourClr>
            <a:schemeClr val="tx1"/>
          </a:contourClr>
        </a:sp3d>
      </dgm:spPr>
      <dgm:t>
        <a:bodyPr/>
        <a:lstStyle/>
        <a:p>
          <a:endParaRPr lang="pl-PL" sz="1000" dirty="0">
            <a:solidFill>
              <a:schemeClr val="bg2">
                <a:lumMod val="75000"/>
              </a:schemeClr>
            </a:solidFill>
          </a:endParaRPr>
        </a:p>
      </dgm:t>
    </dgm:pt>
    <dgm:pt modelId="{D453F151-C5B4-491E-9F95-FF7F929F67C1}" type="parTrans" cxnId="{A71E92D2-A187-40F7-AD86-B81FA4F9BB7B}">
      <dgm:prSet/>
      <dgm:spPr/>
      <dgm:t>
        <a:bodyPr/>
        <a:lstStyle/>
        <a:p>
          <a:endParaRPr lang="pl-PL"/>
        </a:p>
      </dgm:t>
    </dgm:pt>
    <dgm:pt modelId="{CD7ADFD7-24A6-4662-9771-58D089ADA8E1}" type="sibTrans" cxnId="{A71E92D2-A187-40F7-AD86-B81FA4F9BB7B}">
      <dgm:prSet/>
      <dgm:spPr/>
      <dgm:t>
        <a:bodyPr/>
        <a:lstStyle/>
        <a:p>
          <a:endParaRPr lang="pl-PL"/>
        </a:p>
      </dgm:t>
    </dgm:pt>
    <dgm:pt modelId="{EC8F4DF1-719F-4546-AAFD-C6BB385DB649}">
      <dgm:prSet custT="1"/>
      <dgm:spPr>
        <a:scene3d>
          <a:camera prst="orthographicFront"/>
          <a:lightRig rig="threePt" dir="t"/>
        </a:scene3d>
        <a:sp3d extrusionH="1700" contourW="12700" prstMaterial="dkEdge">
          <a:bevelT w="127000" h="25400"/>
          <a:bevelB w="0" h="0" prst="convex"/>
          <a:contourClr>
            <a:schemeClr val="tx1"/>
          </a:contourClr>
        </a:sp3d>
      </dgm:spPr>
      <dgm:t>
        <a:bodyPr/>
        <a:lstStyle/>
        <a:p>
          <a:r>
            <a:rPr lang="pl-PL" sz="1000" dirty="0" smtClean="0"/>
            <a:t>Kreowanie polityki handlowej i zaopatrzeniowej spółki</a:t>
          </a:r>
          <a:endParaRPr lang="pl-PL" sz="1000" dirty="0"/>
        </a:p>
      </dgm:t>
    </dgm:pt>
    <dgm:pt modelId="{3C6AF887-B9DF-4B2A-9761-9B37D3E92F0D}" type="parTrans" cxnId="{27F8A7C9-4FBD-4DD7-9DCB-DAABD32F6CB7}">
      <dgm:prSet/>
      <dgm:spPr/>
      <dgm:t>
        <a:bodyPr/>
        <a:lstStyle/>
        <a:p>
          <a:endParaRPr lang="pl-PL"/>
        </a:p>
      </dgm:t>
    </dgm:pt>
    <dgm:pt modelId="{59A812FB-2281-4B58-A951-E66B6FD40DD4}" type="sibTrans" cxnId="{27F8A7C9-4FBD-4DD7-9DCB-DAABD32F6CB7}">
      <dgm:prSet/>
      <dgm:spPr/>
      <dgm:t>
        <a:bodyPr/>
        <a:lstStyle/>
        <a:p>
          <a:endParaRPr lang="pl-PL"/>
        </a:p>
      </dgm:t>
    </dgm:pt>
    <dgm:pt modelId="{1E66A66E-0EF1-48BE-9610-39859A444636}">
      <dgm:prSet custT="1"/>
      <dgm:spPr>
        <a:scene3d>
          <a:camera prst="orthographicFront"/>
          <a:lightRig rig="threePt" dir="t"/>
        </a:scene3d>
        <a:sp3d extrusionH="1700" contourW="12700" prstMaterial="dkEdge">
          <a:bevelT w="127000" h="25400"/>
          <a:bevelB w="0" h="0" prst="convex"/>
          <a:contourClr>
            <a:schemeClr val="tx1"/>
          </a:contourClr>
        </a:sp3d>
      </dgm:spPr>
      <dgm:t>
        <a:bodyPr/>
        <a:lstStyle/>
        <a:p>
          <a:r>
            <a:rPr lang="pl-PL" sz="1000" dirty="0" smtClean="0"/>
            <a:t>Nadzór nad działalnością handlową</a:t>
          </a:r>
          <a:endParaRPr lang="pl-PL" sz="1000" dirty="0"/>
        </a:p>
      </dgm:t>
    </dgm:pt>
    <dgm:pt modelId="{3C265C43-5F84-4F09-98F4-F00A6DFB91B1}" type="parTrans" cxnId="{5C85AFC6-A2EC-4DE4-ADAE-60736748FF02}">
      <dgm:prSet/>
      <dgm:spPr/>
      <dgm:t>
        <a:bodyPr/>
        <a:lstStyle/>
        <a:p>
          <a:endParaRPr lang="pl-PL"/>
        </a:p>
      </dgm:t>
    </dgm:pt>
    <dgm:pt modelId="{A16B78E6-8770-4C06-9CAE-AA5A48E6E7E3}" type="sibTrans" cxnId="{5C85AFC6-A2EC-4DE4-ADAE-60736748FF02}">
      <dgm:prSet/>
      <dgm:spPr/>
      <dgm:t>
        <a:bodyPr/>
        <a:lstStyle/>
        <a:p>
          <a:endParaRPr lang="pl-PL"/>
        </a:p>
      </dgm:t>
    </dgm:pt>
    <dgm:pt modelId="{393ADF76-CC02-46FB-A760-5656C8C9ADD5}">
      <dgm:prSet custT="1"/>
      <dgm:spPr>
        <a:scene3d>
          <a:camera prst="orthographicFront"/>
          <a:lightRig rig="threePt" dir="t"/>
        </a:scene3d>
        <a:sp3d extrusionH="1700" contourW="12700" prstMaterial="dkEdge">
          <a:bevelT w="127000" h="25400"/>
          <a:bevelB w="0" h="0" prst="convex"/>
          <a:contourClr>
            <a:schemeClr val="tx1"/>
          </a:contourClr>
        </a:sp3d>
      </dgm:spPr>
      <dgm:t>
        <a:bodyPr/>
        <a:lstStyle/>
        <a:p>
          <a:endParaRPr lang="pl-PL" sz="1000" dirty="0"/>
        </a:p>
      </dgm:t>
    </dgm:pt>
    <dgm:pt modelId="{67AA03C0-7B3A-442D-98E1-37930FD1E853}" type="parTrans" cxnId="{D93BA86E-1D52-49AF-B443-B2D031A76E19}">
      <dgm:prSet/>
      <dgm:spPr/>
      <dgm:t>
        <a:bodyPr/>
        <a:lstStyle/>
        <a:p>
          <a:endParaRPr lang="pl-PL"/>
        </a:p>
      </dgm:t>
    </dgm:pt>
    <dgm:pt modelId="{0C021B34-850E-4C87-9D98-D471C464C806}" type="sibTrans" cxnId="{D93BA86E-1D52-49AF-B443-B2D031A76E19}">
      <dgm:prSet/>
      <dgm:spPr/>
      <dgm:t>
        <a:bodyPr/>
        <a:lstStyle/>
        <a:p>
          <a:endParaRPr lang="pl-PL"/>
        </a:p>
      </dgm:t>
    </dgm:pt>
    <dgm:pt modelId="{AF97E430-3A3F-4F5D-A7C2-8BDF9A48F604}">
      <dgm:prSet custT="1"/>
      <dgm:spPr>
        <a:scene3d>
          <a:camera prst="orthographicFront"/>
          <a:lightRig rig="threePt" dir="t"/>
        </a:scene3d>
        <a:sp3d extrusionH="1700" contourW="12700" prstMaterial="dkEdge">
          <a:bevelT w="127000" h="25400"/>
          <a:bevelB w="0" h="0" prst="convex"/>
          <a:contourClr>
            <a:schemeClr val="tx1"/>
          </a:contourClr>
        </a:sp3d>
      </dgm:spPr>
      <dgm:t>
        <a:bodyPr/>
        <a:lstStyle/>
        <a:p>
          <a:r>
            <a:rPr lang="pl-PL" sz="1000" dirty="0" smtClean="0"/>
            <a:t>Organizacja systemu zaopatrzenia i logistyki</a:t>
          </a:r>
          <a:endParaRPr lang="pl-PL" sz="1000" dirty="0"/>
        </a:p>
      </dgm:t>
    </dgm:pt>
    <dgm:pt modelId="{B5FF50EB-CC7E-479C-8916-C87512FBE2D4}" type="parTrans" cxnId="{C84551A9-C72B-4D15-9D9D-6D96C5371ADA}">
      <dgm:prSet/>
      <dgm:spPr/>
      <dgm:t>
        <a:bodyPr/>
        <a:lstStyle/>
        <a:p>
          <a:endParaRPr lang="pl-PL"/>
        </a:p>
      </dgm:t>
    </dgm:pt>
    <dgm:pt modelId="{310D09FA-7F26-44AA-9498-FAD1C6FEC892}" type="sibTrans" cxnId="{C84551A9-C72B-4D15-9D9D-6D96C5371ADA}">
      <dgm:prSet/>
      <dgm:spPr/>
      <dgm:t>
        <a:bodyPr/>
        <a:lstStyle/>
        <a:p>
          <a:endParaRPr lang="pl-PL"/>
        </a:p>
      </dgm:t>
    </dgm:pt>
    <dgm:pt modelId="{4E436084-76E5-4963-9F33-0847321EFEF7}">
      <dgm:prSet custT="1"/>
      <dgm:spPr>
        <a:scene3d>
          <a:camera prst="orthographicFront"/>
          <a:lightRig rig="threePt" dir="t"/>
        </a:scene3d>
        <a:sp3d extrusionH="1700" contourW="12700" prstMaterial="dkEdge">
          <a:bevelT w="127000" h="25400"/>
          <a:bevelB w="0" h="0" prst="convex"/>
          <a:contourClr>
            <a:schemeClr val="tx1"/>
          </a:contourClr>
        </a:sp3d>
      </dgm:spPr>
      <dgm:t>
        <a:bodyPr/>
        <a:lstStyle/>
        <a:p>
          <a:endParaRPr lang="pl-PL" sz="1000" dirty="0"/>
        </a:p>
      </dgm:t>
    </dgm:pt>
    <dgm:pt modelId="{3F9B8A70-6948-4572-A0C3-42B4C928039E}" type="parTrans" cxnId="{97039CC4-9216-422A-98F1-E98CB169EBAC}">
      <dgm:prSet/>
      <dgm:spPr/>
      <dgm:t>
        <a:bodyPr/>
        <a:lstStyle/>
        <a:p>
          <a:endParaRPr lang="pl-PL"/>
        </a:p>
      </dgm:t>
    </dgm:pt>
    <dgm:pt modelId="{3B82E34E-9B98-42C5-B69F-91E11405C736}" type="sibTrans" cxnId="{97039CC4-9216-422A-98F1-E98CB169EBAC}">
      <dgm:prSet/>
      <dgm:spPr/>
      <dgm:t>
        <a:bodyPr/>
        <a:lstStyle/>
        <a:p>
          <a:endParaRPr lang="pl-PL"/>
        </a:p>
      </dgm:t>
    </dgm:pt>
    <dgm:pt modelId="{A6E785B2-B02C-40A8-8F0F-047785CAEA4C}">
      <dgm:prSet custT="1"/>
      <dgm:spPr>
        <a:scene3d>
          <a:camera prst="orthographicFront"/>
          <a:lightRig rig="threePt" dir="t"/>
        </a:scene3d>
        <a:sp3d extrusionH="1700" contourW="12700" prstMaterial="dkEdge">
          <a:bevelT w="127000" h="25400"/>
          <a:bevelB w="0" h="0" prst="convex"/>
          <a:contourClr>
            <a:schemeClr val="tx1"/>
          </a:contourClr>
        </a:sp3d>
      </dgm:spPr>
      <dgm:t>
        <a:bodyPr/>
        <a:lstStyle/>
        <a:p>
          <a:r>
            <a:rPr lang="pl-PL" sz="1000" dirty="0" smtClean="0"/>
            <a:t>Nadzór  nad pracą działu personalno-kadrowego</a:t>
          </a:r>
          <a:endParaRPr lang="pl-PL" sz="1000" dirty="0"/>
        </a:p>
      </dgm:t>
    </dgm:pt>
    <dgm:pt modelId="{334860D9-4E03-4B64-80CB-8C501BC15ED3}" type="parTrans" cxnId="{E04EB4F2-D7BD-4A8D-B926-914746A8CC38}">
      <dgm:prSet/>
      <dgm:spPr/>
      <dgm:t>
        <a:bodyPr/>
        <a:lstStyle/>
        <a:p>
          <a:endParaRPr lang="pl-PL"/>
        </a:p>
      </dgm:t>
    </dgm:pt>
    <dgm:pt modelId="{4BABA3DC-D6B6-4A64-A69C-86B4B4D236C3}" type="sibTrans" cxnId="{E04EB4F2-D7BD-4A8D-B926-914746A8CC38}">
      <dgm:prSet/>
      <dgm:spPr/>
      <dgm:t>
        <a:bodyPr/>
        <a:lstStyle/>
        <a:p>
          <a:endParaRPr lang="pl-PL"/>
        </a:p>
      </dgm:t>
    </dgm:pt>
    <dgm:pt modelId="{D4E980B4-6F37-41FB-8E47-221A30E360EF}">
      <dgm:prSet custT="1"/>
      <dgm:spPr>
        <a:scene3d>
          <a:camera prst="orthographicFront"/>
          <a:lightRig rig="threePt" dir="t"/>
        </a:scene3d>
        <a:sp3d extrusionH="1700" contourW="12700" prstMaterial="dkEdge">
          <a:bevelT w="127000" h="25400"/>
          <a:bevelB w="0" h="0" prst="convex"/>
          <a:contourClr>
            <a:schemeClr val="tx1"/>
          </a:contourClr>
        </a:sp3d>
      </dgm:spPr>
      <dgm:t>
        <a:bodyPr/>
        <a:lstStyle/>
        <a:p>
          <a:r>
            <a:rPr lang="pl-PL" sz="1000" dirty="0" smtClean="0"/>
            <a:t>Nadzór nad pracą działu prawnego</a:t>
          </a:r>
          <a:endParaRPr lang="pl-PL" sz="1000" dirty="0"/>
        </a:p>
      </dgm:t>
    </dgm:pt>
    <dgm:pt modelId="{8232CBE0-B09F-46E5-A52A-43AD9EA1844A}" type="parTrans" cxnId="{5C3E784C-C9EB-48F2-A80C-A6A48537EB05}">
      <dgm:prSet/>
      <dgm:spPr/>
      <dgm:t>
        <a:bodyPr/>
        <a:lstStyle/>
        <a:p>
          <a:endParaRPr lang="pl-PL"/>
        </a:p>
      </dgm:t>
    </dgm:pt>
    <dgm:pt modelId="{977D7023-AD8C-488E-9559-C4AB63F30BCE}" type="sibTrans" cxnId="{5C3E784C-C9EB-48F2-A80C-A6A48537EB05}">
      <dgm:prSet/>
      <dgm:spPr/>
      <dgm:t>
        <a:bodyPr/>
        <a:lstStyle/>
        <a:p>
          <a:endParaRPr lang="pl-PL"/>
        </a:p>
      </dgm:t>
    </dgm:pt>
    <dgm:pt modelId="{64D9DF61-9215-4715-90AB-C37BD58AC47E}">
      <dgm:prSet custT="1"/>
      <dgm:spPr>
        <a:scene3d>
          <a:camera prst="orthographicFront"/>
          <a:lightRig rig="threePt" dir="t"/>
        </a:scene3d>
        <a:sp3d extrusionH="1700" contourW="12700" prstMaterial="dkEdge">
          <a:bevelT w="127000" h="25400"/>
          <a:bevelB w="0" h="0" prst="convex"/>
          <a:contourClr>
            <a:schemeClr val="tx1"/>
          </a:contourClr>
        </a:sp3d>
      </dgm:spPr>
      <dgm:t>
        <a:bodyPr/>
        <a:lstStyle/>
        <a:p>
          <a:endParaRPr lang="pl-PL" sz="1000" dirty="0"/>
        </a:p>
      </dgm:t>
    </dgm:pt>
    <dgm:pt modelId="{F4DCB776-3490-4FA9-B9A1-731251623E65}" type="parTrans" cxnId="{57049796-60FD-4E0E-B8EB-3B05FE8C4E84}">
      <dgm:prSet/>
      <dgm:spPr/>
      <dgm:t>
        <a:bodyPr/>
        <a:lstStyle/>
        <a:p>
          <a:endParaRPr lang="pl-PL"/>
        </a:p>
      </dgm:t>
    </dgm:pt>
    <dgm:pt modelId="{54A0E96F-4563-42AC-A264-BFA9D4D99541}" type="sibTrans" cxnId="{57049796-60FD-4E0E-B8EB-3B05FE8C4E84}">
      <dgm:prSet/>
      <dgm:spPr/>
      <dgm:t>
        <a:bodyPr/>
        <a:lstStyle/>
        <a:p>
          <a:endParaRPr lang="pl-PL"/>
        </a:p>
      </dgm:t>
    </dgm:pt>
    <dgm:pt modelId="{39040748-82C6-4364-ADE0-B5B00B5E7856}">
      <dgm:prSet custT="1"/>
      <dgm:spPr>
        <a:scene3d>
          <a:camera prst="orthographicFront"/>
          <a:lightRig rig="threePt" dir="t"/>
        </a:scene3d>
        <a:sp3d extrusionH="1700" contourW="12700" prstMaterial="dkEdge">
          <a:bevelT w="127000" h="25400"/>
          <a:bevelB w="0" h="0" prst="convex"/>
          <a:contourClr>
            <a:schemeClr val="tx1"/>
          </a:contourClr>
        </a:sp3d>
      </dgm:spPr>
      <dgm:t>
        <a:bodyPr/>
        <a:lstStyle/>
        <a:p>
          <a:r>
            <a:rPr lang="pl-PL" sz="1000" dirty="0" smtClean="0"/>
            <a:t>Nadzór nad BHP i sprawami socjalnymi</a:t>
          </a:r>
          <a:endParaRPr lang="pl-PL" sz="1000" dirty="0"/>
        </a:p>
      </dgm:t>
    </dgm:pt>
    <dgm:pt modelId="{202A15B8-275B-47DF-A082-947AA78DFF58}" type="parTrans" cxnId="{F04F8BB7-FEA8-4A5B-BC04-2341D28678E2}">
      <dgm:prSet/>
      <dgm:spPr/>
      <dgm:t>
        <a:bodyPr/>
        <a:lstStyle/>
        <a:p>
          <a:endParaRPr lang="pl-PL"/>
        </a:p>
      </dgm:t>
    </dgm:pt>
    <dgm:pt modelId="{84B97555-CAB9-4FF8-B980-337360A6F239}" type="sibTrans" cxnId="{F04F8BB7-FEA8-4A5B-BC04-2341D28678E2}">
      <dgm:prSet/>
      <dgm:spPr/>
      <dgm:t>
        <a:bodyPr/>
        <a:lstStyle/>
        <a:p>
          <a:endParaRPr lang="pl-PL"/>
        </a:p>
      </dgm:t>
    </dgm:pt>
    <dgm:pt modelId="{A2AA70D5-BBD4-4E7E-AD3E-65748CDCFDE7}">
      <dgm:prSet custT="1"/>
      <dgm:spPr>
        <a:scene3d>
          <a:camera prst="orthographicFront"/>
          <a:lightRig rig="threePt" dir="t"/>
        </a:scene3d>
        <a:sp3d extrusionH="1700" contourW="12700" prstMaterial="dkEdge">
          <a:bevelT w="127000" h="25400"/>
          <a:bevelB w="0" h="0" prst="convex"/>
          <a:contourClr>
            <a:schemeClr val="tx1"/>
          </a:contourClr>
        </a:sp3d>
      </dgm:spPr>
      <dgm:t>
        <a:bodyPr/>
        <a:lstStyle/>
        <a:p>
          <a:endParaRPr lang="pl-PL" sz="1000" dirty="0"/>
        </a:p>
      </dgm:t>
    </dgm:pt>
    <dgm:pt modelId="{0BA7DAE7-CC73-4C1A-A930-442DCF235606}" type="parTrans" cxnId="{DFCF1B6C-B6AE-4B3D-88D2-69D9F098922F}">
      <dgm:prSet/>
      <dgm:spPr/>
      <dgm:t>
        <a:bodyPr/>
        <a:lstStyle/>
        <a:p>
          <a:endParaRPr lang="pl-PL"/>
        </a:p>
      </dgm:t>
    </dgm:pt>
    <dgm:pt modelId="{F897642A-2E4B-44D8-98C9-8704D576FDBC}" type="sibTrans" cxnId="{DFCF1B6C-B6AE-4B3D-88D2-69D9F098922F}">
      <dgm:prSet/>
      <dgm:spPr/>
      <dgm:t>
        <a:bodyPr/>
        <a:lstStyle/>
        <a:p>
          <a:endParaRPr lang="pl-PL"/>
        </a:p>
      </dgm:t>
    </dgm:pt>
    <dgm:pt modelId="{52A3279B-3FAC-4AD5-878E-5F48230F7491}">
      <dgm:prSet phldrT="[Tekst]" custT="1"/>
      <dgm:spPr>
        <a:scene3d>
          <a:camera prst="orthographicFront"/>
          <a:lightRig rig="threePt" dir="t"/>
        </a:scene3d>
        <a:sp3d extrusionH="1700" contourW="12700" prstMaterial="dkEdge">
          <a:bevelT w="127000" h="25400"/>
          <a:bevelB w="0" h="0" prst="convex"/>
          <a:contourClr>
            <a:schemeClr val="tx1"/>
          </a:contourClr>
        </a:sp3d>
      </dgm:spPr>
      <dgm:t>
        <a:bodyPr/>
        <a:lstStyle/>
        <a:p>
          <a:r>
            <a:rPr lang="pl-PL" sz="1000" dirty="0" smtClean="0">
              <a:solidFill>
                <a:schemeClr val="bg2">
                  <a:lumMod val="75000"/>
                </a:schemeClr>
              </a:solidFill>
            </a:rPr>
            <a:t>Nadzór nad pracami remontowymi</a:t>
          </a:r>
          <a:endParaRPr lang="pl-PL" sz="1000" dirty="0">
            <a:solidFill>
              <a:schemeClr val="bg2">
                <a:lumMod val="75000"/>
              </a:schemeClr>
            </a:solidFill>
          </a:endParaRPr>
        </a:p>
      </dgm:t>
    </dgm:pt>
    <dgm:pt modelId="{25E083A5-9261-449A-96D4-C2F5613DE9FB}" type="parTrans" cxnId="{D8D47125-8B1A-4806-B058-C4B1351BC213}">
      <dgm:prSet/>
      <dgm:spPr/>
      <dgm:t>
        <a:bodyPr/>
        <a:lstStyle/>
        <a:p>
          <a:endParaRPr lang="pl-PL"/>
        </a:p>
      </dgm:t>
    </dgm:pt>
    <dgm:pt modelId="{E8AC8FD4-F13A-4306-9A8B-A131F2D7EC09}" type="sibTrans" cxnId="{D8D47125-8B1A-4806-B058-C4B1351BC213}">
      <dgm:prSet/>
      <dgm:spPr/>
      <dgm:t>
        <a:bodyPr/>
        <a:lstStyle/>
        <a:p>
          <a:endParaRPr lang="pl-PL"/>
        </a:p>
      </dgm:t>
    </dgm:pt>
    <dgm:pt modelId="{9B73D37F-F9FA-402B-85FE-91FA22F68A7C}">
      <dgm:prSet phldrT="[Tekst]" custT="1"/>
      <dgm:spPr>
        <a:scene3d>
          <a:camera prst="orthographicFront"/>
          <a:lightRig rig="threePt" dir="t"/>
        </a:scene3d>
        <a:sp3d extrusionH="1700" contourW="12700" prstMaterial="dkEdge">
          <a:bevelT w="127000" h="25400"/>
          <a:bevelB w="0" h="0" prst="convex"/>
          <a:contourClr>
            <a:schemeClr val="tx1"/>
          </a:contourClr>
        </a:sp3d>
      </dgm:spPr>
      <dgm:t>
        <a:bodyPr/>
        <a:lstStyle/>
        <a:p>
          <a:endParaRPr lang="pl-PL" sz="1000" dirty="0">
            <a:solidFill>
              <a:schemeClr val="bg2">
                <a:lumMod val="75000"/>
              </a:schemeClr>
            </a:solidFill>
          </a:endParaRPr>
        </a:p>
      </dgm:t>
    </dgm:pt>
    <dgm:pt modelId="{0BD2D8EF-E874-4B3E-BBB3-D37126360529}" type="parTrans" cxnId="{B13D00E3-65E7-4B1E-B7EE-3F13EF4B6E42}">
      <dgm:prSet/>
      <dgm:spPr/>
      <dgm:t>
        <a:bodyPr/>
        <a:lstStyle/>
        <a:p>
          <a:endParaRPr lang="pl-PL"/>
        </a:p>
      </dgm:t>
    </dgm:pt>
    <dgm:pt modelId="{ED8AB1D0-06F8-47AC-BFCB-20BBBD519A8A}" type="sibTrans" cxnId="{B13D00E3-65E7-4B1E-B7EE-3F13EF4B6E42}">
      <dgm:prSet/>
      <dgm:spPr/>
      <dgm:t>
        <a:bodyPr/>
        <a:lstStyle/>
        <a:p>
          <a:endParaRPr lang="pl-PL"/>
        </a:p>
      </dgm:t>
    </dgm:pt>
    <dgm:pt modelId="{F299599A-7EE0-4A53-A9A5-20EEA360D936}">
      <dgm:prSet phldrT="[Tekst]" custT="1"/>
      <dgm:spPr>
        <a:scene3d>
          <a:camera prst="orthographicFront"/>
          <a:lightRig rig="threePt" dir="t"/>
        </a:scene3d>
        <a:sp3d extrusionH="1700" contourW="12700" prstMaterial="dkEdge">
          <a:bevelT w="127000" h="25400"/>
          <a:bevelB w="0" h="0" prst="convex"/>
          <a:contourClr>
            <a:schemeClr val="tx1"/>
          </a:contourClr>
        </a:sp3d>
      </dgm:spPr>
      <dgm:t>
        <a:bodyPr/>
        <a:lstStyle/>
        <a:p>
          <a:r>
            <a:rPr lang="pl-PL" sz="1000" dirty="0" smtClean="0">
              <a:solidFill>
                <a:schemeClr val="bg2">
                  <a:lumMod val="75000"/>
                </a:schemeClr>
              </a:solidFill>
            </a:rPr>
            <a:t>Rozwój infrastruktury technicznej</a:t>
          </a:r>
          <a:endParaRPr lang="pl-PL" sz="1000" dirty="0">
            <a:solidFill>
              <a:schemeClr val="bg2">
                <a:lumMod val="75000"/>
              </a:schemeClr>
            </a:solidFill>
          </a:endParaRPr>
        </a:p>
      </dgm:t>
    </dgm:pt>
    <dgm:pt modelId="{1E3F4273-6EC7-44B5-9D37-58E197EBE867}" type="parTrans" cxnId="{4F47066D-FF30-4118-A7C3-69674AFEEE2A}">
      <dgm:prSet/>
      <dgm:spPr/>
      <dgm:t>
        <a:bodyPr/>
        <a:lstStyle/>
        <a:p>
          <a:endParaRPr lang="pl-PL"/>
        </a:p>
      </dgm:t>
    </dgm:pt>
    <dgm:pt modelId="{01263FE4-A7CB-4896-A414-AD4DE19C6BDC}" type="sibTrans" cxnId="{4F47066D-FF30-4118-A7C3-69674AFEEE2A}">
      <dgm:prSet/>
      <dgm:spPr/>
      <dgm:t>
        <a:bodyPr/>
        <a:lstStyle/>
        <a:p>
          <a:endParaRPr lang="pl-PL"/>
        </a:p>
      </dgm:t>
    </dgm:pt>
    <dgm:pt modelId="{340614C4-D1AD-40A3-806F-479473612E5C}">
      <dgm:prSet phldrT="[Tekst]" custT="1"/>
      <dgm:spPr>
        <a:scene3d>
          <a:camera prst="orthographicFront"/>
          <a:lightRig rig="threePt" dir="t"/>
        </a:scene3d>
        <a:sp3d extrusionH="1700" contourW="12700" prstMaterial="dkEdge">
          <a:bevelT w="127000" h="25400"/>
          <a:bevelB w="0" h="0" prst="convex"/>
          <a:contourClr>
            <a:schemeClr val="tx1"/>
          </a:contourClr>
        </a:sp3d>
      </dgm:spPr>
      <dgm:t>
        <a:bodyPr/>
        <a:lstStyle/>
        <a:p>
          <a:endParaRPr lang="pl-PL" sz="1000" dirty="0">
            <a:solidFill>
              <a:schemeClr val="bg2">
                <a:lumMod val="75000"/>
              </a:schemeClr>
            </a:solidFill>
          </a:endParaRPr>
        </a:p>
      </dgm:t>
    </dgm:pt>
    <dgm:pt modelId="{507B5865-588E-4F3D-8F9D-BFCD87043986}" type="parTrans" cxnId="{E445F1F2-8279-47D2-AC7B-BA639120694A}">
      <dgm:prSet/>
      <dgm:spPr/>
      <dgm:t>
        <a:bodyPr/>
        <a:lstStyle/>
        <a:p>
          <a:endParaRPr lang="pl-PL"/>
        </a:p>
      </dgm:t>
    </dgm:pt>
    <dgm:pt modelId="{FD1AA44D-C92E-48B0-91A3-1B6D06B15225}" type="sibTrans" cxnId="{E445F1F2-8279-47D2-AC7B-BA639120694A}">
      <dgm:prSet/>
      <dgm:spPr/>
      <dgm:t>
        <a:bodyPr/>
        <a:lstStyle/>
        <a:p>
          <a:endParaRPr lang="pl-PL"/>
        </a:p>
      </dgm:t>
    </dgm:pt>
    <dgm:pt modelId="{FFCE9F4B-4F3E-4E20-8622-E6B71A83801C}">
      <dgm:prSet phldrT="[Tekst]" custT="1"/>
      <dgm:spPr>
        <a:scene3d>
          <a:camera prst="orthographicFront"/>
          <a:lightRig rig="threePt" dir="t"/>
        </a:scene3d>
        <a:sp3d extrusionH="1700" contourW="12700" prstMaterial="dkEdge">
          <a:bevelT w="127000" h="25400"/>
          <a:bevelB w="0" h="0" prst="convex"/>
          <a:contourClr>
            <a:schemeClr val="tx1"/>
          </a:contourClr>
        </a:sp3d>
      </dgm:spPr>
      <dgm:t>
        <a:bodyPr/>
        <a:lstStyle/>
        <a:p>
          <a:endParaRPr lang="pl-PL" sz="1000" dirty="0">
            <a:solidFill>
              <a:schemeClr val="bg2">
                <a:lumMod val="75000"/>
              </a:schemeClr>
            </a:solidFill>
          </a:endParaRPr>
        </a:p>
      </dgm:t>
    </dgm:pt>
    <dgm:pt modelId="{7A599773-AEE4-4230-911B-B6AA54EFDEE8}" type="parTrans" cxnId="{33577AC4-3375-4B6E-9751-9D3B4310F76F}">
      <dgm:prSet/>
      <dgm:spPr/>
      <dgm:t>
        <a:bodyPr/>
        <a:lstStyle/>
        <a:p>
          <a:endParaRPr lang="pl-PL"/>
        </a:p>
      </dgm:t>
    </dgm:pt>
    <dgm:pt modelId="{2E5AB5CB-1E26-4EB0-BE96-5E17DC098CDB}" type="sibTrans" cxnId="{33577AC4-3375-4B6E-9751-9D3B4310F76F}">
      <dgm:prSet/>
      <dgm:spPr/>
      <dgm:t>
        <a:bodyPr/>
        <a:lstStyle/>
        <a:p>
          <a:endParaRPr lang="pl-PL"/>
        </a:p>
      </dgm:t>
    </dgm:pt>
    <dgm:pt modelId="{FF64FF42-DDEB-43FF-8585-F865098CABCC}" type="pres">
      <dgm:prSet presAssocID="{08EA8574-8E59-442D-B43F-D006B726694C}" presName="Name0" presStyleCnt="0">
        <dgm:presLayoutVars>
          <dgm:dir/>
          <dgm:animLvl val="lvl"/>
          <dgm:resizeHandles val="exact"/>
        </dgm:presLayoutVars>
      </dgm:prSet>
      <dgm:spPr/>
      <dgm:t>
        <a:bodyPr/>
        <a:lstStyle/>
        <a:p>
          <a:endParaRPr lang="pl-PL"/>
        </a:p>
      </dgm:t>
    </dgm:pt>
    <dgm:pt modelId="{DC6635FD-DA77-4358-8FC0-75F4B4337CDB}" type="pres">
      <dgm:prSet presAssocID="{2F2CD918-64F6-415F-AE52-8448479563A4}" presName="composite" presStyleCnt="0"/>
      <dgm:spPr/>
    </dgm:pt>
    <dgm:pt modelId="{16E8D7B2-9926-4377-8826-F2BD87889713}" type="pres">
      <dgm:prSet presAssocID="{2F2CD918-64F6-415F-AE52-8448479563A4}" presName="parTx" presStyleLbl="alignNode1" presStyleIdx="0" presStyleCnt="5">
        <dgm:presLayoutVars>
          <dgm:chMax val="0"/>
          <dgm:chPref val="0"/>
          <dgm:bulletEnabled val="1"/>
        </dgm:presLayoutVars>
      </dgm:prSet>
      <dgm:spPr/>
      <dgm:t>
        <a:bodyPr/>
        <a:lstStyle/>
        <a:p>
          <a:endParaRPr lang="pl-PL"/>
        </a:p>
      </dgm:t>
    </dgm:pt>
    <dgm:pt modelId="{E6BA827F-87C5-46D6-A663-8FA9CAB515F3}" type="pres">
      <dgm:prSet presAssocID="{2F2CD918-64F6-415F-AE52-8448479563A4}" presName="desTx" presStyleLbl="alignAccFollowNode1" presStyleIdx="0" presStyleCnt="5" custScaleX="101138" custScaleY="100000">
        <dgm:presLayoutVars>
          <dgm:bulletEnabled val="1"/>
        </dgm:presLayoutVars>
      </dgm:prSet>
      <dgm:spPr/>
      <dgm:t>
        <a:bodyPr/>
        <a:lstStyle/>
        <a:p>
          <a:endParaRPr lang="pl-PL"/>
        </a:p>
      </dgm:t>
    </dgm:pt>
    <dgm:pt modelId="{E12FE75D-9287-4BED-90C3-401E283CC90B}" type="pres">
      <dgm:prSet presAssocID="{FC7F47BC-31A9-49E4-B774-AA24A672CC5C}" presName="space" presStyleCnt="0"/>
      <dgm:spPr/>
    </dgm:pt>
    <dgm:pt modelId="{24960D90-9922-495D-AC81-7E7D0100FCA6}" type="pres">
      <dgm:prSet presAssocID="{F21B4618-D4F7-4D8F-B58A-B93CB10D83F5}" presName="composite" presStyleCnt="0"/>
      <dgm:spPr/>
    </dgm:pt>
    <dgm:pt modelId="{FB0F0DB9-DEA7-463A-A142-F2E2BC1A27F0}" type="pres">
      <dgm:prSet presAssocID="{F21B4618-D4F7-4D8F-B58A-B93CB10D83F5}" presName="parTx" presStyleLbl="alignNode1" presStyleIdx="1" presStyleCnt="5">
        <dgm:presLayoutVars>
          <dgm:chMax val="0"/>
          <dgm:chPref val="0"/>
          <dgm:bulletEnabled val="1"/>
        </dgm:presLayoutVars>
      </dgm:prSet>
      <dgm:spPr/>
      <dgm:t>
        <a:bodyPr/>
        <a:lstStyle/>
        <a:p>
          <a:endParaRPr lang="pl-PL"/>
        </a:p>
      </dgm:t>
    </dgm:pt>
    <dgm:pt modelId="{4FB6BDF3-DF46-4548-8803-129C32B9A6F0}" type="pres">
      <dgm:prSet presAssocID="{F21B4618-D4F7-4D8F-B58A-B93CB10D83F5}" presName="desTx" presStyleLbl="alignAccFollowNode1" presStyleIdx="1" presStyleCnt="5" custScaleY="100000">
        <dgm:presLayoutVars>
          <dgm:bulletEnabled val="1"/>
        </dgm:presLayoutVars>
      </dgm:prSet>
      <dgm:spPr/>
      <dgm:t>
        <a:bodyPr/>
        <a:lstStyle/>
        <a:p>
          <a:endParaRPr lang="pl-PL"/>
        </a:p>
      </dgm:t>
    </dgm:pt>
    <dgm:pt modelId="{07741D8F-8D27-48D7-B575-9FFE151AFD2F}" type="pres">
      <dgm:prSet presAssocID="{6602A635-C008-49E9-BE62-316886A6F8C2}" presName="space" presStyleCnt="0"/>
      <dgm:spPr/>
    </dgm:pt>
    <dgm:pt modelId="{4AA3D2D7-46CE-4474-86E8-90C2FB1A7949}" type="pres">
      <dgm:prSet presAssocID="{838ACEC8-BA84-4725-AF47-4BC53C01A4D0}" presName="composite" presStyleCnt="0"/>
      <dgm:spPr/>
    </dgm:pt>
    <dgm:pt modelId="{D5CDFC34-DA64-4EB2-9BF5-31F13B07FA89}" type="pres">
      <dgm:prSet presAssocID="{838ACEC8-BA84-4725-AF47-4BC53C01A4D0}" presName="parTx" presStyleLbl="alignNode1" presStyleIdx="2" presStyleCnt="5">
        <dgm:presLayoutVars>
          <dgm:chMax val="0"/>
          <dgm:chPref val="0"/>
          <dgm:bulletEnabled val="1"/>
        </dgm:presLayoutVars>
      </dgm:prSet>
      <dgm:spPr/>
      <dgm:t>
        <a:bodyPr/>
        <a:lstStyle/>
        <a:p>
          <a:endParaRPr lang="pl-PL"/>
        </a:p>
      </dgm:t>
    </dgm:pt>
    <dgm:pt modelId="{51766C92-6B98-468E-97FB-99DED12C6024}" type="pres">
      <dgm:prSet presAssocID="{838ACEC8-BA84-4725-AF47-4BC53C01A4D0}" presName="desTx" presStyleLbl="alignAccFollowNode1" presStyleIdx="2" presStyleCnt="5" custScaleY="100000">
        <dgm:presLayoutVars>
          <dgm:bulletEnabled val="1"/>
        </dgm:presLayoutVars>
      </dgm:prSet>
      <dgm:spPr/>
      <dgm:t>
        <a:bodyPr/>
        <a:lstStyle/>
        <a:p>
          <a:endParaRPr lang="pl-PL"/>
        </a:p>
      </dgm:t>
    </dgm:pt>
    <dgm:pt modelId="{365CC1E9-95E2-4450-9556-3BAE09BF86A0}" type="pres">
      <dgm:prSet presAssocID="{F416C74F-7E06-4B60-88E4-5736A9CD7712}" presName="space" presStyleCnt="0"/>
      <dgm:spPr/>
    </dgm:pt>
    <dgm:pt modelId="{8E62CC0B-9821-428B-A0A2-A585657106FB}" type="pres">
      <dgm:prSet presAssocID="{64DE0430-6A3B-47AD-B08F-F9A80C36CCEA}" presName="composite" presStyleCnt="0"/>
      <dgm:spPr/>
    </dgm:pt>
    <dgm:pt modelId="{7CF52755-6367-4A72-AF8A-0C0EE0565937}" type="pres">
      <dgm:prSet presAssocID="{64DE0430-6A3B-47AD-B08F-F9A80C36CCEA}" presName="parTx" presStyleLbl="alignNode1" presStyleIdx="3" presStyleCnt="5">
        <dgm:presLayoutVars>
          <dgm:chMax val="0"/>
          <dgm:chPref val="0"/>
          <dgm:bulletEnabled val="1"/>
        </dgm:presLayoutVars>
      </dgm:prSet>
      <dgm:spPr/>
      <dgm:t>
        <a:bodyPr/>
        <a:lstStyle/>
        <a:p>
          <a:endParaRPr lang="pl-PL"/>
        </a:p>
      </dgm:t>
    </dgm:pt>
    <dgm:pt modelId="{79E9A3D9-5964-4142-BD1E-8EEC695B66DC}" type="pres">
      <dgm:prSet presAssocID="{64DE0430-6A3B-47AD-B08F-F9A80C36CCEA}" presName="desTx" presStyleLbl="alignAccFollowNode1" presStyleIdx="3" presStyleCnt="5" custScaleY="100000">
        <dgm:presLayoutVars>
          <dgm:bulletEnabled val="1"/>
        </dgm:presLayoutVars>
      </dgm:prSet>
      <dgm:spPr/>
      <dgm:t>
        <a:bodyPr/>
        <a:lstStyle/>
        <a:p>
          <a:endParaRPr lang="pl-PL"/>
        </a:p>
      </dgm:t>
    </dgm:pt>
    <dgm:pt modelId="{6BC5F062-A543-4416-81C0-1DBE5106D163}" type="pres">
      <dgm:prSet presAssocID="{AA6585AC-EBC8-495D-93D9-90CF5C6AD354}" presName="space" presStyleCnt="0"/>
      <dgm:spPr/>
    </dgm:pt>
    <dgm:pt modelId="{BA0081E2-52AD-48BF-80A8-AA7945AD50C0}" type="pres">
      <dgm:prSet presAssocID="{4806DD1A-5246-4539-8BB4-D93CF391D4D4}" presName="composite" presStyleCnt="0"/>
      <dgm:spPr/>
    </dgm:pt>
    <dgm:pt modelId="{44EAC3CA-213B-4272-9BFF-26C1292199BE}" type="pres">
      <dgm:prSet presAssocID="{4806DD1A-5246-4539-8BB4-D93CF391D4D4}" presName="parTx" presStyleLbl="alignNode1" presStyleIdx="4" presStyleCnt="5">
        <dgm:presLayoutVars>
          <dgm:chMax val="0"/>
          <dgm:chPref val="0"/>
          <dgm:bulletEnabled val="1"/>
        </dgm:presLayoutVars>
      </dgm:prSet>
      <dgm:spPr/>
      <dgm:t>
        <a:bodyPr/>
        <a:lstStyle/>
        <a:p>
          <a:endParaRPr lang="pl-PL"/>
        </a:p>
      </dgm:t>
    </dgm:pt>
    <dgm:pt modelId="{C6293479-DDD2-4352-B684-CB149AF145D4}" type="pres">
      <dgm:prSet presAssocID="{4806DD1A-5246-4539-8BB4-D93CF391D4D4}" presName="desTx" presStyleLbl="alignAccFollowNode1" presStyleIdx="4" presStyleCnt="5" custScaleY="100000">
        <dgm:presLayoutVars>
          <dgm:bulletEnabled val="1"/>
        </dgm:presLayoutVars>
      </dgm:prSet>
      <dgm:spPr/>
      <dgm:t>
        <a:bodyPr/>
        <a:lstStyle/>
        <a:p>
          <a:endParaRPr lang="pl-PL"/>
        </a:p>
      </dgm:t>
    </dgm:pt>
  </dgm:ptLst>
  <dgm:cxnLst>
    <dgm:cxn modelId="{8030D43E-3E54-4E96-BDA5-DA50A2B4BC62}" srcId="{F21B4618-D4F7-4D8F-B58A-B93CB10D83F5}" destId="{090E59DE-DD12-48DC-BAD6-F1D1F45ECCE8}" srcOrd="1" destOrd="0" parTransId="{AD0E5786-EFFA-454C-897B-FCBFD1FF97FD}" sibTransId="{A1A97D2C-2D2B-4A39-8C3F-702DB305370C}"/>
    <dgm:cxn modelId="{1E6B9FED-006B-4136-9479-B67703F8A2DA}" type="presOf" srcId="{08EA8574-8E59-442D-B43F-D006B726694C}" destId="{FF64FF42-DDEB-43FF-8585-F865098CABCC}" srcOrd="0" destOrd="0" presId="urn:microsoft.com/office/officeart/2005/8/layout/hList1"/>
    <dgm:cxn modelId="{29FADB1C-F80F-45C6-9D37-84FD7E6FA3D7}" type="presOf" srcId="{AF97E430-3A3F-4F5D-A7C2-8BDF9A48F604}" destId="{51766C92-6B98-468E-97FB-99DED12C6024}" srcOrd="0" destOrd="4" presId="urn:microsoft.com/office/officeart/2005/8/layout/hList1"/>
    <dgm:cxn modelId="{97039CC4-9216-422A-98F1-E98CB169EBAC}" srcId="{838ACEC8-BA84-4725-AF47-4BC53C01A4D0}" destId="{4E436084-76E5-4963-9F33-0847321EFEF7}" srcOrd="3" destOrd="0" parTransId="{3F9B8A70-6948-4572-A0C3-42B4C928039E}" sibTransId="{3B82E34E-9B98-42C5-B69F-91E11405C736}"/>
    <dgm:cxn modelId="{7B529DED-2349-4834-A742-730C7FC7308D}" srcId="{2F2CD918-64F6-415F-AE52-8448479563A4}" destId="{CCF85B77-D2BA-4A0C-85BF-3B5AF36E4C4F}" srcOrd="1" destOrd="0" parTransId="{1167A5BE-AF0E-4B9E-A96D-CB1591646F0D}" sibTransId="{68B65081-01A1-45F8-943D-E5B5F0A8CB8C}"/>
    <dgm:cxn modelId="{95CC8E9E-834E-475A-9D39-AAE4F89D5907}" type="presOf" srcId="{5E7230A5-C173-475A-A844-CFE183081E5F}" destId="{C6293479-DDD2-4352-B684-CB149AF145D4}" srcOrd="0" destOrd="0" presId="urn:microsoft.com/office/officeart/2005/8/layout/hList1"/>
    <dgm:cxn modelId="{EC8B7C59-33E3-47F3-AE8F-E073631EFB7A}" type="presOf" srcId="{BF537983-0413-4B02-A8DD-9FCFC1A3B52E}" destId="{E6BA827F-87C5-46D6-A663-8FA9CAB515F3}" srcOrd="0" destOrd="0" presId="urn:microsoft.com/office/officeart/2005/8/layout/hList1"/>
    <dgm:cxn modelId="{A2EA24A2-BBD1-459F-9425-23B9866D167C}" type="presOf" srcId="{340614C4-D1AD-40A3-806F-479473612E5C}" destId="{C6293479-DDD2-4352-B684-CB149AF145D4}" srcOrd="0" destOrd="3" presId="urn:microsoft.com/office/officeart/2005/8/layout/hList1"/>
    <dgm:cxn modelId="{33577AC4-3375-4B6E-9751-9D3B4310F76F}" srcId="{4806DD1A-5246-4539-8BB4-D93CF391D4D4}" destId="{FFCE9F4B-4F3E-4E20-8622-E6B71A83801C}" srcOrd="5" destOrd="0" parTransId="{7A599773-AEE4-4230-911B-B6AA54EFDEE8}" sibTransId="{2E5AB5CB-1E26-4EB0-BE96-5E17DC098CDB}"/>
    <dgm:cxn modelId="{7843DE26-A3EA-44A7-934F-7726F71E49CD}" type="presOf" srcId="{F299599A-7EE0-4A53-A9A5-20EEA360D936}" destId="{C6293479-DDD2-4352-B684-CB149AF145D4}" srcOrd="0" destOrd="4" presId="urn:microsoft.com/office/officeart/2005/8/layout/hList1"/>
    <dgm:cxn modelId="{1B2A1D32-33DC-431C-B10A-DD38A828128A}" srcId="{08EA8574-8E59-442D-B43F-D006B726694C}" destId="{2F2CD918-64F6-415F-AE52-8448479563A4}" srcOrd="0" destOrd="0" parTransId="{68F1FDD2-8F1C-421D-B517-00741F5DA9BE}" sibTransId="{FC7F47BC-31A9-49E4-B774-AA24A672CC5C}"/>
    <dgm:cxn modelId="{A512E6F9-47E1-43C7-95B7-55C3F506A211}" type="presOf" srcId="{54E4922E-C823-4BB5-A9F3-3B5FCA33E0C1}" destId="{4FB6BDF3-DF46-4548-8803-129C32B9A6F0}" srcOrd="0" destOrd="4" presId="urn:microsoft.com/office/officeart/2005/8/layout/hList1"/>
    <dgm:cxn modelId="{1387AA55-D01E-40C2-B74A-4C421ED75F2B}" type="presOf" srcId="{FFCE9F4B-4F3E-4E20-8622-E6B71A83801C}" destId="{C6293479-DDD2-4352-B684-CB149AF145D4}" srcOrd="0" destOrd="5" presId="urn:microsoft.com/office/officeart/2005/8/layout/hList1"/>
    <dgm:cxn modelId="{DB02D07D-ECD0-43F9-B30B-E388CAAB0C5D}" type="presOf" srcId="{FEA40F0D-9010-4D65-8E4A-6E5F5F475A5C}" destId="{4FB6BDF3-DF46-4548-8803-129C32B9A6F0}" srcOrd="0" destOrd="3" presId="urn:microsoft.com/office/officeart/2005/8/layout/hList1"/>
    <dgm:cxn modelId="{698F574C-CC95-41A1-B3D8-15EA9C2C911B}" srcId="{08EA8574-8E59-442D-B43F-D006B726694C}" destId="{64DE0430-6A3B-47AD-B08F-F9A80C36CCEA}" srcOrd="3" destOrd="0" parTransId="{B29EFBEA-13F3-48FF-B72E-C3651B7F4290}" sibTransId="{AA6585AC-EBC8-495D-93D9-90CF5C6AD354}"/>
    <dgm:cxn modelId="{DFCF1B6C-B6AE-4B3D-88D2-69D9F098922F}" srcId="{64DE0430-6A3B-47AD-B08F-F9A80C36CCEA}" destId="{A2AA70D5-BBD4-4E7E-AD3E-65748CDCFDE7}" srcOrd="3" destOrd="0" parTransId="{0BA7DAE7-CC73-4C1A-A930-442DCF235606}" sibTransId="{F897642A-2E4B-44D8-98C9-8704D576FDBC}"/>
    <dgm:cxn modelId="{15908BCB-4D1E-4F4D-9515-154FE2E57E24}" type="presOf" srcId="{64D9DF61-9215-4715-90AB-C37BD58AC47E}" destId="{79E9A3D9-5964-4142-BD1E-8EEC695B66DC}" srcOrd="0" destOrd="1" presId="urn:microsoft.com/office/officeart/2005/8/layout/hList1"/>
    <dgm:cxn modelId="{E04EB4F2-D7BD-4A8D-B926-914746A8CC38}" srcId="{64DE0430-6A3B-47AD-B08F-F9A80C36CCEA}" destId="{A6E785B2-B02C-40A8-8F0F-047785CAEA4C}" srcOrd="0" destOrd="0" parTransId="{334860D9-4E03-4B64-80CB-8C501BC15ED3}" sibTransId="{4BABA3DC-D6B6-4A64-A69C-86B4B4D236C3}"/>
    <dgm:cxn modelId="{079F827D-057F-4082-A905-D1C1262DDB31}" type="presOf" srcId="{A6E785B2-B02C-40A8-8F0F-047785CAEA4C}" destId="{79E9A3D9-5964-4142-BD1E-8EEC695B66DC}" srcOrd="0" destOrd="0" presId="urn:microsoft.com/office/officeart/2005/8/layout/hList1"/>
    <dgm:cxn modelId="{822AF59F-A79F-4A0D-B9AC-D5C7A82B4A17}" type="presOf" srcId="{D7F26AD2-8D98-4FB1-82C9-0CFC5173F576}" destId="{4FB6BDF3-DF46-4548-8803-129C32B9A6F0}" srcOrd="0" destOrd="0" presId="urn:microsoft.com/office/officeart/2005/8/layout/hList1"/>
    <dgm:cxn modelId="{1F657156-1A2A-4A30-8BCF-3664BF396692}" type="presOf" srcId="{D4E980B4-6F37-41FB-8E47-221A30E360EF}" destId="{79E9A3D9-5964-4142-BD1E-8EEC695B66DC}" srcOrd="0" destOrd="2" presId="urn:microsoft.com/office/officeart/2005/8/layout/hList1"/>
    <dgm:cxn modelId="{43233E24-BA1A-453F-8492-C3D67DD5AFC7}" type="presOf" srcId="{2F2CD918-64F6-415F-AE52-8448479563A4}" destId="{16E8D7B2-9926-4377-8826-F2BD87889713}" srcOrd="0" destOrd="0" presId="urn:microsoft.com/office/officeart/2005/8/layout/hList1"/>
    <dgm:cxn modelId="{27F8A7C9-4FBD-4DD7-9DCB-DAABD32F6CB7}" srcId="{838ACEC8-BA84-4725-AF47-4BC53C01A4D0}" destId="{EC8F4DF1-719F-4546-AAFD-C6BB385DB649}" srcOrd="0" destOrd="0" parTransId="{3C6AF887-B9DF-4B2A-9761-9B37D3E92F0D}" sibTransId="{59A812FB-2281-4B58-A951-E66B6FD40DD4}"/>
    <dgm:cxn modelId="{7525FA32-9F31-4147-8DBE-DCB3F838153B}" type="presOf" srcId="{F21B4618-D4F7-4D8F-B58A-B93CB10D83F5}" destId="{FB0F0DB9-DEA7-463A-A142-F2E2BC1A27F0}" srcOrd="0" destOrd="0" presId="urn:microsoft.com/office/officeart/2005/8/layout/hList1"/>
    <dgm:cxn modelId="{D93BA86E-1D52-49AF-B443-B2D031A76E19}" srcId="{838ACEC8-BA84-4725-AF47-4BC53C01A4D0}" destId="{393ADF76-CC02-46FB-A760-5656C8C9ADD5}" srcOrd="1" destOrd="0" parTransId="{67AA03C0-7B3A-442D-98E1-37930FD1E853}" sibTransId="{0C021B34-850E-4C87-9D98-D471C464C806}"/>
    <dgm:cxn modelId="{FF566EA0-0804-40EB-8B66-ACA8FFE5FCCE}" type="presOf" srcId="{393ADF76-CC02-46FB-A760-5656C8C9ADD5}" destId="{51766C92-6B98-468E-97FB-99DED12C6024}" srcOrd="0" destOrd="1" presId="urn:microsoft.com/office/officeart/2005/8/layout/hList1"/>
    <dgm:cxn modelId="{47A14B5E-E64F-424C-BFD9-DFA59A446BBA}" srcId="{08EA8574-8E59-442D-B43F-D006B726694C}" destId="{F21B4618-D4F7-4D8F-B58A-B93CB10D83F5}" srcOrd="1" destOrd="0" parTransId="{6EB0B591-668C-4D7A-8DF4-0FFC2172835C}" sibTransId="{6602A635-C008-49E9-BE62-316886A6F8C2}"/>
    <dgm:cxn modelId="{AACF45B8-8F3D-45F4-9100-2ECA8122F57E}" type="presOf" srcId="{52A3279B-3FAC-4AD5-878E-5F48230F7491}" destId="{C6293479-DDD2-4352-B684-CB149AF145D4}" srcOrd="0" destOrd="2" presId="urn:microsoft.com/office/officeart/2005/8/layout/hList1"/>
    <dgm:cxn modelId="{92281523-A2CA-498F-A798-A4020EB12DA3}" srcId="{F21B4618-D4F7-4D8F-B58A-B93CB10D83F5}" destId="{54E4922E-C823-4BB5-A9F3-3B5FCA33E0C1}" srcOrd="4" destOrd="0" parTransId="{D7335727-9AE0-4A48-A400-B1845D5FF453}" sibTransId="{C826D19C-36F5-4D51-879B-BFB4C6B5D716}"/>
    <dgm:cxn modelId="{4DB498B8-AA85-470C-8A29-39A68C38ACC9}" type="presOf" srcId="{A2AA70D5-BBD4-4E7E-AD3E-65748CDCFDE7}" destId="{79E9A3D9-5964-4142-BD1E-8EEC695B66DC}" srcOrd="0" destOrd="3" presId="urn:microsoft.com/office/officeart/2005/8/layout/hList1"/>
    <dgm:cxn modelId="{F7297DE2-1C63-4117-A748-A73FF6720326}" type="presOf" srcId="{1E66A66E-0EF1-48BE-9610-39859A444636}" destId="{51766C92-6B98-468E-97FB-99DED12C6024}" srcOrd="0" destOrd="2" presId="urn:microsoft.com/office/officeart/2005/8/layout/hList1"/>
    <dgm:cxn modelId="{C45C70CA-A9E4-4E4B-B680-AFDBEE441FDC}" srcId="{08EA8574-8E59-442D-B43F-D006B726694C}" destId="{4806DD1A-5246-4539-8BB4-D93CF391D4D4}" srcOrd="4" destOrd="0" parTransId="{24A50C2B-97EC-4E6C-B09C-AD4E9667A23C}" sibTransId="{AB5814A3-3BAD-45B5-A568-9A7E3D42AC42}"/>
    <dgm:cxn modelId="{6F8EDAC4-EDD9-4D77-A79E-C827C4175376}" srcId="{2F2CD918-64F6-415F-AE52-8448479563A4}" destId="{7BDEE25E-B011-4DA9-88B3-B680DD39BB16}" srcOrd="2" destOrd="0" parTransId="{BDD8D32E-D293-40AC-B247-4B0B8B978643}" sibTransId="{EB98B3AF-5DB5-446F-82F7-41D57AE37FED}"/>
    <dgm:cxn modelId="{2D144ACC-83F6-449C-B5DE-C5A607444B06}" srcId="{F21B4618-D4F7-4D8F-B58A-B93CB10D83F5}" destId="{D7F26AD2-8D98-4FB1-82C9-0CFC5173F576}" srcOrd="0" destOrd="0" parTransId="{B16B5041-005C-4602-980B-29997076E59A}" sibTransId="{67524E63-6ED9-4808-A3A6-4CF279DDC264}"/>
    <dgm:cxn modelId="{69335BE6-0E5E-4FD3-A472-C3F89B227813}" type="presOf" srcId="{090E59DE-DD12-48DC-BAD6-F1D1F45ECCE8}" destId="{4FB6BDF3-DF46-4548-8803-129C32B9A6F0}" srcOrd="0" destOrd="1" presId="urn:microsoft.com/office/officeart/2005/8/layout/hList1"/>
    <dgm:cxn modelId="{5C3E784C-C9EB-48F2-A80C-A6A48537EB05}" srcId="{64DE0430-6A3B-47AD-B08F-F9A80C36CCEA}" destId="{D4E980B4-6F37-41FB-8E47-221A30E360EF}" srcOrd="2" destOrd="0" parTransId="{8232CBE0-B09F-46E5-A52A-43AD9EA1844A}" sibTransId="{977D7023-AD8C-488E-9559-C4AB63F30BCE}"/>
    <dgm:cxn modelId="{2E72167E-6DBA-476B-B61E-1A6806BDA266}" srcId="{08EA8574-8E59-442D-B43F-D006B726694C}" destId="{838ACEC8-BA84-4725-AF47-4BC53C01A4D0}" srcOrd="2" destOrd="0" parTransId="{EC353B59-FAF5-4B5F-800D-24422C87D9CB}" sibTransId="{F416C74F-7E06-4B60-88E4-5736A9CD7712}"/>
    <dgm:cxn modelId="{E445F1F2-8279-47D2-AC7B-BA639120694A}" srcId="{4806DD1A-5246-4539-8BB4-D93CF391D4D4}" destId="{340614C4-D1AD-40A3-806F-479473612E5C}" srcOrd="3" destOrd="0" parTransId="{507B5865-588E-4F3D-8F9D-BFCD87043986}" sibTransId="{FD1AA44D-C92E-48B0-91A3-1B6D06B15225}"/>
    <dgm:cxn modelId="{5C85AFC6-A2EC-4DE4-ADAE-60736748FF02}" srcId="{838ACEC8-BA84-4725-AF47-4BC53C01A4D0}" destId="{1E66A66E-0EF1-48BE-9610-39859A444636}" srcOrd="2" destOrd="0" parTransId="{3C265C43-5F84-4F09-98F4-F00A6DFB91B1}" sibTransId="{A16B78E6-8770-4C06-9CAE-AA5A48E6E7E3}"/>
    <dgm:cxn modelId="{BEF6103C-4C91-4CC8-A14D-DB887452B972}" type="presOf" srcId="{2D711784-8D59-41FE-86F8-366D7F65FDA8}" destId="{4FB6BDF3-DF46-4548-8803-129C32B9A6F0}" srcOrd="0" destOrd="2" presId="urn:microsoft.com/office/officeart/2005/8/layout/hList1"/>
    <dgm:cxn modelId="{DC20E5E6-A787-4A54-A0FA-94FD303A0044}" type="presOf" srcId="{64DE0430-6A3B-47AD-B08F-F9A80C36CCEA}" destId="{7CF52755-6367-4A72-AF8A-0C0EE0565937}" srcOrd="0" destOrd="0" presId="urn:microsoft.com/office/officeart/2005/8/layout/hList1"/>
    <dgm:cxn modelId="{A71E92D2-A187-40F7-AD86-B81FA4F9BB7B}" srcId="{F21B4618-D4F7-4D8F-B58A-B93CB10D83F5}" destId="{FEA40F0D-9010-4D65-8E4A-6E5F5F475A5C}" srcOrd="3" destOrd="0" parTransId="{D453F151-C5B4-491E-9F95-FF7F929F67C1}" sibTransId="{CD7ADFD7-24A6-4662-9771-58D089ADA8E1}"/>
    <dgm:cxn modelId="{583B8956-09C5-4D2E-A2C5-E871311F055D}" srcId="{F21B4618-D4F7-4D8F-B58A-B93CB10D83F5}" destId="{2D711784-8D59-41FE-86F8-366D7F65FDA8}" srcOrd="2" destOrd="0" parTransId="{A6B160D4-6B4C-4B2C-8E86-48E4F27F1027}" sibTransId="{49DE61B4-69F9-4953-8570-3F4E1DF025DD}"/>
    <dgm:cxn modelId="{57049796-60FD-4E0E-B8EB-3B05FE8C4E84}" srcId="{64DE0430-6A3B-47AD-B08F-F9A80C36CCEA}" destId="{64D9DF61-9215-4715-90AB-C37BD58AC47E}" srcOrd="1" destOrd="0" parTransId="{F4DCB776-3490-4FA9-B9A1-731251623E65}" sibTransId="{54A0E96F-4563-42AC-A264-BFA9D4D99541}"/>
    <dgm:cxn modelId="{D8D47125-8B1A-4806-B058-C4B1351BC213}" srcId="{4806DD1A-5246-4539-8BB4-D93CF391D4D4}" destId="{52A3279B-3FAC-4AD5-878E-5F48230F7491}" srcOrd="2" destOrd="0" parTransId="{25E083A5-9261-449A-96D4-C2F5613DE9FB}" sibTransId="{E8AC8FD4-F13A-4306-9A8B-A131F2D7EC09}"/>
    <dgm:cxn modelId="{CAD9C3A5-81A4-4C5E-82C5-F1E4C1F95568}" srcId="{4806DD1A-5246-4539-8BB4-D93CF391D4D4}" destId="{5E7230A5-C173-475A-A844-CFE183081E5F}" srcOrd="0" destOrd="0" parTransId="{4189C71B-A9E4-46A9-8057-A43B20A8D4CA}" sibTransId="{B611F582-EC8F-47CB-8203-316662B8441A}"/>
    <dgm:cxn modelId="{E601051B-89DB-4A1E-8479-48F22363AF9B}" type="presOf" srcId="{9B73D37F-F9FA-402B-85FE-91FA22F68A7C}" destId="{C6293479-DDD2-4352-B684-CB149AF145D4}" srcOrd="0" destOrd="1" presId="urn:microsoft.com/office/officeart/2005/8/layout/hList1"/>
    <dgm:cxn modelId="{7EB34098-4194-4DCA-B79E-E047422CA222}" type="presOf" srcId="{7BDEE25E-B011-4DA9-88B3-B680DD39BB16}" destId="{E6BA827F-87C5-46D6-A663-8FA9CAB515F3}" srcOrd="0" destOrd="2" presId="urn:microsoft.com/office/officeart/2005/8/layout/hList1"/>
    <dgm:cxn modelId="{496A0909-0163-408D-9159-BD2A8E03D279}" type="presOf" srcId="{CCF85B77-D2BA-4A0C-85BF-3B5AF36E4C4F}" destId="{E6BA827F-87C5-46D6-A663-8FA9CAB515F3}" srcOrd="0" destOrd="1" presId="urn:microsoft.com/office/officeart/2005/8/layout/hList1"/>
    <dgm:cxn modelId="{C2BCF55B-5D9B-46F5-A4BF-5C04FB6905DB}" type="presOf" srcId="{EC8F4DF1-719F-4546-AAFD-C6BB385DB649}" destId="{51766C92-6B98-468E-97FB-99DED12C6024}" srcOrd="0" destOrd="0" presId="urn:microsoft.com/office/officeart/2005/8/layout/hList1"/>
    <dgm:cxn modelId="{4F47066D-FF30-4118-A7C3-69674AFEEE2A}" srcId="{4806DD1A-5246-4539-8BB4-D93CF391D4D4}" destId="{F299599A-7EE0-4A53-A9A5-20EEA360D936}" srcOrd="4" destOrd="0" parTransId="{1E3F4273-6EC7-44B5-9D37-58E197EBE867}" sibTransId="{01263FE4-A7CB-4896-A414-AD4DE19C6BDC}"/>
    <dgm:cxn modelId="{DE3CF8B2-B349-4403-AE60-AFA85873EFAA}" srcId="{2F2CD918-64F6-415F-AE52-8448479563A4}" destId="{BF537983-0413-4B02-A8DD-9FCFC1A3B52E}" srcOrd="0" destOrd="0" parTransId="{68136088-3DBB-4DF3-B7EF-8D92A3B09201}" sibTransId="{4A07FE07-93F1-4D02-93A6-21B6669EA9B0}"/>
    <dgm:cxn modelId="{1AD24B67-C8C8-4BD7-9CB2-00DD1DBF0735}" type="presOf" srcId="{39040748-82C6-4364-ADE0-B5B00B5E7856}" destId="{79E9A3D9-5964-4142-BD1E-8EEC695B66DC}" srcOrd="0" destOrd="4" presId="urn:microsoft.com/office/officeart/2005/8/layout/hList1"/>
    <dgm:cxn modelId="{2F3F8DFA-B696-4C20-939F-F309424B91CA}" type="presOf" srcId="{4806DD1A-5246-4539-8BB4-D93CF391D4D4}" destId="{44EAC3CA-213B-4272-9BFF-26C1292199BE}" srcOrd="0" destOrd="0" presId="urn:microsoft.com/office/officeart/2005/8/layout/hList1"/>
    <dgm:cxn modelId="{C84551A9-C72B-4D15-9D9D-6D96C5371ADA}" srcId="{838ACEC8-BA84-4725-AF47-4BC53C01A4D0}" destId="{AF97E430-3A3F-4F5D-A7C2-8BDF9A48F604}" srcOrd="4" destOrd="0" parTransId="{B5FF50EB-CC7E-479C-8916-C87512FBE2D4}" sibTransId="{310D09FA-7F26-44AA-9498-FAD1C6FEC892}"/>
    <dgm:cxn modelId="{B13D00E3-65E7-4B1E-B7EE-3F13EF4B6E42}" srcId="{4806DD1A-5246-4539-8BB4-D93CF391D4D4}" destId="{9B73D37F-F9FA-402B-85FE-91FA22F68A7C}" srcOrd="1" destOrd="0" parTransId="{0BD2D8EF-E874-4B3E-BBB3-D37126360529}" sibTransId="{ED8AB1D0-06F8-47AC-BFCB-20BBBD519A8A}"/>
    <dgm:cxn modelId="{AB4B3C10-EC8F-4567-B472-07965F5371D7}" type="presOf" srcId="{4E436084-76E5-4963-9F33-0847321EFEF7}" destId="{51766C92-6B98-468E-97FB-99DED12C6024}" srcOrd="0" destOrd="3" presId="urn:microsoft.com/office/officeart/2005/8/layout/hList1"/>
    <dgm:cxn modelId="{F04F8BB7-FEA8-4A5B-BC04-2341D28678E2}" srcId="{64DE0430-6A3B-47AD-B08F-F9A80C36CCEA}" destId="{39040748-82C6-4364-ADE0-B5B00B5E7856}" srcOrd="4" destOrd="0" parTransId="{202A15B8-275B-47DF-A082-947AA78DFF58}" sibTransId="{84B97555-CAB9-4FF8-B980-337360A6F239}"/>
    <dgm:cxn modelId="{0647EF9C-62CD-4E91-AFD3-593E82D850F2}" type="presOf" srcId="{838ACEC8-BA84-4725-AF47-4BC53C01A4D0}" destId="{D5CDFC34-DA64-4EB2-9BF5-31F13B07FA89}" srcOrd="0" destOrd="0" presId="urn:microsoft.com/office/officeart/2005/8/layout/hList1"/>
    <dgm:cxn modelId="{203540E3-8D7B-4916-85A0-916F7C6A1B27}" type="presParOf" srcId="{FF64FF42-DDEB-43FF-8585-F865098CABCC}" destId="{DC6635FD-DA77-4358-8FC0-75F4B4337CDB}" srcOrd="0" destOrd="0" presId="urn:microsoft.com/office/officeart/2005/8/layout/hList1"/>
    <dgm:cxn modelId="{553CCB7D-73F6-4F1E-B3AA-DE9EA4153E42}" type="presParOf" srcId="{DC6635FD-DA77-4358-8FC0-75F4B4337CDB}" destId="{16E8D7B2-9926-4377-8826-F2BD87889713}" srcOrd="0" destOrd="0" presId="urn:microsoft.com/office/officeart/2005/8/layout/hList1"/>
    <dgm:cxn modelId="{E75A6CF7-3B6B-428D-812F-FC5781D5E418}" type="presParOf" srcId="{DC6635FD-DA77-4358-8FC0-75F4B4337CDB}" destId="{E6BA827F-87C5-46D6-A663-8FA9CAB515F3}" srcOrd="1" destOrd="0" presId="urn:microsoft.com/office/officeart/2005/8/layout/hList1"/>
    <dgm:cxn modelId="{518CFDF2-3A53-4ED0-B38D-FA74A6111689}" type="presParOf" srcId="{FF64FF42-DDEB-43FF-8585-F865098CABCC}" destId="{E12FE75D-9287-4BED-90C3-401E283CC90B}" srcOrd="1" destOrd="0" presId="urn:microsoft.com/office/officeart/2005/8/layout/hList1"/>
    <dgm:cxn modelId="{7C2769EF-56A4-462C-BF82-FD93DAF8C5DD}" type="presParOf" srcId="{FF64FF42-DDEB-43FF-8585-F865098CABCC}" destId="{24960D90-9922-495D-AC81-7E7D0100FCA6}" srcOrd="2" destOrd="0" presId="urn:microsoft.com/office/officeart/2005/8/layout/hList1"/>
    <dgm:cxn modelId="{EFC27FCB-223A-454B-A2FA-307F666E4EA3}" type="presParOf" srcId="{24960D90-9922-495D-AC81-7E7D0100FCA6}" destId="{FB0F0DB9-DEA7-463A-A142-F2E2BC1A27F0}" srcOrd="0" destOrd="0" presId="urn:microsoft.com/office/officeart/2005/8/layout/hList1"/>
    <dgm:cxn modelId="{FFA6C0A6-4B5E-4B78-BC8E-9AEA3FD4A3DA}" type="presParOf" srcId="{24960D90-9922-495D-AC81-7E7D0100FCA6}" destId="{4FB6BDF3-DF46-4548-8803-129C32B9A6F0}" srcOrd="1" destOrd="0" presId="urn:microsoft.com/office/officeart/2005/8/layout/hList1"/>
    <dgm:cxn modelId="{97B03EB8-009F-4327-AB59-8761BFBEDBD1}" type="presParOf" srcId="{FF64FF42-DDEB-43FF-8585-F865098CABCC}" destId="{07741D8F-8D27-48D7-B575-9FFE151AFD2F}" srcOrd="3" destOrd="0" presId="urn:microsoft.com/office/officeart/2005/8/layout/hList1"/>
    <dgm:cxn modelId="{AF4CB5A7-CE03-4ACD-A654-CAD36BE302A7}" type="presParOf" srcId="{FF64FF42-DDEB-43FF-8585-F865098CABCC}" destId="{4AA3D2D7-46CE-4474-86E8-90C2FB1A7949}" srcOrd="4" destOrd="0" presId="urn:microsoft.com/office/officeart/2005/8/layout/hList1"/>
    <dgm:cxn modelId="{6BC43FEF-D0E1-45DB-8870-1CD98DF52F38}" type="presParOf" srcId="{4AA3D2D7-46CE-4474-86E8-90C2FB1A7949}" destId="{D5CDFC34-DA64-4EB2-9BF5-31F13B07FA89}" srcOrd="0" destOrd="0" presId="urn:microsoft.com/office/officeart/2005/8/layout/hList1"/>
    <dgm:cxn modelId="{39D0D8D1-2946-42EF-9BB3-03C53A525D4F}" type="presParOf" srcId="{4AA3D2D7-46CE-4474-86E8-90C2FB1A7949}" destId="{51766C92-6B98-468E-97FB-99DED12C6024}" srcOrd="1" destOrd="0" presId="urn:microsoft.com/office/officeart/2005/8/layout/hList1"/>
    <dgm:cxn modelId="{EB258D27-5677-4552-93EB-89961CB19DA8}" type="presParOf" srcId="{FF64FF42-DDEB-43FF-8585-F865098CABCC}" destId="{365CC1E9-95E2-4450-9556-3BAE09BF86A0}" srcOrd="5" destOrd="0" presId="urn:microsoft.com/office/officeart/2005/8/layout/hList1"/>
    <dgm:cxn modelId="{0872AD3F-15BB-4E64-8A5C-E028B0E4935C}" type="presParOf" srcId="{FF64FF42-DDEB-43FF-8585-F865098CABCC}" destId="{8E62CC0B-9821-428B-A0A2-A585657106FB}" srcOrd="6" destOrd="0" presId="urn:microsoft.com/office/officeart/2005/8/layout/hList1"/>
    <dgm:cxn modelId="{2B751A68-2A17-4F23-8CB6-441737AB5A06}" type="presParOf" srcId="{8E62CC0B-9821-428B-A0A2-A585657106FB}" destId="{7CF52755-6367-4A72-AF8A-0C0EE0565937}" srcOrd="0" destOrd="0" presId="urn:microsoft.com/office/officeart/2005/8/layout/hList1"/>
    <dgm:cxn modelId="{6B6E8CB7-2503-4518-AF0A-E86F8D743994}" type="presParOf" srcId="{8E62CC0B-9821-428B-A0A2-A585657106FB}" destId="{79E9A3D9-5964-4142-BD1E-8EEC695B66DC}" srcOrd="1" destOrd="0" presId="urn:microsoft.com/office/officeart/2005/8/layout/hList1"/>
    <dgm:cxn modelId="{D39D4F44-84D9-4211-9AFA-0F9B24F2D14E}" type="presParOf" srcId="{FF64FF42-DDEB-43FF-8585-F865098CABCC}" destId="{6BC5F062-A543-4416-81C0-1DBE5106D163}" srcOrd="7" destOrd="0" presId="urn:microsoft.com/office/officeart/2005/8/layout/hList1"/>
    <dgm:cxn modelId="{A89491DE-BA2F-4570-AC58-F4DF0E9FB77C}" type="presParOf" srcId="{FF64FF42-DDEB-43FF-8585-F865098CABCC}" destId="{BA0081E2-52AD-48BF-80A8-AA7945AD50C0}" srcOrd="8" destOrd="0" presId="urn:microsoft.com/office/officeart/2005/8/layout/hList1"/>
    <dgm:cxn modelId="{85E648E6-516B-4456-BA6A-710FD63E3921}" type="presParOf" srcId="{BA0081E2-52AD-48BF-80A8-AA7945AD50C0}" destId="{44EAC3CA-213B-4272-9BFF-26C1292199BE}" srcOrd="0" destOrd="0" presId="urn:microsoft.com/office/officeart/2005/8/layout/hList1"/>
    <dgm:cxn modelId="{85316ED7-77CC-460B-BF82-83DF82E8E495}" type="presParOf" srcId="{BA0081E2-52AD-48BF-80A8-AA7945AD50C0}" destId="{C6293479-DDD2-4352-B684-CB149AF145D4}" srcOrd="1" destOrd="0" presId="urn:microsoft.com/office/officeart/2005/8/layout/hList1"/>
  </dgm:cxnLst>
  <dgm:bg/>
  <dgm:whole/>
</dgm:dataModel>
</file>

<file path=ppt/diagrams/data2.xml><?xml version="1.0" encoding="utf-8"?>
<dgm:dataModel xmlns:dgm="http://schemas.openxmlformats.org/drawingml/2006/diagram" xmlns:a="http://schemas.openxmlformats.org/drawingml/2006/main">
  <dgm:ptLst>
    <dgm:pt modelId="{943FC31E-F090-4F7E-8E3E-BCB0D65711DB}" type="doc">
      <dgm:prSet loTypeId="urn:microsoft.com/office/officeart/2005/8/layout/vList2" loCatId="list" qsTypeId="urn:microsoft.com/office/officeart/2005/8/quickstyle/simple3" qsCatId="simple" csTypeId="urn:microsoft.com/office/officeart/2005/8/colors/colorful3" csCatId="colorful" phldr="1"/>
      <dgm:spPr/>
      <dgm:t>
        <a:bodyPr/>
        <a:lstStyle/>
        <a:p>
          <a:endParaRPr lang="pl-PL"/>
        </a:p>
      </dgm:t>
    </dgm:pt>
    <dgm:pt modelId="{66B07CCD-A1E0-49BC-A7C9-C509C017FC96}">
      <dgm:prSet phldrT="[Tekst]" custT="1"/>
      <dgm:spPr>
        <a:solidFill>
          <a:srgbClr val="FFFF00">
            <a:alpha val="49000"/>
          </a:srgbClr>
        </a:solidFill>
      </dgm:spPr>
      <dgm:t>
        <a:bodyPr/>
        <a:lstStyle/>
        <a:p>
          <a:endParaRPr lang="pl-PL" sz="1200" b="1" i="0" baseline="0" dirty="0" smtClean="0">
            <a:solidFill>
              <a:schemeClr val="bg1">
                <a:lumMod val="75000"/>
              </a:schemeClr>
            </a:solidFill>
          </a:endParaRPr>
        </a:p>
        <a:p>
          <a:endParaRPr lang="pl-PL" sz="1200" b="1" i="0" baseline="0" dirty="0" smtClean="0">
            <a:solidFill>
              <a:schemeClr val="bg1">
                <a:lumMod val="75000"/>
              </a:schemeClr>
            </a:solidFill>
          </a:endParaRPr>
        </a:p>
        <a:p>
          <a:r>
            <a:rPr lang="pl-PL" sz="1200" b="1" i="0" baseline="0" smtClean="0">
              <a:solidFill>
                <a:schemeClr val="bg1">
                  <a:lumMod val="75000"/>
                </a:schemeClr>
              </a:solidFill>
            </a:rPr>
            <a:t>Konsorcjum </a:t>
          </a:r>
          <a:r>
            <a:rPr lang="pl-PL" sz="1200" b="1" i="0" baseline="0" dirty="0" smtClean="0">
              <a:solidFill>
                <a:schemeClr val="bg1">
                  <a:lumMod val="75000"/>
                </a:schemeClr>
              </a:solidFill>
            </a:rPr>
            <a:t>Stali otworzyło w 2008 r. trzy nowe oddziały: </a:t>
          </a:r>
        </a:p>
        <a:p>
          <a:r>
            <a:rPr lang="pl-PL" sz="1200" b="1" i="0" baseline="0" dirty="0" smtClean="0">
              <a:solidFill>
                <a:schemeClr val="bg1">
                  <a:lumMod val="75000"/>
                </a:schemeClr>
              </a:solidFill>
            </a:rPr>
            <a:t>- Szczecin (biuro handlowe)</a:t>
          </a:r>
        </a:p>
        <a:p>
          <a:r>
            <a:rPr lang="pl-PL" sz="1200" b="1" i="0" baseline="0" dirty="0" smtClean="0">
              <a:solidFill>
                <a:schemeClr val="bg1">
                  <a:lumMod val="75000"/>
                </a:schemeClr>
              </a:solidFill>
            </a:rPr>
            <a:t>- Gdynia (biuro handlowe)</a:t>
          </a:r>
        </a:p>
        <a:p>
          <a:r>
            <a:rPr lang="pl-PL" sz="1200" b="1" i="0" baseline="0" dirty="0" smtClean="0">
              <a:solidFill>
                <a:schemeClr val="bg1">
                  <a:lumMod val="75000"/>
                </a:schemeClr>
              </a:solidFill>
            </a:rPr>
            <a:t>- Lublin (oddział handlowy)</a:t>
          </a:r>
        </a:p>
        <a:p>
          <a:r>
            <a:rPr lang="pl-PL" sz="1200" b="1" i="0" baseline="0" dirty="0" smtClean="0">
              <a:solidFill>
                <a:schemeClr val="bg1">
                  <a:lumMod val="75000"/>
                </a:schemeClr>
              </a:solidFill>
            </a:rPr>
            <a:t>Dzięki połączeniu z </a:t>
          </a:r>
          <a:r>
            <a:rPr lang="pl-PL" sz="1200" b="1" i="0" baseline="0" dirty="0" err="1" smtClean="0">
              <a:solidFill>
                <a:schemeClr val="bg1">
                  <a:lumMod val="75000"/>
                </a:schemeClr>
              </a:solidFill>
            </a:rPr>
            <a:t>Bodeko</a:t>
          </a:r>
          <a:r>
            <a:rPr lang="pl-PL" sz="1200" b="1" i="0" baseline="0" dirty="0" smtClean="0">
              <a:solidFill>
                <a:schemeClr val="bg1">
                  <a:lumMod val="75000"/>
                </a:schemeClr>
              </a:solidFill>
            </a:rPr>
            <a:t> 1 lipca sieć Konsorcjum Stali wzbogaciła się o nowe oddziały:</a:t>
          </a:r>
        </a:p>
        <a:p>
          <a:r>
            <a:rPr lang="pl-PL" sz="1200" b="1" i="0" baseline="0" dirty="0" smtClean="0">
              <a:solidFill>
                <a:schemeClr val="bg1">
                  <a:lumMod val="75000"/>
                </a:schemeClr>
              </a:solidFill>
            </a:rPr>
            <a:t>- Poznań (handel i produkcja zbrojeń)</a:t>
          </a:r>
        </a:p>
        <a:p>
          <a:r>
            <a:rPr lang="pl-PL" sz="1200" b="1" i="0" baseline="0" dirty="0" smtClean="0">
              <a:solidFill>
                <a:schemeClr val="bg1">
                  <a:lumMod val="75000"/>
                </a:schemeClr>
              </a:solidFill>
            </a:rPr>
            <a:t>- Wrocław (handel i produkcja zbrojeń)</a:t>
          </a:r>
        </a:p>
        <a:p>
          <a:r>
            <a:rPr lang="pl-PL" sz="1200" b="1" i="0" baseline="0" dirty="0" smtClean="0">
              <a:solidFill>
                <a:schemeClr val="bg1">
                  <a:lumMod val="75000"/>
                </a:schemeClr>
              </a:solidFill>
            </a:rPr>
            <a:t>- Zawiercie (handel i usługi)</a:t>
          </a:r>
        </a:p>
        <a:p>
          <a:r>
            <a:rPr lang="pl-PL" sz="1200" b="1" i="0" baseline="0" dirty="0" smtClean="0">
              <a:solidFill>
                <a:schemeClr val="bg1">
                  <a:lumMod val="75000"/>
                </a:schemeClr>
              </a:solidFill>
            </a:rPr>
            <a:t>- Warszawa (handel, produkcja i usługi) </a:t>
          </a:r>
        </a:p>
        <a:p>
          <a:endParaRPr lang="pl-PL" sz="1200" b="1" i="0" baseline="0" dirty="0" smtClean="0">
            <a:solidFill>
              <a:schemeClr val="bg1">
                <a:lumMod val="75000"/>
              </a:schemeClr>
            </a:solidFill>
          </a:endParaRPr>
        </a:p>
        <a:p>
          <a:endParaRPr lang="pl-PL" sz="1200" b="1" i="0" baseline="0" dirty="0" smtClean="0">
            <a:solidFill>
              <a:schemeClr val="bg1">
                <a:lumMod val="75000"/>
              </a:schemeClr>
            </a:solidFill>
          </a:endParaRPr>
        </a:p>
        <a:p>
          <a:endParaRPr lang="pl-PL" sz="1200" b="1" i="0" baseline="0" dirty="0">
            <a:solidFill>
              <a:schemeClr val="bg1">
                <a:lumMod val="75000"/>
              </a:schemeClr>
            </a:solidFill>
          </a:endParaRPr>
        </a:p>
      </dgm:t>
    </dgm:pt>
    <dgm:pt modelId="{ABF13C3F-C529-4A66-AE23-60D6ABA4B7DF}" type="parTrans" cxnId="{F6396023-789D-4033-A72F-A4CBFE4AB4D0}">
      <dgm:prSet/>
      <dgm:spPr/>
      <dgm:t>
        <a:bodyPr/>
        <a:lstStyle/>
        <a:p>
          <a:endParaRPr lang="pl-PL"/>
        </a:p>
      </dgm:t>
    </dgm:pt>
    <dgm:pt modelId="{43E20CE8-A972-4E07-855D-E0FAA086AAAA}" type="sibTrans" cxnId="{F6396023-789D-4033-A72F-A4CBFE4AB4D0}">
      <dgm:prSet/>
      <dgm:spPr/>
      <dgm:t>
        <a:bodyPr/>
        <a:lstStyle/>
        <a:p>
          <a:endParaRPr lang="pl-PL"/>
        </a:p>
      </dgm:t>
    </dgm:pt>
    <dgm:pt modelId="{83C146CB-BE63-4E59-86A6-82E55A02BBD3}">
      <dgm:prSet custT="1">
        <dgm:style>
          <a:lnRef idx="0">
            <a:schemeClr val="accent5"/>
          </a:lnRef>
          <a:fillRef idx="3">
            <a:schemeClr val="accent5"/>
          </a:fillRef>
          <a:effectRef idx="3">
            <a:schemeClr val="accent5"/>
          </a:effectRef>
          <a:fontRef idx="minor">
            <a:schemeClr val="lt1"/>
          </a:fontRef>
        </dgm:style>
      </dgm:prSet>
      <dgm:spPr/>
      <dgm:t>
        <a:bodyPr/>
        <a:lstStyle/>
        <a:p>
          <a:r>
            <a:rPr lang="pl-PL" sz="1200" b="1" dirty="0" smtClean="0">
              <a:solidFill>
                <a:schemeClr val="bg1">
                  <a:lumMod val="75000"/>
                </a:schemeClr>
              </a:solidFill>
            </a:rPr>
            <a:t>Konsorcjum ma teraz dziesięć oddziałów handlowych i cztery zakłady produkcji zbrojeń budowlanych, a także jeden zakład produkcji konstrukcji stalowych.</a:t>
          </a:r>
        </a:p>
        <a:p>
          <a:r>
            <a:rPr lang="pl-PL" sz="1200" b="1" dirty="0" smtClean="0">
              <a:solidFill>
                <a:schemeClr val="bg1">
                  <a:lumMod val="75000"/>
                </a:schemeClr>
              </a:solidFill>
            </a:rPr>
            <a:t>W najbliższym czasie spółka planuje uruchomienie zakładów produkcji zbrojeń budowlanych w Gdańsku, Krakowie i Lublinie oraz rozbudowę centrum serwisowego cięcia blach w Krakowie. </a:t>
          </a:r>
          <a:endParaRPr lang="pl-PL" sz="1200" b="1" i="0" baseline="0" dirty="0">
            <a:solidFill>
              <a:schemeClr val="bg1">
                <a:lumMod val="75000"/>
              </a:schemeClr>
            </a:solidFill>
          </a:endParaRPr>
        </a:p>
      </dgm:t>
    </dgm:pt>
    <dgm:pt modelId="{CE5FB9F4-8726-479B-8B8B-22291F52991D}" type="parTrans" cxnId="{A941015D-53C1-4F4E-A73F-2B5A2128F2A7}">
      <dgm:prSet/>
      <dgm:spPr/>
      <dgm:t>
        <a:bodyPr/>
        <a:lstStyle/>
        <a:p>
          <a:endParaRPr lang="pl-PL"/>
        </a:p>
      </dgm:t>
    </dgm:pt>
    <dgm:pt modelId="{B82D6B94-9096-4C0B-A4D5-5D48BC84E713}" type="sibTrans" cxnId="{A941015D-53C1-4F4E-A73F-2B5A2128F2A7}">
      <dgm:prSet/>
      <dgm:spPr/>
      <dgm:t>
        <a:bodyPr/>
        <a:lstStyle/>
        <a:p>
          <a:endParaRPr lang="pl-PL"/>
        </a:p>
      </dgm:t>
    </dgm:pt>
    <dgm:pt modelId="{6B6A8653-4417-429B-ADC0-2C79DE12D560}" type="pres">
      <dgm:prSet presAssocID="{943FC31E-F090-4F7E-8E3E-BCB0D65711DB}" presName="linear" presStyleCnt="0">
        <dgm:presLayoutVars>
          <dgm:animLvl val="lvl"/>
          <dgm:resizeHandles val="exact"/>
        </dgm:presLayoutVars>
      </dgm:prSet>
      <dgm:spPr/>
      <dgm:t>
        <a:bodyPr/>
        <a:lstStyle/>
        <a:p>
          <a:endParaRPr lang="pl-PL"/>
        </a:p>
      </dgm:t>
    </dgm:pt>
    <dgm:pt modelId="{2A8989D2-B8A1-468F-A0FA-38CE98A62C9F}" type="pres">
      <dgm:prSet presAssocID="{66B07CCD-A1E0-49BC-A7C9-C509C017FC96}" presName="parentText" presStyleLbl="node1" presStyleIdx="0" presStyleCnt="2" custScaleY="120945" custLinFactY="3232" custLinFactNeighborY="100000">
        <dgm:presLayoutVars>
          <dgm:chMax val="0"/>
          <dgm:bulletEnabled val="1"/>
        </dgm:presLayoutVars>
      </dgm:prSet>
      <dgm:spPr/>
      <dgm:t>
        <a:bodyPr/>
        <a:lstStyle/>
        <a:p>
          <a:endParaRPr lang="pl-PL"/>
        </a:p>
      </dgm:t>
    </dgm:pt>
    <dgm:pt modelId="{8E6B40DC-16C1-4864-8C9D-083BC5C385C3}" type="pres">
      <dgm:prSet presAssocID="{43E20CE8-A972-4E07-855D-E0FAA086AAAA}" presName="spacer" presStyleCnt="0"/>
      <dgm:spPr/>
    </dgm:pt>
    <dgm:pt modelId="{A95C8F68-2A33-4CEA-889C-EA7514AD6AA1}" type="pres">
      <dgm:prSet presAssocID="{83C146CB-BE63-4E59-86A6-82E55A02BBD3}" presName="parentText" presStyleLbl="node1" presStyleIdx="1" presStyleCnt="2" custScaleX="95833" custScaleY="98737" custLinFactY="18654" custLinFactNeighborX="-2083" custLinFactNeighborY="100000">
        <dgm:presLayoutVars>
          <dgm:chMax val="0"/>
          <dgm:bulletEnabled val="1"/>
        </dgm:presLayoutVars>
      </dgm:prSet>
      <dgm:spPr/>
      <dgm:t>
        <a:bodyPr/>
        <a:lstStyle/>
        <a:p>
          <a:endParaRPr lang="pl-PL"/>
        </a:p>
      </dgm:t>
    </dgm:pt>
  </dgm:ptLst>
  <dgm:cxnLst>
    <dgm:cxn modelId="{A941015D-53C1-4F4E-A73F-2B5A2128F2A7}" srcId="{943FC31E-F090-4F7E-8E3E-BCB0D65711DB}" destId="{83C146CB-BE63-4E59-86A6-82E55A02BBD3}" srcOrd="1" destOrd="0" parTransId="{CE5FB9F4-8726-479B-8B8B-22291F52991D}" sibTransId="{B82D6B94-9096-4C0B-A4D5-5D48BC84E713}"/>
    <dgm:cxn modelId="{F6396023-789D-4033-A72F-A4CBFE4AB4D0}" srcId="{943FC31E-F090-4F7E-8E3E-BCB0D65711DB}" destId="{66B07CCD-A1E0-49BC-A7C9-C509C017FC96}" srcOrd="0" destOrd="0" parTransId="{ABF13C3F-C529-4A66-AE23-60D6ABA4B7DF}" sibTransId="{43E20CE8-A972-4E07-855D-E0FAA086AAAA}"/>
    <dgm:cxn modelId="{2D35442B-7131-4889-B777-824B28A82318}" type="presOf" srcId="{943FC31E-F090-4F7E-8E3E-BCB0D65711DB}" destId="{6B6A8653-4417-429B-ADC0-2C79DE12D560}" srcOrd="0" destOrd="0" presId="urn:microsoft.com/office/officeart/2005/8/layout/vList2"/>
    <dgm:cxn modelId="{46A31CBD-2283-4FBD-B9AC-61E2BBEAF044}" type="presOf" srcId="{83C146CB-BE63-4E59-86A6-82E55A02BBD3}" destId="{A95C8F68-2A33-4CEA-889C-EA7514AD6AA1}" srcOrd="0" destOrd="0" presId="urn:microsoft.com/office/officeart/2005/8/layout/vList2"/>
    <dgm:cxn modelId="{EFB9FFDE-38FF-4035-B237-F54B546D6D34}" type="presOf" srcId="{66B07CCD-A1E0-49BC-A7C9-C509C017FC96}" destId="{2A8989D2-B8A1-468F-A0FA-38CE98A62C9F}" srcOrd="0" destOrd="0" presId="urn:microsoft.com/office/officeart/2005/8/layout/vList2"/>
    <dgm:cxn modelId="{3A33B961-7BB8-487E-B94D-DB4F8C799BDF}" type="presParOf" srcId="{6B6A8653-4417-429B-ADC0-2C79DE12D560}" destId="{2A8989D2-B8A1-468F-A0FA-38CE98A62C9F}" srcOrd="0" destOrd="0" presId="urn:microsoft.com/office/officeart/2005/8/layout/vList2"/>
    <dgm:cxn modelId="{FA286F26-15B3-4A24-8CD5-3737A9BEA51F}" type="presParOf" srcId="{6B6A8653-4417-429B-ADC0-2C79DE12D560}" destId="{8E6B40DC-16C1-4864-8C9D-083BC5C385C3}" srcOrd="1" destOrd="0" presId="urn:microsoft.com/office/officeart/2005/8/layout/vList2"/>
    <dgm:cxn modelId="{F3E19F0F-B1E1-499E-BAB1-08DBA7284CFA}" type="presParOf" srcId="{6B6A8653-4417-429B-ADC0-2C79DE12D560}" destId="{A95C8F68-2A33-4CEA-889C-EA7514AD6AA1}" srcOrd="2" destOrd="0" presId="urn:microsoft.com/office/officeart/2005/8/layout/vList2"/>
  </dgm:cxnLst>
  <dgm:bg/>
  <dgm:whole/>
</dgm:dataModel>
</file>

<file path=ppt/diagrams/data3.xml><?xml version="1.0" encoding="utf-8"?>
<dgm:dataModel xmlns:dgm="http://schemas.openxmlformats.org/drawingml/2006/diagram" xmlns:a="http://schemas.openxmlformats.org/drawingml/2006/main">
  <dgm:ptLst>
    <dgm:pt modelId="{01B39C3B-8508-4890-A0F7-EE94AEA52D8F}" type="doc">
      <dgm:prSet loTypeId="urn:microsoft.com/office/officeart/2005/8/layout/hList1" loCatId="list" qsTypeId="urn:microsoft.com/office/officeart/2005/8/quickstyle/3d4" qsCatId="3D" csTypeId="urn:microsoft.com/office/officeart/2005/8/colors/accent3_3" csCatId="accent3" phldr="1"/>
      <dgm:spPr/>
      <dgm:t>
        <a:bodyPr/>
        <a:lstStyle/>
        <a:p>
          <a:endParaRPr lang="pl-PL"/>
        </a:p>
      </dgm:t>
    </dgm:pt>
    <dgm:pt modelId="{944E82F4-ECD2-4E36-B877-6BE6814BD381}">
      <dgm:prSet phldrT="[Tekst]" custT="1"/>
      <dgm:spPr/>
      <dgm:t>
        <a:bodyPr/>
        <a:lstStyle/>
        <a:p>
          <a:r>
            <a:rPr lang="pl-PL" sz="1200" b="1" i="0" baseline="0" dirty="0" smtClean="0"/>
            <a:t>Produkcja stali</a:t>
          </a:r>
          <a:endParaRPr lang="pl-PL" sz="1200" b="1" i="0" baseline="0" dirty="0"/>
        </a:p>
      </dgm:t>
    </dgm:pt>
    <dgm:pt modelId="{0EE91A93-9956-426E-946D-7DFC826B866C}" type="parTrans" cxnId="{FE315B31-1BF7-4DAD-BFC9-94B20C6EF7F6}">
      <dgm:prSet/>
      <dgm:spPr/>
      <dgm:t>
        <a:bodyPr/>
        <a:lstStyle/>
        <a:p>
          <a:endParaRPr lang="pl-PL"/>
        </a:p>
      </dgm:t>
    </dgm:pt>
    <dgm:pt modelId="{D51D7038-FF02-460D-823E-5A19E30FF89B}" type="sibTrans" cxnId="{FE315B31-1BF7-4DAD-BFC9-94B20C6EF7F6}">
      <dgm:prSet/>
      <dgm:spPr/>
      <dgm:t>
        <a:bodyPr/>
        <a:lstStyle/>
        <a:p>
          <a:endParaRPr lang="pl-PL"/>
        </a:p>
      </dgm:t>
    </dgm:pt>
    <dgm:pt modelId="{EBFE5FE4-8D31-41AE-9D4D-7576556382AD}">
      <dgm:prSet phldrT="[Tekst]" custT="1"/>
      <dgm:spPr/>
      <dgm:t>
        <a:bodyPr/>
        <a:lstStyle/>
        <a:p>
          <a:r>
            <a:rPr lang="pl-PL" sz="1200" b="1" i="0" baseline="0" dirty="0" smtClean="0"/>
            <a:t>Przetwórstwo</a:t>
          </a:r>
          <a:endParaRPr lang="pl-PL" sz="1200" b="1" i="0" baseline="0" dirty="0"/>
        </a:p>
      </dgm:t>
    </dgm:pt>
    <dgm:pt modelId="{0889DCBC-EACE-4930-B6A9-4C2D2100BB2E}" type="parTrans" cxnId="{A8AC2A19-62B4-413D-A665-8B6E642D69F9}">
      <dgm:prSet/>
      <dgm:spPr/>
      <dgm:t>
        <a:bodyPr/>
        <a:lstStyle/>
        <a:p>
          <a:endParaRPr lang="pl-PL"/>
        </a:p>
      </dgm:t>
    </dgm:pt>
    <dgm:pt modelId="{3319D2C6-CFB6-4F5D-85F8-7E956479CB1D}" type="sibTrans" cxnId="{A8AC2A19-62B4-413D-A665-8B6E642D69F9}">
      <dgm:prSet/>
      <dgm:spPr/>
      <dgm:t>
        <a:bodyPr/>
        <a:lstStyle/>
        <a:p>
          <a:endParaRPr lang="pl-PL"/>
        </a:p>
      </dgm:t>
    </dgm:pt>
    <dgm:pt modelId="{3302A3A6-E5A5-40C4-8AC7-1C58D127AA48}">
      <dgm:prSet phldrT="[Tekst]" custT="1"/>
      <dgm:spPr/>
      <dgm:t>
        <a:bodyPr/>
        <a:lstStyle/>
        <a:p>
          <a:r>
            <a:rPr lang="pl-PL" sz="1200" b="1" i="0" baseline="0" dirty="0" smtClean="0"/>
            <a:t>Serwis</a:t>
          </a:r>
          <a:endParaRPr lang="pl-PL" sz="1200" b="1" i="0" baseline="0" dirty="0"/>
        </a:p>
      </dgm:t>
    </dgm:pt>
    <dgm:pt modelId="{AFBBA1D2-D238-4BFF-B947-4EF318490E86}" type="parTrans" cxnId="{8BDD6D96-E314-44EE-A90F-2DF5954EE6B4}">
      <dgm:prSet/>
      <dgm:spPr/>
      <dgm:t>
        <a:bodyPr/>
        <a:lstStyle/>
        <a:p>
          <a:endParaRPr lang="pl-PL"/>
        </a:p>
      </dgm:t>
    </dgm:pt>
    <dgm:pt modelId="{4F64F00C-F584-4E77-9D20-78C6EAE17DB0}" type="sibTrans" cxnId="{8BDD6D96-E314-44EE-A90F-2DF5954EE6B4}">
      <dgm:prSet/>
      <dgm:spPr/>
      <dgm:t>
        <a:bodyPr/>
        <a:lstStyle/>
        <a:p>
          <a:endParaRPr lang="pl-PL"/>
        </a:p>
      </dgm:t>
    </dgm:pt>
    <dgm:pt modelId="{7066CD7D-A0DC-4AAE-9054-B2D746510968}">
      <dgm:prSet custT="1"/>
      <dgm:spPr/>
      <dgm:t>
        <a:bodyPr/>
        <a:lstStyle/>
        <a:p>
          <a:r>
            <a:rPr lang="pl-PL" sz="1200" b="1" i="0" baseline="0" dirty="0" smtClean="0"/>
            <a:t>Dystrybucja</a:t>
          </a:r>
          <a:endParaRPr lang="pl-PL" sz="1200" b="1" i="0" baseline="0" dirty="0"/>
        </a:p>
      </dgm:t>
    </dgm:pt>
    <dgm:pt modelId="{3FE64FCB-9872-44C8-8E89-0127A76BDED3}" type="parTrans" cxnId="{28C6E8BF-E903-4AE8-810A-53D3F446B6DE}">
      <dgm:prSet/>
      <dgm:spPr/>
      <dgm:t>
        <a:bodyPr/>
        <a:lstStyle/>
        <a:p>
          <a:endParaRPr lang="pl-PL"/>
        </a:p>
      </dgm:t>
    </dgm:pt>
    <dgm:pt modelId="{717405C2-C8A9-479D-B6C5-E31C304E927D}" type="sibTrans" cxnId="{28C6E8BF-E903-4AE8-810A-53D3F446B6DE}">
      <dgm:prSet/>
      <dgm:spPr/>
      <dgm:t>
        <a:bodyPr/>
        <a:lstStyle/>
        <a:p>
          <a:endParaRPr lang="pl-PL"/>
        </a:p>
      </dgm:t>
    </dgm:pt>
    <dgm:pt modelId="{A3079BEE-BAC4-4008-8486-A72E422D25E2}">
      <dgm:prSet custT="1"/>
      <dgm:spPr/>
      <dgm:t>
        <a:bodyPr/>
        <a:lstStyle/>
        <a:p>
          <a:r>
            <a:rPr lang="pl-PL" sz="1200" b="1" i="0" baseline="0" dirty="0" smtClean="0"/>
            <a:t>Odbiorca końcowy</a:t>
          </a:r>
          <a:endParaRPr lang="pl-PL" sz="1200" b="1" i="0" baseline="0" dirty="0"/>
        </a:p>
      </dgm:t>
    </dgm:pt>
    <dgm:pt modelId="{62B68CD2-BEB4-4B44-9D63-4A9AA066F4D8}" type="parTrans" cxnId="{D73C33E9-C208-4A6E-9E00-670E5BB414D0}">
      <dgm:prSet/>
      <dgm:spPr/>
      <dgm:t>
        <a:bodyPr/>
        <a:lstStyle/>
        <a:p>
          <a:endParaRPr lang="pl-PL"/>
        </a:p>
      </dgm:t>
    </dgm:pt>
    <dgm:pt modelId="{CEC891D4-36D6-4C19-BB31-DB82FE6519BA}" type="sibTrans" cxnId="{D73C33E9-C208-4A6E-9E00-670E5BB414D0}">
      <dgm:prSet/>
      <dgm:spPr/>
      <dgm:t>
        <a:bodyPr/>
        <a:lstStyle/>
        <a:p>
          <a:endParaRPr lang="pl-PL"/>
        </a:p>
      </dgm:t>
    </dgm:pt>
    <dgm:pt modelId="{64BF2658-E817-4741-BAEA-6FBFBD9D7A3C}">
      <dgm:prSet phldrT="[Tekst]" phldr="1"/>
      <dgm:spPr/>
      <dgm:t>
        <a:bodyPr/>
        <a:lstStyle/>
        <a:p>
          <a:endParaRPr lang="pl-PL" dirty="0"/>
        </a:p>
      </dgm:t>
    </dgm:pt>
    <dgm:pt modelId="{7BE4ABB0-71CD-4E4A-981D-A3DA58DC7131}" type="sibTrans" cxnId="{06F3998C-9A92-4949-8268-1E268F29F195}">
      <dgm:prSet/>
      <dgm:spPr/>
      <dgm:t>
        <a:bodyPr/>
        <a:lstStyle/>
        <a:p>
          <a:endParaRPr lang="pl-PL"/>
        </a:p>
      </dgm:t>
    </dgm:pt>
    <dgm:pt modelId="{85534F68-9ED7-4A7B-93F1-EB6F9686B168}" type="parTrans" cxnId="{06F3998C-9A92-4949-8268-1E268F29F195}">
      <dgm:prSet/>
      <dgm:spPr/>
      <dgm:t>
        <a:bodyPr/>
        <a:lstStyle/>
        <a:p>
          <a:endParaRPr lang="pl-PL"/>
        </a:p>
      </dgm:t>
    </dgm:pt>
    <dgm:pt modelId="{D8E1FB25-FBD6-4DCA-9511-55F255685C42}" type="pres">
      <dgm:prSet presAssocID="{01B39C3B-8508-4890-A0F7-EE94AEA52D8F}" presName="Name0" presStyleCnt="0">
        <dgm:presLayoutVars>
          <dgm:dir/>
          <dgm:animLvl val="lvl"/>
          <dgm:resizeHandles val="exact"/>
        </dgm:presLayoutVars>
      </dgm:prSet>
      <dgm:spPr/>
      <dgm:t>
        <a:bodyPr/>
        <a:lstStyle/>
        <a:p>
          <a:endParaRPr lang="pl-PL"/>
        </a:p>
      </dgm:t>
    </dgm:pt>
    <dgm:pt modelId="{8C93492F-562E-44E9-B5DB-727874E26E3F}" type="pres">
      <dgm:prSet presAssocID="{944E82F4-ECD2-4E36-B877-6BE6814BD381}" presName="composite" presStyleCnt="0"/>
      <dgm:spPr/>
      <dgm:t>
        <a:bodyPr/>
        <a:lstStyle/>
        <a:p>
          <a:endParaRPr lang="pl-PL"/>
        </a:p>
      </dgm:t>
    </dgm:pt>
    <dgm:pt modelId="{389ADFA3-0D50-4B6A-A03A-571F4A18C79C}" type="pres">
      <dgm:prSet presAssocID="{944E82F4-ECD2-4E36-B877-6BE6814BD381}" presName="parTx" presStyleLbl="alignNode1" presStyleIdx="0" presStyleCnt="5" custLinFactY="-100000" custLinFactNeighborX="701" custLinFactNeighborY="-155832">
        <dgm:presLayoutVars>
          <dgm:chMax val="0"/>
          <dgm:chPref val="0"/>
          <dgm:bulletEnabled val="1"/>
        </dgm:presLayoutVars>
      </dgm:prSet>
      <dgm:spPr/>
      <dgm:t>
        <a:bodyPr/>
        <a:lstStyle/>
        <a:p>
          <a:endParaRPr lang="pl-PL"/>
        </a:p>
      </dgm:t>
    </dgm:pt>
    <dgm:pt modelId="{45D7DB88-89DA-45C3-B192-3930E8065913}" type="pres">
      <dgm:prSet presAssocID="{944E82F4-ECD2-4E36-B877-6BE6814BD381}" presName="desTx" presStyleLbl="alignAccFollowNode1" presStyleIdx="0" presStyleCnt="5" custScaleY="349643" custLinFactNeighborX="0" custLinFactNeighborY="16265">
        <dgm:presLayoutVars>
          <dgm:bulletEnabled val="1"/>
        </dgm:presLayoutVars>
      </dgm:prSet>
      <dgm:spPr/>
      <dgm:t>
        <a:bodyPr/>
        <a:lstStyle/>
        <a:p>
          <a:endParaRPr lang="pl-PL"/>
        </a:p>
      </dgm:t>
    </dgm:pt>
    <dgm:pt modelId="{101D7E55-AAB9-4D3E-BE2C-F738C5852D6B}" type="pres">
      <dgm:prSet presAssocID="{D51D7038-FF02-460D-823E-5A19E30FF89B}" presName="space" presStyleCnt="0"/>
      <dgm:spPr/>
      <dgm:t>
        <a:bodyPr/>
        <a:lstStyle/>
        <a:p>
          <a:endParaRPr lang="pl-PL"/>
        </a:p>
      </dgm:t>
    </dgm:pt>
    <dgm:pt modelId="{6A709784-B648-46C3-8D51-3330F320AF4A}" type="pres">
      <dgm:prSet presAssocID="{EBFE5FE4-8D31-41AE-9D4D-7576556382AD}" presName="composite" presStyleCnt="0"/>
      <dgm:spPr/>
      <dgm:t>
        <a:bodyPr/>
        <a:lstStyle/>
        <a:p>
          <a:endParaRPr lang="pl-PL"/>
        </a:p>
      </dgm:t>
    </dgm:pt>
    <dgm:pt modelId="{8927C436-68E2-463B-B596-036A372122C7}" type="pres">
      <dgm:prSet presAssocID="{EBFE5FE4-8D31-41AE-9D4D-7576556382AD}" presName="parTx" presStyleLbl="alignNode1" presStyleIdx="1" presStyleCnt="5" custLinFactY="-100000" custLinFactNeighborX="701" custLinFactNeighborY="-155832">
        <dgm:presLayoutVars>
          <dgm:chMax val="0"/>
          <dgm:chPref val="0"/>
          <dgm:bulletEnabled val="1"/>
        </dgm:presLayoutVars>
      </dgm:prSet>
      <dgm:spPr/>
      <dgm:t>
        <a:bodyPr/>
        <a:lstStyle/>
        <a:p>
          <a:endParaRPr lang="pl-PL"/>
        </a:p>
      </dgm:t>
    </dgm:pt>
    <dgm:pt modelId="{33930BD8-C94D-4DFB-9F5A-6FF9BEA8DE56}" type="pres">
      <dgm:prSet presAssocID="{EBFE5FE4-8D31-41AE-9D4D-7576556382AD}" presName="desTx" presStyleLbl="alignAccFollowNode1" presStyleIdx="1" presStyleCnt="5" custScaleY="349643" custLinFactNeighborX="0" custLinFactNeighborY="16265">
        <dgm:presLayoutVars>
          <dgm:bulletEnabled val="1"/>
        </dgm:presLayoutVars>
      </dgm:prSet>
      <dgm:spPr/>
      <dgm:t>
        <a:bodyPr/>
        <a:lstStyle/>
        <a:p>
          <a:endParaRPr lang="pl-PL"/>
        </a:p>
      </dgm:t>
    </dgm:pt>
    <dgm:pt modelId="{B3B5BC1D-986D-4515-A8E4-FCDE52C3AD32}" type="pres">
      <dgm:prSet presAssocID="{3319D2C6-CFB6-4F5D-85F8-7E956479CB1D}" presName="space" presStyleCnt="0"/>
      <dgm:spPr/>
      <dgm:t>
        <a:bodyPr/>
        <a:lstStyle/>
        <a:p>
          <a:endParaRPr lang="pl-PL"/>
        </a:p>
      </dgm:t>
    </dgm:pt>
    <dgm:pt modelId="{8AF8DA68-8EA0-490B-BF62-DB2729B593B6}" type="pres">
      <dgm:prSet presAssocID="{3302A3A6-E5A5-40C4-8AC7-1C58D127AA48}" presName="composite" presStyleCnt="0"/>
      <dgm:spPr/>
      <dgm:t>
        <a:bodyPr/>
        <a:lstStyle/>
        <a:p>
          <a:endParaRPr lang="pl-PL"/>
        </a:p>
      </dgm:t>
    </dgm:pt>
    <dgm:pt modelId="{0BDFE74D-D264-49F9-A046-0DB200F9BD76}" type="pres">
      <dgm:prSet presAssocID="{3302A3A6-E5A5-40C4-8AC7-1C58D127AA48}" presName="parTx" presStyleLbl="alignNode1" presStyleIdx="2" presStyleCnt="5" custLinFactY="-100000" custLinFactNeighborX="701" custLinFactNeighborY="-155832">
        <dgm:presLayoutVars>
          <dgm:chMax val="0"/>
          <dgm:chPref val="0"/>
          <dgm:bulletEnabled val="1"/>
        </dgm:presLayoutVars>
      </dgm:prSet>
      <dgm:spPr/>
      <dgm:t>
        <a:bodyPr/>
        <a:lstStyle/>
        <a:p>
          <a:endParaRPr lang="pl-PL"/>
        </a:p>
      </dgm:t>
    </dgm:pt>
    <dgm:pt modelId="{327381BB-746F-46F7-9605-29D7EC57F93E}" type="pres">
      <dgm:prSet presAssocID="{3302A3A6-E5A5-40C4-8AC7-1C58D127AA48}" presName="desTx" presStyleLbl="alignAccFollowNode1" presStyleIdx="2" presStyleCnt="5" custScaleY="349642" custLinFactNeighborX="2688" custLinFactNeighborY="19560">
        <dgm:presLayoutVars>
          <dgm:bulletEnabled val="1"/>
        </dgm:presLayoutVars>
      </dgm:prSet>
      <dgm:spPr/>
      <dgm:t>
        <a:bodyPr/>
        <a:lstStyle/>
        <a:p>
          <a:endParaRPr lang="pl-PL"/>
        </a:p>
      </dgm:t>
    </dgm:pt>
    <dgm:pt modelId="{E359D867-5E02-4068-AA37-8F3A522F53BC}" type="pres">
      <dgm:prSet presAssocID="{4F64F00C-F584-4E77-9D20-78C6EAE17DB0}" presName="space" presStyleCnt="0"/>
      <dgm:spPr/>
      <dgm:t>
        <a:bodyPr/>
        <a:lstStyle/>
        <a:p>
          <a:endParaRPr lang="pl-PL"/>
        </a:p>
      </dgm:t>
    </dgm:pt>
    <dgm:pt modelId="{76001F6A-AB6B-48C1-9F5D-D0BCE62E67E5}" type="pres">
      <dgm:prSet presAssocID="{7066CD7D-A0DC-4AAE-9054-B2D746510968}" presName="composite" presStyleCnt="0"/>
      <dgm:spPr/>
      <dgm:t>
        <a:bodyPr/>
        <a:lstStyle/>
        <a:p>
          <a:endParaRPr lang="pl-PL"/>
        </a:p>
      </dgm:t>
    </dgm:pt>
    <dgm:pt modelId="{7B4C6C3B-6EAB-4BF3-9D54-21237A448B22}" type="pres">
      <dgm:prSet presAssocID="{7066CD7D-A0DC-4AAE-9054-B2D746510968}" presName="parTx" presStyleLbl="alignNode1" presStyleIdx="3" presStyleCnt="5" custLinFactY="-100000" custLinFactNeighborX="701" custLinFactNeighborY="-155832">
        <dgm:presLayoutVars>
          <dgm:chMax val="0"/>
          <dgm:chPref val="0"/>
          <dgm:bulletEnabled val="1"/>
        </dgm:presLayoutVars>
      </dgm:prSet>
      <dgm:spPr/>
      <dgm:t>
        <a:bodyPr/>
        <a:lstStyle/>
        <a:p>
          <a:endParaRPr lang="pl-PL"/>
        </a:p>
      </dgm:t>
    </dgm:pt>
    <dgm:pt modelId="{4856987B-98C5-46D9-A755-AB4E4D94ADCE}" type="pres">
      <dgm:prSet presAssocID="{7066CD7D-A0DC-4AAE-9054-B2D746510968}" presName="desTx" presStyleLbl="alignAccFollowNode1" presStyleIdx="3" presStyleCnt="5" custScaleY="349643" custLinFactNeighborX="0" custLinFactNeighborY="16265">
        <dgm:presLayoutVars>
          <dgm:bulletEnabled val="1"/>
        </dgm:presLayoutVars>
      </dgm:prSet>
      <dgm:spPr/>
      <dgm:t>
        <a:bodyPr/>
        <a:lstStyle/>
        <a:p>
          <a:endParaRPr lang="pl-PL"/>
        </a:p>
      </dgm:t>
    </dgm:pt>
    <dgm:pt modelId="{C3893E1E-0678-4F5D-8A0E-5D2044493095}" type="pres">
      <dgm:prSet presAssocID="{717405C2-C8A9-479D-B6C5-E31C304E927D}" presName="space" presStyleCnt="0"/>
      <dgm:spPr/>
      <dgm:t>
        <a:bodyPr/>
        <a:lstStyle/>
        <a:p>
          <a:endParaRPr lang="pl-PL"/>
        </a:p>
      </dgm:t>
    </dgm:pt>
    <dgm:pt modelId="{DECF5CAB-A97C-4D5B-981F-21FA4A509F16}" type="pres">
      <dgm:prSet presAssocID="{A3079BEE-BAC4-4008-8486-A72E422D25E2}" presName="composite" presStyleCnt="0"/>
      <dgm:spPr/>
      <dgm:t>
        <a:bodyPr/>
        <a:lstStyle/>
        <a:p>
          <a:endParaRPr lang="pl-PL"/>
        </a:p>
      </dgm:t>
    </dgm:pt>
    <dgm:pt modelId="{36F6F916-1575-4953-9C8B-C8E4D5A95BDE}" type="pres">
      <dgm:prSet presAssocID="{A3079BEE-BAC4-4008-8486-A72E422D25E2}" presName="parTx" presStyleLbl="alignNode1" presStyleIdx="4" presStyleCnt="5" custLinFactY="-100000" custLinFactNeighborX="701" custLinFactNeighborY="-155832">
        <dgm:presLayoutVars>
          <dgm:chMax val="0"/>
          <dgm:chPref val="0"/>
          <dgm:bulletEnabled val="1"/>
        </dgm:presLayoutVars>
      </dgm:prSet>
      <dgm:spPr/>
      <dgm:t>
        <a:bodyPr/>
        <a:lstStyle/>
        <a:p>
          <a:endParaRPr lang="pl-PL"/>
        </a:p>
      </dgm:t>
    </dgm:pt>
    <dgm:pt modelId="{DA71D95E-62A3-4E7C-89A3-6EFE85B8E9BD}" type="pres">
      <dgm:prSet presAssocID="{A3079BEE-BAC4-4008-8486-A72E422D25E2}" presName="desTx" presStyleLbl="alignAccFollowNode1" presStyleIdx="4" presStyleCnt="5" custScaleY="349643" custLinFactNeighborX="-440" custLinFactNeighborY="16265">
        <dgm:presLayoutVars>
          <dgm:bulletEnabled val="1"/>
        </dgm:presLayoutVars>
      </dgm:prSet>
      <dgm:spPr/>
      <dgm:t>
        <a:bodyPr/>
        <a:lstStyle/>
        <a:p>
          <a:endParaRPr lang="pl-PL"/>
        </a:p>
      </dgm:t>
    </dgm:pt>
  </dgm:ptLst>
  <dgm:cxnLst>
    <dgm:cxn modelId="{FE315B31-1BF7-4DAD-BFC9-94B20C6EF7F6}" srcId="{01B39C3B-8508-4890-A0F7-EE94AEA52D8F}" destId="{944E82F4-ECD2-4E36-B877-6BE6814BD381}" srcOrd="0" destOrd="0" parTransId="{0EE91A93-9956-426E-946D-7DFC826B866C}" sibTransId="{D51D7038-FF02-460D-823E-5A19E30FF89B}"/>
    <dgm:cxn modelId="{DE0F9A3C-CD3E-4AEA-894D-C2AD2AA11947}" type="presOf" srcId="{7066CD7D-A0DC-4AAE-9054-B2D746510968}" destId="{7B4C6C3B-6EAB-4BF3-9D54-21237A448B22}" srcOrd="0" destOrd="0" presId="urn:microsoft.com/office/officeart/2005/8/layout/hList1"/>
    <dgm:cxn modelId="{D73C33E9-C208-4A6E-9E00-670E5BB414D0}" srcId="{01B39C3B-8508-4890-A0F7-EE94AEA52D8F}" destId="{A3079BEE-BAC4-4008-8486-A72E422D25E2}" srcOrd="4" destOrd="0" parTransId="{62B68CD2-BEB4-4B44-9D63-4A9AA066F4D8}" sibTransId="{CEC891D4-36D6-4C19-BB31-DB82FE6519BA}"/>
    <dgm:cxn modelId="{E92AD00D-3620-4288-A712-C5A88711860B}" type="presOf" srcId="{A3079BEE-BAC4-4008-8486-A72E422D25E2}" destId="{36F6F916-1575-4953-9C8B-C8E4D5A95BDE}" srcOrd="0" destOrd="0" presId="urn:microsoft.com/office/officeart/2005/8/layout/hList1"/>
    <dgm:cxn modelId="{DA3CC5CB-61A1-491B-B721-CFD6804CE24B}" type="presOf" srcId="{944E82F4-ECD2-4E36-B877-6BE6814BD381}" destId="{389ADFA3-0D50-4B6A-A03A-571F4A18C79C}" srcOrd="0" destOrd="0" presId="urn:microsoft.com/office/officeart/2005/8/layout/hList1"/>
    <dgm:cxn modelId="{8BDD6D96-E314-44EE-A90F-2DF5954EE6B4}" srcId="{01B39C3B-8508-4890-A0F7-EE94AEA52D8F}" destId="{3302A3A6-E5A5-40C4-8AC7-1C58D127AA48}" srcOrd="2" destOrd="0" parTransId="{AFBBA1D2-D238-4BFF-B947-4EF318490E86}" sibTransId="{4F64F00C-F584-4E77-9D20-78C6EAE17DB0}"/>
    <dgm:cxn modelId="{F254C48B-80CF-48A4-9F1A-7838439518A4}" type="presOf" srcId="{01B39C3B-8508-4890-A0F7-EE94AEA52D8F}" destId="{D8E1FB25-FBD6-4DCA-9511-55F255685C42}" srcOrd="0" destOrd="0" presId="urn:microsoft.com/office/officeart/2005/8/layout/hList1"/>
    <dgm:cxn modelId="{715535B2-F0AA-4EBD-A4E6-D3A68BDD6F65}" type="presOf" srcId="{64BF2658-E817-4741-BAEA-6FBFBD9D7A3C}" destId="{327381BB-746F-46F7-9605-29D7EC57F93E}" srcOrd="0" destOrd="0" presId="urn:microsoft.com/office/officeart/2005/8/layout/hList1"/>
    <dgm:cxn modelId="{06F3998C-9A92-4949-8268-1E268F29F195}" srcId="{3302A3A6-E5A5-40C4-8AC7-1C58D127AA48}" destId="{64BF2658-E817-4741-BAEA-6FBFBD9D7A3C}" srcOrd="0" destOrd="0" parTransId="{85534F68-9ED7-4A7B-93F1-EB6F9686B168}" sibTransId="{7BE4ABB0-71CD-4E4A-981D-A3DA58DC7131}"/>
    <dgm:cxn modelId="{28C6E8BF-E903-4AE8-810A-53D3F446B6DE}" srcId="{01B39C3B-8508-4890-A0F7-EE94AEA52D8F}" destId="{7066CD7D-A0DC-4AAE-9054-B2D746510968}" srcOrd="3" destOrd="0" parTransId="{3FE64FCB-9872-44C8-8E89-0127A76BDED3}" sibTransId="{717405C2-C8A9-479D-B6C5-E31C304E927D}"/>
    <dgm:cxn modelId="{A8AC2A19-62B4-413D-A665-8B6E642D69F9}" srcId="{01B39C3B-8508-4890-A0F7-EE94AEA52D8F}" destId="{EBFE5FE4-8D31-41AE-9D4D-7576556382AD}" srcOrd="1" destOrd="0" parTransId="{0889DCBC-EACE-4930-B6A9-4C2D2100BB2E}" sibTransId="{3319D2C6-CFB6-4F5D-85F8-7E956479CB1D}"/>
    <dgm:cxn modelId="{FB9AF84D-0033-4223-ADAC-B7BEAEAFB664}" type="presOf" srcId="{EBFE5FE4-8D31-41AE-9D4D-7576556382AD}" destId="{8927C436-68E2-463B-B596-036A372122C7}" srcOrd="0" destOrd="0" presId="urn:microsoft.com/office/officeart/2005/8/layout/hList1"/>
    <dgm:cxn modelId="{4DE0AFF1-9EE7-4A05-963D-1A0C1CD9D325}" type="presOf" srcId="{3302A3A6-E5A5-40C4-8AC7-1C58D127AA48}" destId="{0BDFE74D-D264-49F9-A046-0DB200F9BD76}" srcOrd="0" destOrd="0" presId="urn:microsoft.com/office/officeart/2005/8/layout/hList1"/>
    <dgm:cxn modelId="{5BE5BBDB-A2B3-48AD-809C-85E26FDE2B89}" type="presParOf" srcId="{D8E1FB25-FBD6-4DCA-9511-55F255685C42}" destId="{8C93492F-562E-44E9-B5DB-727874E26E3F}" srcOrd="0" destOrd="0" presId="urn:microsoft.com/office/officeart/2005/8/layout/hList1"/>
    <dgm:cxn modelId="{445A1552-3DFB-4339-83EB-2E4DE7631E02}" type="presParOf" srcId="{8C93492F-562E-44E9-B5DB-727874E26E3F}" destId="{389ADFA3-0D50-4B6A-A03A-571F4A18C79C}" srcOrd="0" destOrd="0" presId="urn:microsoft.com/office/officeart/2005/8/layout/hList1"/>
    <dgm:cxn modelId="{E8EE9FC1-CABB-4584-B345-CC61C21CD92B}" type="presParOf" srcId="{8C93492F-562E-44E9-B5DB-727874E26E3F}" destId="{45D7DB88-89DA-45C3-B192-3930E8065913}" srcOrd="1" destOrd="0" presId="urn:microsoft.com/office/officeart/2005/8/layout/hList1"/>
    <dgm:cxn modelId="{3558FC73-24C6-4369-83E7-3A4CF7ABABA5}" type="presParOf" srcId="{D8E1FB25-FBD6-4DCA-9511-55F255685C42}" destId="{101D7E55-AAB9-4D3E-BE2C-F738C5852D6B}" srcOrd="1" destOrd="0" presId="urn:microsoft.com/office/officeart/2005/8/layout/hList1"/>
    <dgm:cxn modelId="{9154DD2A-02BF-4AA2-9BCE-5C1109F2E969}" type="presParOf" srcId="{D8E1FB25-FBD6-4DCA-9511-55F255685C42}" destId="{6A709784-B648-46C3-8D51-3330F320AF4A}" srcOrd="2" destOrd="0" presId="urn:microsoft.com/office/officeart/2005/8/layout/hList1"/>
    <dgm:cxn modelId="{A2F78CE7-BAA5-4908-90A7-6809CBCCD05D}" type="presParOf" srcId="{6A709784-B648-46C3-8D51-3330F320AF4A}" destId="{8927C436-68E2-463B-B596-036A372122C7}" srcOrd="0" destOrd="0" presId="urn:microsoft.com/office/officeart/2005/8/layout/hList1"/>
    <dgm:cxn modelId="{F34E3248-5134-414D-99A1-AA239D1B3A54}" type="presParOf" srcId="{6A709784-B648-46C3-8D51-3330F320AF4A}" destId="{33930BD8-C94D-4DFB-9F5A-6FF9BEA8DE56}" srcOrd="1" destOrd="0" presId="urn:microsoft.com/office/officeart/2005/8/layout/hList1"/>
    <dgm:cxn modelId="{1B392101-8787-4BFF-9E34-E31AB5CA2635}" type="presParOf" srcId="{D8E1FB25-FBD6-4DCA-9511-55F255685C42}" destId="{B3B5BC1D-986D-4515-A8E4-FCDE52C3AD32}" srcOrd="3" destOrd="0" presId="urn:microsoft.com/office/officeart/2005/8/layout/hList1"/>
    <dgm:cxn modelId="{4D15FA42-29A2-4C36-AA42-2F416424F611}" type="presParOf" srcId="{D8E1FB25-FBD6-4DCA-9511-55F255685C42}" destId="{8AF8DA68-8EA0-490B-BF62-DB2729B593B6}" srcOrd="4" destOrd="0" presId="urn:microsoft.com/office/officeart/2005/8/layout/hList1"/>
    <dgm:cxn modelId="{97307DC8-EF97-4FB3-AD65-E1388FAF7645}" type="presParOf" srcId="{8AF8DA68-8EA0-490B-BF62-DB2729B593B6}" destId="{0BDFE74D-D264-49F9-A046-0DB200F9BD76}" srcOrd="0" destOrd="0" presId="urn:microsoft.com/office/officeart/2005/8/layout/hList1"/>
    <dgm:cxn modelId="{93B1C0AF-7E7C-49F8-BF2A-2A6A9B3D89E5}" type="presParOf" srcId="{8AF8DA68-8EA0-490B-BF62-DB2729B593B6}" destId="{327381BB-746F-46F7-9605-29D7EC57F93E}" srcOrd="1" destOrd="0" presId="urn:microsoft.com/office/officeart/2005/8/layout/hList1"/>
    <dgm:cxn modelId="{17373FA6-0E42-4F21-94FE-99838ADA81D1}" type="presParOf" srcId="{D8E1FB25-FBD6-4DCA-9511-55F255685C42}" destId="{E359D867-5E02-4068-AA37-8F3A522F53BC}" srcOrd="5" destOrd="0" presId="urn:microsoft.com/office/officeart/2005/8/layout/hList1"/>
    <dgm:cxn modelId="{FDAC96DD-FC75-49D9-A8B5-76CB1F6056EC}" type="presParOf" srcId="{D8E1FB25-FBD6-4DCA-9511-55F255685C42}" destId="{76001F6A-AB6B-48C1-9F5D-D0BCE62E67E5}" srcOrd="6" destOrd="0" presId="urn:microsoft.com/office/officeart/2005/8/layout/hList1"/>
    <dgm:cxn modelId="{05C6033A-EDEA-4AC8-B1D4-7399706F7EE4}" type="presParOf" srcId="{76001F6A-AB6B-48C1-9F5D-D0BCE62E67E5}" destId="{7B4C6C3B-6EAB-4BF3-9D54-21237A448B22}" srcOrd="0" destOrd="0" presId="urn:microsoft.com/office/officeart/2005/8/layout/hList1"/>
    <dgm:cxn modelId="{E27224B9-5173-404C-BBD4-A0CAEE4EC243}" type="presParOf" srcId="{76001F6A-AB6B-48C1-9F5D-D0BCE62E67E5}" destId="{4856987B-98C5-46D9-A755-AB4E4D94ADCE}" srcOrd="1" destOrd="0" presId="urn:microsoft.com/office/officeart/2005/8/layout/hList1"/>
    <dgm:cxn modelId="{9671FFF6-5DAA-4021-8033-FC2291B8C9EA}" type="presParOf" srcId="{D8E1FB25-FBD6-4DCA-9511-55F255685C42}" destId="{C3893E1E-0678-4F5D-8A0E-5D2044493095}" srcOrd="7" destOrd="0" presId="urn:microsoft.com/office/officeart/2005/8/layout/hList1"/>
    <dgm:cxn modelId="{907500E4-5366-45B8-995A-0CA5458A8535}" type="presParOf" srcId="{D8E1FB25-FBD6-4DCA-9511-55F255685C42}" destId="{DECF5CAB-A97C-4D5B-981F-21FA4A509F16}" srcOrd="8" destOrd="0" presId="urn:microsoft.com/office/officeart/2005/8/layout/hList1"/>
    <dgm:cxn modelId="{325880D1-CC63-416C-A436-056DC50DCD4C}" type="presParOf" srcId="{DECF5CAB-A97C-4D5B-981F-21FA4A509F16}" destId="{36F6F916-1575-4953-9C8B-C8E4D5A95BDE}" srcOrd="0" destOrd="0" presId="urn:microsoft.com/office/officeart/2005/8/layout/hList1"/>
    <dgm:cxn modelId="{E8FEBD5D-8525-4EC2-B6E2-FA9A8F688D9C}" type="presParOf" srcId="{DECF5CAB-A97C-4D5B-981F-21FA4A509F16}" destId="{DA71D95E-62A3-4E7C-89A3-6EFE85B8E9BD}" srcOrd="1" destOrd="0" presId="urn:microsoft.com/office/officeart/2005/8/layout/hList1"/>
  </dgm:cxnLst>
  <dgm:bg/>
  <dgm:whole/>
</dgm:dataModel>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5.png"/></Relationships>
</file>

<file path=ppt/drawings/drawing1.xml><?xml version="1.0" encoding="utf-8"?>
<c:userShapes xmlns:c="http://schemas.openxmlformats.org/drawingml/2006/chart">
  <cdr:relSizeAnchor xmlns:cdr="http://schemas.openxmlformats.org/drawingml/2006/chartDrawing">
    <cdr:from>
      <cdr:x>0.16436</cdr:x>
      <cdr:y>0.04825</cdr:y>
    </cdr:from>
    <cdr:to>
      <cdr:x>0.24222</cdr:x>
      <cdr:y>0.10772</cdr:y>
    </cdr:to>
    <cdr:sp macro="" textlink="">
      <cdr:nvSpPr>
        <cdr:cNvPr id="2" name="pole tekstowe 1"/>
        <cdr:cNvSpPr txBox="1"/>
      </cdr:nvSpPr>
      <cdr:spPr>
        <a:xfrm xmlns:a="http://schemas.openxmlformats.org/drawingml/2006/main">
          <a:off x="1357322" y="231759"/>
          <a:ext cx="642984" cy="285729"/>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pl-PL" sz="1400" b="1" dirty="0" smtClean="0">
              <a:solidFill>
                <a:srgbClr val="003399"/>
              </a:solidFill>
            </a:rPr>
            <a:t>757,4</a:t>
          </a:r>
          <a:endParaRPr lang="pl-PL" sz="1400" b="1" dirty="0">
            <a:solidFill>
              <a:srgbClr val="003399"/>
            </a:solidFill>
          </a:endParaRPr>
        </a:p>
      </cdr:txBody>
    </cdr:sp>
  </cdr:relSizeAnchor>
  <cdr:relSizeAnchor xmlns:cdr="http://schemas.openxmlformats.org/drawingml/2006/chartDrawing">
    <cdr:from>
      <cdr:x>0.24222</cdr:x>
      <cdr:y>0.04825</cdr:y>
    </cdr:from>
    <cdr:to>
      <cdr:x>0.32873</cdr:x>
      <cdr:y>0.09286</cdr:y>
    </cdr:to>
    <cdr:sp macro="" textlink="">
      <cdr:nvSpPr>
        <cdr:cNvPr id="3" name="pole tekstowe 2"/>
        <cdr:cNvSpPr txBox="1"/>
      </cdr:nvSpPr>
      <cdr:spPr>
        <a:xfrm xmlns:a="http://schemas.openxmlformats.org/drawingml/2006/main">
          <a:off x="2000264" y="231759"/>
          <a:ext cx="714417" cy="214301"/>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pl-PL" sz="1400" b="1" dirty="0" smtClean="0">
              <a:solidFill>
                <a:srgbClr val="003399"/>
              </a:solidFill>
            </a:rPr>
            <a:t>398,7</a:t>
          </a:r>
          <a:endParaRPr lang="pl-PL" sz="1400" b="1" dirty="0">
            <a:solidFill>
              <a:srgbClr val="003399"/>
            </a:solidFill>
          </a:endParaRPr>
        </a:p>
      </cdr:txBody>
    </cdr:sp>
  </cdr:relSizeAnchor>
  <cdr:relSizeAnchor xmlns:cdr="http://schemas.openxmlformats.org/drawingml/2006/chartDrawing">
    <cdr:from>
      <cdr:x>0.38927</cdr:x>
      <cdr:y>0.71745</cdr:y>
    </cdr:from>
    <cdr:to>
      <cdr:x>0.45848</cdr:x>
      <cdr:y>0.77693</cdr:y>
    </cdr:to>
    <cdr:sp macro="" textlink="">
      <cdr:nvSpPr>
        <cdr:cNvPr id="4" name="pole tekstowe 3"/>
        <cdr:cNvSpPr txBox="1"/>
      </cdr:nvSpPr>
      <cdr:spPr>
        <a:xfrm xmlns:a="http://schemas.openxmlformats.org/drawingml/2006/main">
          <a:off x="3214710" y="3446469"/>
          <a:ext cx="571550" cy="28573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pl-PL" sz="1400" b="1" dirty="0" smtClean="0">
              <a:solidFill>
                <a:srgbClr val="003399"/>
              </a:solidFill>
            </a:rPr>
            <a:t>23,3</a:t>
          </a:r>
          <a:endParaRPr lang="pl-PL" sz="1400" b="1" dirty="0">
            <a:solidFill>
              <a:srgbClr val="003399"/>
            </a:solidFill>
          </a:endParaRPr>
        </a:p>
      </cdr:txBody>
    </cdr:sp>
  </cdr:relSizeAnchor>
  <cdr:relSizeAnchor xmlns:cdr="http://schemas.openxmlformats.org/drawingml/2006/chartDrawing">
    <cdr:from>
      <cdr:x>0.49308</cdr:x>
      <cdr:y>0.58361</cdr:y>
    </cdr:from>
    <cdr:to>
      <cdr:x>0.56229</cdr:x>
      <cdr:y>0.65796</cdr:y>
    </cdr:to>
    <cdr:sp macro="" textlink="">
      <cdr:nvSpPr>
        <cdr:cNvPr id="5" name="pole tekstowe 4"/>
        <cdr:cNvSpPr txBox="1"/>
      </cdr:nvSpPr>
      <cdr:spPr>
        <a:xfrm xmlns:a="http://schemas.openxmlformats.org/drawingml/2006/main">
          <a:off x="4071966" y="2803527"/>
          <a:ext cx="571504" cy="35719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pl-PL" sz="1400" b="1" dirty="0">
            <a:solidFill>
              <a:srgbClr val="003399"/>
            </a:solidFill>
          </a:endParaRPr>
        </a:p>
      </cdr:txBody>
    </cdr:sp>
  </cdr:relSizeAnchor>
  <cdr:relSizeAnchor xmlns:cdr="http://schemas.openxmlformats.org/drawingml/2006/chartDrawing">
    <cdr:from>
      <cdr:x>0.54498</cdr:x>
      <cdr:y>0.58361</cdr:y>
    </cdr:from>
    <cdr:to>
      <cdr:x>0.62284</cdr:x>
      <cdr:y>0.64309</cdr:y>
    </cdr:to>
    <cdr:sp macro="" textlink="">
      <cdr:nvSpPr>
        <cdr:cNvPr id="6" name="pole tekstowe 5"/>
        <cdr:cNvSpPr txBox="1"/>
      </cdr:nvSpPr>
      <cdr:spPr>
        <a:xfrm xmlns:a="http://schemas.openxmlformats.org/drawingml/2006/main">
          <a:off x="4500594" y="2803527"/>
          <a:ext cx="642942" cy="285752"/>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pl-PL" sz="1400" b="1" dirty="0">
            <a:solidFill>
              <a:srgbClr val="003399"/>
            </a:solidFill>
          </a:endParaRPr>
        </a:p>
      </cdr:txBody>
    </cdr:sp>
  </cdr:relSizeAnchor>
  <cdr:relSizeAnchor xmlns:cdr="http://schemas.openxmlformats.org/drawingml/2006/chartDrawing">
    <cdr:from>
      <cdr:x>0.59689</cdr:x>
      <cdr:y>0.71745</cdr:y>
    </cdr:from>
    <cdr:to>
      <cdr:x>0.67475</cdr:x>
      <cdr:y>0.7918</cdr:y>
    </cdr:to>
    <cdr:sp macro="" textlink="">
      <cdr:nvSpPr>
        <cdr:cNvPr id="7" name="pole tekstowe 6"/>
        <cdr:cNvSpPr txBox="1"/>
      </cdr:nvSpPr>
      <cdr:spPr>
        <a:xfrm xmlns:a="http://schemas.openxmlformats.org/drawingml/2006/main">
          <a:off x="4929222" y="3446469"/>
          <a:ext cx="642984" cy="357162"/>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pl-PL" sz="1400" b="1" dirty="0" smtClean="0">
              <a:solidFill>
                <a:srgbClr val="003399"/>
              </a:solidFill>
            </a:rPr>
            <a:t>14,6</a:t>
          </a:r>
          <a:endParaRPr lang="pl-PL" sz="1400" b="1" dirty="0">
            <a:solidFill>
              <a:srgbClr val="003399"/>
            </a:solidFill>
          </a:endParaRPr>
        </a:p>
      </cdr:txBody>
    </cdr:sp>
  </cdr:relSizeAnchor>
  <cdr:relSizeAnchor xmlns:cdr="http://schemas.openxmlformats.org/drawingml/2006/chartDrawing">
    <cdr:from>
      <cdr:x>0.64014</cdr:x>
      <cdr:y>0.49438</cdr:y>
    </cdr:from>
    <cdr:to>
      <cdr:x>0.72665</cdr:x>
      <cdr:y>0.55386</cdr:y>
    </cdr:to>
    <cdr:sp macro="" textlink="">
      <cdr:nvSpPr>
        <cdr:cNvPr id="8" name="pole tekstowe 7"/>
        <cdr:cNvSpPr txBox="1"/>
      </cdr:nvSpPr>
      <cdr:spPr>
        <a:xfrm xmlns:a="http://schemas.openxmlformats.org/drawingml/2006/main">
          <a:off x="5286412" y="2374899"/>
          <a:ext cx="714408" cy="285712"/>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pl-PL" sz="1400" b="1" dirty="0" smtClean="0">
              <a:solidFill>
                <a:srgbClr val="008000"/>
              </a:solidFill>
            </a:rPr>
            <a:t>12,1%</a:t>
          </a:r>
          <a:endParaRPr lang="pl-PL" sz="1400" b="1" dirty="0">
            <a:solidFill>
              <a:srgbClr val="008000"/>
            </a:solidFill>
          </a:endParaRPr>
        </a:p>
      </cdr:txBody>
    </cdr:sp>
  </cdr:relSizeAnchor>
  <cdr:relSizeAnchor xmlns:cdr="http://schemas.openxmlformats.org/drawingml/2006/chartDrawing">
    <cdr:from>
      <cdr:x>0.69204</cdr:x>
      <cdr:y>0.71745</cdr:y>
    </cdr:from>
    <cdr:to>
      <cdr:x>0.81314</cdr:x>
      <cdr:y>0.7918</cdr:y>
    </cdr:to>
    <cdr:sp macro="" textlink="">
      <cdr:nvSpPr>
        <cdr:cNvPr id="9" name="pole tekstowe 8"/>
        <cdr:cNvSpPr txBox="1"/>
      </cdr:nvSpPr>
      <cdr:spPr>
        <a:xfrm xmlns:a="http://schemas.openxmlformats.org/drawingml/2006/main">
          <a:off x="5715040" y="3446469"/>
          <a:ext cx="1000069" cy="357162"/>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pl-PL" sz="1400" b="1" dirty="0" smtClean="0">
              <a:solidFill>
                <a:srgbClr val="003399"/>
              </a:solidFill>
            </a:rPr>
            <a:t>13,1</a:t>
          </a:r>
          <a:endParaRPr lang="pl-PL" sz="1400" b="1" dirty="0">
            <a:solidFill>
              <a:srgbClr val="003399"/>
            </a:solidFill>
          </a:endParaRPr>
        </a:p>
      </cdr:txBody>
    </cdr:sp>
  </cdr:relSizeAnchor>
  <cdr:relSizeAnchor xmlns:cdr="http://schemas.openxmlformats.org/drawingml/2006/chartDrawing">
    <cdr:from>
      <cdr:x>0.718</cdr:x>
      <cdr:y>0.44977</cdr:y>
    </cdr:from>
    <cdr:to>
      <cdr:x>0.7526</cdr:x>
      <cdr:y>0.55386</cdr:y>
    </cdr:to>
    <cdr:sp macro="" textlink="">
      <cdr:nvSpPr>
        <cdr:cNvPr id="11" name="Strzałka w górę 10"/>
        <cdr:cNvSpPr/>
      </cdr:nvSpPr>
      <cdr:spPr>
        <a:xfrm xmlns:a="http://schemas.openxmlformats.org/drawingml/2006/main">
          <a:off x="5929390" y="2160602"/>
          <a:ext cx="285734" cy="500026"/>
        </a:xfrm>
        <a:prstGeom xmlns:a="http://schemas.openxmlformats.org/drawingml/2006/main" prst="upArrow">
          <a:avLst/>
        </a:prstGeom>
        <a:solidFill xmlns:a="http://schemas.openxmlformats.org/drawingml/2006/main">
          <a:srgbClr val="008000"/>
        </a:solidFill>
        <a:ln xmlns:a="http://schemas.openxmlformats.org/drawingml/2006/main" w="25400" cap="flat" cmpd="sng" algn="ctr">
          <a:solidFill>
            <a:srgbClr val="3366CC">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pl-PL"/>
          </a:defPPr>
          <a:lvl1pPr algn="l" rtl="0" fontAlgn="base">
            <a:spcBef>
              <a:spcPct val="0"/>
            </a:spcBef>
            <a:spcAft>
              <a:spcPct val="0"/>
            </a:spcAft>
            <a:defRPr sz="1200" b="1" kern="1200">
              <a:solidFill>
                <a:srgbClr val="FFFFFF"/>
              </a:solidFill>
              <a:latin typeface="Arial"/>
            </a:defRPr>
          </a:lvl1pPr>
          <a:lvl2pPr marL="457200" algn="l" rtl="0" fontAlgn="base">
            <a:spcBef>
              <a:spcPct val="0"/>
            </a:spcBef>
            <a:spcAft>
              <a:spcPct val="0"/>
            </a:spcAft>
            <a:defRPr sz="1200" b="1" kern="1200">
              <a:solidFill>
                <a:srgbClr val="FFFFFF"/>
              </a:solidFill>
              <a:latin typeface="Arial"/>
            </a:defRPr>
          </a:lvl2pPr>
          <a:lvl3pPr marL="914400" algn="l" rtl="0" fontAlgn="base">
            <a:spcBef>
              <a:spcPct val="0"/>
            </a:spcBef>
            <a:spcAft>
              <a:spcPct val="0"/>
            </a:spcAft>
            <a:defRPr sz="1200" b="1" kern="1200">
              <a:solidFill>
                <a:srgbClr val="FFFFFF"/>
              </a:solidFill>
              <a:latin typeface="Arial"/>
            </a:defRPr>
          </a:lvl3pPr>
          <a:lvl4pPr marL="1371600" algn="l" rtl="0" fontAlgn="base">
            <a:spcBef>
              <a:spcPct val="0"/>
            </a:spcBef>
            <a:spcAft>
              <a:spcPct val="0"/>
            </a:spcAft>
            <a:defRPr sz="1200" b="1" kern="1200">
              <a:solidFill>
                <a:srgbClr val="FFFFFF"/>
              </a:solidFill>
              <a:latin typeface="Arial"/>
            </a:defRPr>
          </a:lvl4pPr>
          <a:lvl5pPr marL="1828800" algn="l" rtl="0" fontAlgn="base">
            <a:spcBef>
              <a:spcPct val="0"/>
            </a:spcBef>
            <a:spcAft>
              <a:spcPct val="0"/>
            </a:spcAft>
            <a:defRPr sz="1200" b="1" kern="1200">
              <a:solidFill>
                <a:srgbClr val="FFFFFF"/>
              </a:solidFill>
              <a:latin typeface="Arial"/>
            </a:defRPr>
          </a:lvl5pPr>
          <a:lvl6pPr marL="2286000" algn="l" defTabSz="914400" rtl="0" eaLnBrk="1" latinLnBrk="0" hangingPunct="1">
            <a:defRPr sz="1200" b="1" kern="1200">
              <a:solidFill>
                <a:srgbClr val="FFFFFF"/>
              </a:solidFill>
              <a:latin typeface="Arial"/>
            </a:defRPr>
          </a:lvl6pPr>
          <a:lvl7pPr marL="2743200" algn="l" defTabSz="914400" rtl="0" eaLnBrk="1" latinLnBrk="0" hangingPunct="1">
            <a:defRPr sz="1200" b="1" kern="1200">
              <a:solidFill>
                <a:srgbClr val="FFFFFF"/>
              </a:solidFill>
              <a:latin typeface="Arial"/>
            </a:defRPr>
          </a:lvl7pPr>
          <a:lvl8pPr marL="3200400" algn="l" defTabSz="914400" rtl="0" eaLnBrk="1" latinLnBrk="0" hangingPunct="1">
            <a:defRPr sz="1200" b="1" kern="1200">
              <a:solidFill>
                <a:srgbClr val="FFFFFF"/>
              </a:solidFill>
              <a:latin typeface="Arial"/>
            </a:defRPr>
          </a:lvl8pPr>
          <a:lvl9pPr marL="3657600" algn="l" defTabSz="914400" rtl="0" eaLnBrk="1" latinLnBrk="0" hangingPunct="1">
            <a:defRPr sz="1200" b="1" kern="1200">
              <a:solidFill>
                <a:srgbClr val="FFFFFF"/>
              </a:solidFill>
              <a:latin typeface="Arial"/>
            </a:defRPr>
          </a:lvl9pPr>
        </a:lstStyle>
        <a:p xmlns:a="http://schemas.openxmlformats.org/drawingml/2006/main">
          <a:pPr algn="ctr"/>
          <a:endParaRPr lang="pl-PL" dirty="0"/>
        </a:p>
      </cdr:txBody>
    </cdr:sp>
  </cdr:relSizeAnchor>
  <cdr:relSizeAnchor xmlns:cdr="http://schemas.openxmlformats.org/drawingml/2006/chartDrawing">
    <cdr:from>
      <cdr:x>0.35467</cdr:x>
      <cdr:y>0.15234</cdr:y>
    </cdr:from>
    <cdr:to>
      <cdr:x>0.4654</cdr:x>
      <cdr:y>0.34269</cdr:y>
    </cdr:to>
    <cdr:sp macro="" textlink="">
      <cdr:nvSpPr>
        <cdr:cNvPr id="12" name="pole tekstowe 11"/>
        <cdr:cNvSpPr txBox="1"/>
      </cdr:nvSpPr>
      <cdr:spPr>
        <a:xfrm xmlns:a="http://schemas.openxmlformats.org/drawingml/2006/main">
          <a:off x="2928958" y="731825"/>
          <a:ext cx="914400" cy="914400"/>
        </a:xfrm>
        <a:prstGeom xmlns:a="http://schemas.openxmlformats.org/drawingml/2006/main" prst="rect">
          <a:avLst/>
        </a:prstGeom>
        <a:noFill xmlns:a="http://schemas.openxmlformats.org/drawingml/2006/main"/>
      </cdr:spPr>
      <cdr:txBody>
        <a:bodyPr xmlns:a="http://schemas.openxmlformats.org/drawingml/2006/main" wrap="none" rtlCol="0"/>
        <a:lstStyle xmlns:a="http://schemas.openxmlformats.org/drawingml/2006/main"/>
        <a:p xmlns:a="http://schemas.openxmlformats.org/drawingml/2006/main">
          <a:r>
            <a:rPr lang="pl-PL" sz="1400" b="1" dirty="0" smtClean="0">
              <a:solidFill>
                <a:srgbClr val="008000"/>
              </a:solidFill>
            </a:rPr>
            <a:t>90,0%</a:t>
          </a:r>
          <a:endParaRPr lang="pl-PL" sz="1400" b="1" dirty="0">
            <a:solidFill>
              <a:srgbClr val="008000"/>
            </a:solidFill>
          </a:endParaRPr>
        </a:p>
      </cdr:txBody>
    </cdr:sp>
  </cdr:relSizeAnchor>
  <cdr:relSizeAnchor xmlns:cdr="http://schemas.openxmlformats.org/drawingml/2006/chartDrawing">
    <cdr:from>
      <cdr:x>0.51038</cdr:x>
      <cdr:y>0.39028</cdr:y>
    </cdr:from>
    <cdr:to>
      <cdr:x>0.62111</cdr:x>
      <cdr:y>0.58063</cdr:y>
    </cdr:to>
    <cdr:sp macro="" textlink="">
      <cdr:nvSpPr>
        <cdr:cNvPr id="13" name="pole tekstowe 12"/>
        <cdr:cNvSpPr txBox="1"/>
      </cdr:nvSpPr>
      <cdr:spPr>
        <a:xfrm xmlns:a="http://schemas.openxmlformats.org/drawingml/2006/main">
          <a:off x="4214842" y="1874833"/>
          <a:ext cx="914431" cy="914401"/>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pl-PL" sz="1400" b="1" dirty="0">
            <a:solidFill>
              <a:srgbClr val="FF0000"/>
            </a:solidFill>
          </a:endParaRPr>
        </a:p>
      </cdr:txBody>
    </cdr:sp>
  </cdr:relSizeAnchor>
  <cdr:relSizeAnchor xmlns:cdr="http://schemas.openxmlformats.org/drawingml/2006/chartDrawing">
    <cdr:from>
      <cdr:x>0.49308</cdr:x>
      <cdr:y>0.49438</cdr:y>
    </cdr:from>
    <cdr:to>
      <cdr:x>0.62975</cdr:x>
      <cdr:y>0.65499</cdr:y>
    </cdr:to>
    <cdr:sp macro="" textlink="">
      <cdr:nvSpPr>
        <cdr:cNvPr id="14" name="pole tekstowe 13"/>
        <cdr:cNvSpPr txBox="1"/>
      </cdr:nvSpPr>
      <cdr:spPr>
        <a:xfrm xmlns:a="http://schemas.openxmlformats.org/drawingml/2006/main">
          <a:off x="4071966" y="2374898"/>
          <a:ext cx="1128638" cy="771537"/>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pl-PL" sz="1400" b="1" dirty="0" smtClean="0">
              <a:solidFill>
                <a:srgbClr val="008000"/>
              </a:solidFill>
            </a:rPr>
            <a:t>35,1%</a:t>
          </a:r>
          <a:endParaRPr lang="pl-PL" sz="1400" b="1" dirty="0">
            <a:solidFill>
              <a:srgbClr val="008000"/>
            </a:solidFill>
          </a:endParaRPr>
        </a:p>
      </cdr:txBody>
    </cdr:sp>
  </cdr:relSizeAnchor>
  <cdr:relSizeAnchor xmlns:cdr="http://schemas.openxmlformats.org/drawingml/2006/chartDrawing">
    <cdr:from>
      <cdr:x>0.7526</cdr:x>
      <cdr:y>0.46464</cdr:y>
    </cdr:from>
    <cdr:to>
      <cdr:x>0.86333</cdr:x>
      <cdr:y>0.539</cdr:y>
    </cdr:to>
    <cdr:sp macro="" textlink="">
      <cdr:nvSpPr>
        <cdr:cNvPr id="15" name="pole tekstowe 14"/>
        <cdr:cNvSpPr txBox="1"/>
      </cdr:nvSpPr>
      <cdr:spPr>
        <a:xfrm xmlns:a="http://schemas.openxmlformats.org/drawingml/2006/main">
          <a:off x="6215106" y="2232023"/>
          <a:ext cx="914431" cy="35721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pl-PL" sz="1400" b="1" dirty="0">
            <a:solidFill>
              <a:srgbClr val="00B050"/>
            </a:solidFill>
          </a:endParaRPr>
        </a:p>
      </cdr:txBody>
    </cdr:sp>
  </cdr:relSizeAnchor>
  <cdr:relSizeAnchor xmlns:cdr="http://schemas.openxmlformats.org/drawingml/2006/chartDrawing">
    <cdr:from>
      <cdr:x>0.8391</cdr:x>
      <cdr:y>0.59848</cdr:y>
    </cdr:from>
    <cdr:to>
      <cdr:x>0.87371</cdr:x>
      <cdr:y>0.70258</cdr:y>
    </cdr:to>
    <cdr:sp macro="" textlink="">
      <cdr:nvSpPr>
        <cdr:cNvPr id="16" name="Strzałka w górę 15"/>
        <cdr:cNvSpPr/>
      </cdr:nvSpPr>
      <cdr:spPr>
        <a:xfrm xmlns:a="http://schemas.openxmlformats.org/drawingml/2006/main">
          <a:off x="6929486" y="2874965"/>
          <a:ext cx="285752" cy="500066"/>
        </a:xfrm>
        <a:prstGeom xmlns:a="http://schemas.openxmlformats.org/drawingml/2006/main" prst="upArrow">
          <a:avLst/>
        </a:prstGeom>
        <a:noFill xmlns:a="http://schemas.openxmlformats.org/drawingml/2006/main"/>
        <a:ln xmlns:a="http://schemas.openxmlformats.org/drawingml/2006/main" w="25400" cap="flat" cmpd="sng" algn="ctr">
          <a:solidFill>
            <a:srgbClr val="3366CC">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pl-PL"/>
          </a:defPPr>
          <a:lvl1pPr algn="l" rtl="0" fontAlgn="base">
            <a:spcBef>
              <a:spcPct val="0"/>
            </a:spcBef>
            <a:spcAft>
              <a:spcPct val="0"/>
            </a:spcAft>
            <a:defRPr sz="1200" b="1" kern="1200">
              <a:solidFill>
                <a:srgbClr val="FFFFFF"/>
              </a:solidFill>
              <a:latin typeface="Arial"/>
            </a:defRPr>
          </a:lvl1pPr>
          <a:lvl2pPr marL="457200" algn="l" rtl="0" fontAlgn="base">
            <a:spcBef>
              <a:spcPct val="0"/>
            </a:spcBef>
            <a:spcAft>
              <a:spcPct val="0"/>
            </a:spcAft>
            <a:defRPr sz="1200" b="1" kern="1200">
              <a:solidFill>
                <a:srgbClr val="FFFFFF"/>
              </a:solidFill>
              <a:latin typeface="Arial"/>
            </a:defRPr>
          </a:lvl2pPr>
          <a:lvl3pPr marL="914400" algn="l" rtl="0" fontAlgn="base">
            <a:spcBef>
              <a:spcPct val="0"/>
            </a:spcBef>
            <a:spcAft>
              <a:spcPct val="0"/>
            </a:spcAft>
            <a:defRPr sz="1200" b="1" kern="1200">
              <a:solidFill>
                <a:srgbClr val="FFFFFF"/>
              </a:solidFill>
              <a:latin typeface="Arial"/>
            </a:defRPr>
          </a:lvl3pPr>
          <a:lvl4pPr marL="1371600" algn="l" rtl="0" fontAlgn="base">
            <a:spcBef>
              <a:spcPct val="0"/>
            </a:spcBef>
            <a:spcAft>
              <a:spcPct val="0"/>
            </a:spcAft>
            <a:defRPr sz="1200" b="1" kern="1200">
              <a:solidFill>
                <a:srgbClr val="FFFFFF"/>
              </a:solidFill>
              <a:latin typeface="Arial"/>
            </a:defRPr>
          </a:lvl4pPr>
          <a:lvl5pPr marL="1828800" algn="l" rtl="0" fontAlgn="base">
            <a:spcBef>
              <a:spcPct val="0"/>
            </a:spcBef>
            <a:spcAft>
              <a:spcPct val="0"/>
            </a:spcAft>
            <a:defRPr sz="1200" b="1" kern="1200">
              <a:solidFill>
                <a:srgbClr val="FFFFFF"/>
              </a:solidFill>
              <a:latin typeface="Arial"/>
            </a:defRPr>
          </a:lvl5pPr>
          <a:lvl6pPr marL="2286000" algn="l" defTabSz="914400" rtl="0" eaLnBrk="1" latinLnBrk="0" hangingPunct="1">
            <a:defRPr sz="1200" b="1" kern="1200">
              <a:solidFill>
                <a:srgbClr val="FFFFFF"/>
              </a:solidFill>
              <a:latin typeface="Arial"/>
            </a:defRPr>
          </a:lvl6pPr>
          <a:lvl7pPr marL="2743200" algn="l" defTabSz="914400" rtl="0" eaLnBrk="1" latinLnBrk="0" hangingPunct="1">
            <a:defRPr sz="1200" b="1" kern="1200">
              <a:solidFill>
                <a:srgbClr val="FFFFFF"/>
              </a:solidFill>
              <a:latin typeface="Arial"/>
            </a:defRPr>
          </a:lvl7pPr>
          <a:lvl8pPr marL="3200400" algn="l" defTabSz="914400" rtl="0" eaLnBrk="1" latinLnBrk="0" hangingPunct="1">
            <a:defRPr sz="1200" b="1" kern="1200">
              <a:solidFill>
                <a:srgbClr val="FFFFFF"/>
              </a:solidFill>
              <a:latin typeface="Arial"/>
            </a:defRPr>
          </a:lvl8pPr>
          <a:lvl9pPr marL="3657600" algn="l" defTabSz="914400" rtl="0" eaLnBrk="1" latinLnBrk="0" hangingPunct="1">
            <a:defRPr sz="1200" b="1" kern="1200">
              <a:solidFill>
                <a:srgbClr val="FFFFFF"/>
              </a:solidFill>
              <a:latin typeface="Arial"/>
            </a:defRPr>
          </a:lvl9pPr>
        </a:lstStyle>
        <a:p xmlns:a="http://schemas.openxmlformats.org/drawingml/2006/main">
          <a:pPr algn="ctr"/>
          <a:endParaRPr lang="pl-PL" dirty="0"/>
        </a:p>
      </cdr:txBody>
    </cdr:sp>
  </cdr:relSizeAnchor>
  <cdr:relSizeAnchor xmlns:cdr="http://schemas.openxmlformats.org/drawingml/2006/chartDrawing">
    <cdr:from>
      <cdr:x>0.86416</cdr:x>
      <cdr:y>0.58361</cdr:y>
    </cdr:from>
    <cdr:to>
      <cdr:x>1</cdr:x>
      <cdr:y>0.71813</cdr:y>
    </cdr:to>
    <cdr:pic>
      <cdr:nvPicPr>
        <cdr:cNvPr id="1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7215238" y="2803527"/>
          <a:ext cx="1121761" cy="646232"/>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0.25694</cdr:x>
      <cdr:y>0.04825</cdr:y>
    </cdr:from>
    <cdr:to>
      <cdr:x>0.36979</cdr:x>
      <cdr:y>0.10774</cdr:y>
    </cdr:to>
    <cdr:sp macro="" textlink="">
      <cdr:nvSpPr>
        <cdr:cNvPr id="2" name="pole tekstowe 1"/>
        <cdr:cNvSpPr txBox="1"/>
      </cdr:nvSpPr>
      <cdr:spPr>
        <a:xfrm xmlns:a="http://schemas.openxmlformats.org/drawingml/2006/main">
          <a:off x="2114536" y="231759"/>
          <a:ext cx="928710" cy="285778"/>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pl-PL" sz="1400" b="1" dirty="0" smtClean="0">
              <a:solidFill>
                <a:srgbClr val="003399"/>
              </a:solidFill>
            </a:rPr>
            <a:t>220,2</a:t>
          </a:r>
          <a:endParaRPr lang="pl-PL" sz="1400" b="1" dirty="0">
            <a:solidFill>
              <a:srgbClr val="003399"/>
            </a:solidFill>
          </a:endParaRPr>
        </a:p>
      </cdr:txBody>
    </cdr:sp>
  </cdr:relSizeAnchor>
  <cdr:relSizeAnchor xmlns:cdr="http://schemas.openxmlformats.org/drawingml/2006/chartDrawing">
    <cdr:from>
      <cdr:x>0.41319</cdr:x>
      <cdr:y>0.65796</cdr:y>
    </cdr:from>
    <cdr:to>
      <cdr:x>0.48263</cdr:x>
      <cdr:y>0.71745</cdr:y>
    </cdr:to>
    <cdr:sp macro="" textlink="">
      <cdr:nvSpPr>
        <cdr:cNvPr id="3" name="pole tekstowe 2"/>
        <cdr:cNvSpPr txBox="1"/>
      </cdr:nvSpPr>
      <cdr:spPr>
        <a:xfrm xmlns:a="http://schemas.openxmlformats.org/drawingml/2006/main">
          <a:off x="3400420" y="3160717"/>
          <a:ext cx="571463" cy="285778"/>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pl-PL" sz="1400" b="1" dirty="0" smtClean="0">
              <a:solidFill>
                <a:srgbClr val="003399"/>
              </a:solidFill>
            </a:rPr>
            <a:t>2,0</a:t>
          </a:r>
          <a:endParaRPr lang="pl-PL" sz="1400" b="1" dirty="0">
            <a:solidFill>
              <a:srgbClr val="003399"/>
            </a:solidFill>
          </a:endParaRPr>
        </a:p>
      </cdr:txBody>
    </cdr:sp>
  </cdr:relSizeAnchor>
  <cdr:relSizeAnchor xmlns:cdr="http://schemas.openxmlformats.org/drawingml/2006/chartDrawing">
    <cdr:from>
      <cdr:x>0.48264</cdr:x>
      <cdr:y>0.65796</cdr:y>
    </cdr:from>
    <cdr:to>
      <cdr:x>0.55209</cdr:x>
      <cdr:y>0.71744</cdr:y>
    </cdr:to>
    <cdr:sp macro="" textlink="">
      <cdr:nvSpPr>
        <cdr:cNvPr id="4" name="pole tekstowe 3"/>
        <cdr:cNvSpPr txBox="1"/>
      </cdr:nvSpPr>
      <cdr:spPr>
        <a:xfrm xmlns:a="http://schemas.openxmlformats.org/drawingml/2006/main">
          <a:off x="3971924" y="3160717"/>
          <a:ext cx="571546" cy="285729"/>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pl-PL" sz="1400" b="1" dirty="0" smtClean="0">
              <a:solidFill>
                <a:srgbClr val="003399"/>
              </a:solidFill>
            </a:rPr>
            <a:t>3,4</a:t>
          </a:r>
          <a:endParaRPr lang="pl-PL" sz="1400" b="1" dirty="0">
            <a:solidFill>
              <a:srgbClr val="003399"/>
            </a:solidFill>
          </a:endParaRPr>
        </a:p>
      </cdr:txBody>
    </cdr:sp>
  </cdr:relSizeAnchor>
  <cdr:relSizeAnchor xmlns:cdr="http://schemas.openxmlformats.org/drawingml/2006/chartDrawing">
    <cdr:from>
      <cdr:x>0.5</cdr:x>
      <cdr:y>0.62822</cdr:y>
    </cdr:from>
    <cdr:to>
      <cdr:x>0.56944</cdr:x>
      <cdr:y>0.73232</cdr:y>
    </cdr:to>
    <cdr:sp macro="" textlink="">
      <cdr:nvSpPr>
        <cdr:cNvPr id="5" name="pole tekstowe 4"/>
        <cdr:cNvSpPr txBox="1"/>
      </cdr:nvSpPr>
      <cdr:spPr>
        <a:xfrm xmlns:a="http://schemas.openxmlformats.org/drawingml/2006/main">
          <a:off x="4114800" y="3017837"/>
          <a:ext cx="571463" cy="500069"/>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pl-PL" sz="1400" b="1" dirty="0">
            <a:solidFill>
              <a:srgbClr val="003399"/>
            </a:solidFill>
          </a:endParaRPr>
        </a:p>
      </cdr:txBody>
    </cdr:sp>
  </cdr:relSizeAnchor>
  <cdr:relSizeAnchor xmlns:cdr="http://schemas.openxmlformats.org/drawingml/2006/chartDrawing">
    <cdr:from>
      <cdr:x>0.55208</cdr:x>
      <cdr:y>0.62822</cdr:y>
    </cdr:from>
    <cdr:to>
      <cdr:x>0.64757</cdr:x>
      <cdr:y>0.70258</cdr:y>
    </cdr:to>
    <cdr:sp macro="" textlink="">
      <cdr:nvSpPr>
        <cdr:cNvPr id="6" name="pole tekstowe 5"/>
        <cdr:cNvSpPr txBox="1"/>
      </cdr:nvSpPr>
      <cdr:spPr>
        <a:xfrm xmlns:a="http://schemas.openxmlformats.org/drawingml/2006/main">
          <a:off x="4543428" y="3017841"/>
          <a:ext cx="785844" cy="35721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pl-PL" sz="1400" b="1" dirty="0">
            <a:solidFill>
              <a:srgbClr val="003399"/>
            </a:solidFill>
          </a:endParaRPr>
        </a:p>
      </cdr:txBody>
    </cdr:sp>
  </cdr:relSizeAnchor>
  <cdr:relSizeAnchor xmlns:cdr="http://schemas.openxmlformats.org/drawingml/2006/chartDrawing">
    <cdr:from>
      <cdr:x>0.59549</cdr:x>
      <cdr:y>0.68771</cdr:y>
    </cdr:from>
    <cdr:to>
      <cdr:x>0.66494</cdr:x>
      <cdr:y>0.7472</cdr:y>
    </cdr:to>
    <cdr:sp macro="" textlink="">
      <cdr:nvSpPr>
        <cdr:cNvPr id="7" name="pole tekstowe 6"/>
        <cdr:cNvSpPr txBox="1"/>
      </cdr:nvSpPr>
      <cdr:spPr>
        <a:xfrm xmlns:a="http://schemas.openxmlformats.org/drawingml/2006/main">
          <a:off x="4900618" y="3303593"/>
          <a:ext cx="571546" cy="285777"/>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pl-PL" sz="1400" b="1" dirty="0" smtClean="0">
              <a:solidFill>
                <a:srgbClr val="003399"/>
              </a:solidFill>
            </a:rPr>
            <a:t>0,14</a:t>
          </a:r>
          <a:endParaRPr lang="pl-PL" sz="1400" b="1" dirty="0">
            <a:solidFill>
              <a:srgbClr val="003399"/>
            </a:solidFill>
          </a:endParaRPr>
        </a:p>
      </cdr:txBody>
    </cdr:sp>
  </cdr:relSizeAnchor>
  <cdr:relSizeAnchor xmlns:cdr="http://schemas.openxmlformats.org/drawingml/2006/chartDrawing">
    <cdr:from>
      <cdr:x>0.67361</cdr:x>
      <cdr:y>0.68771</cdr:y>
    </cdr:from>
    <cdr:to>
      <cdr:x>0.77778</cdr:x>
      <cdr:y>0.7472</cdr:y>
    </cdr:to>
    <cdr:sp macro="" textlink="">
      <cdr:nvSpPr>
        <cdr:cNvPr id="8" name="pole tekstowe 7"/>
        <cdr:cNvSpPr txBox="1"/>
      </cdr:nvSpPr>
      <cdr:spPr>
        <a:xfrm xmlns:a="http://schemas.openxmlformats.org/drawingml/2006/main">
          <a:off x="5543560" y="3303593"/>
          <a:ext cx="857277" cy="285777"/>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pl-PL" sz="1400" b="1" dirty="0" smtClean="0">
              <a:solidFill>
                <a:srgbClr val="003399"/>
              </a:solidFill>
            </a:rPr>
            <a:t>2,8</a:t>
          </a:r>
          <a:endParaRPr lang="pl-PL" sz="1400" b="1" dirty="0">
            <a:solidFill>
              <a:srgbClr val="003399"/>
            </a:solidFill>
          </a:endParaRPr>
        </a:p>
      </cdr:txBody>
    </cdr:sp>
  </cdr:relSizeAnchor>
  <cdr:relSizeAnchor xmlns:cdr="http://schemas.openxmlformats.org/drawingml/2006/chartDrawing">
    <cdr:from>
      <cdr:x>0.35243</cdr:x>
      <cdr:y>0.1226</cdr:y>
    </cdr:from>
    <cdr:to>
      <cdr:x>0.46354</cdr:x>
      <cdr:y>0.40218</cdr:y>
    </cdr:to>
    <cdr:sp macro="" textlink="">
      <cdr:nvSpPr>
        <cdr:cNvPr id="9" name="pole tekstowe 8"/>
        <cdr:cNvSpPr txBox="1"/>
      </cdr:nvSpPr>
      <cdr:spPr>
        <a:xfrm xmlns:a="http://schemas.openxmlformats.org/drawingml/2006/main">
          <a:off x="2900354" y="588949"/>
          <a:ext cx="914400" cy="1343028"/>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pl-PL" sz="1100" dirty="0"/>
        </a:p>
      </cdr:txBody>
    </cdr:sp>
  </cdr:relSizeAnchor>
  <cdr:relSizeAnchor xmlns:cdr="http://schemas.openxmlformats.org/drawingml/2006/chartDrawing">
    <cdr:from>
      <cdr:x>0.36979</cdr:x>
      <cdr:y>0.15234</cdr:y>
    </cdr:from>
    <cdr:to>
      <cdr:x>0.4809</cdr:x>
      <cdr:y>0.25644</cdr:y>
    </cdr:to>
    <cdr:sp macro="" textlink="">
      <cdr:nvSpPr>
        <cdr:cNvPr id="10" name="pole tekstowe 9"/>
        <cdr:cNvSpPr txBox="1"/>
      </cdr:nvSpPr>
      <cdr:spPr>
        <a:xfrm xmlns:a="http://schemas.openxmlformats.org/drawingml/2006/main">
          <a:off x="3043230" y="731825"/>
          <a:ext cx="914391" cy="500074"/>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pl-PL" sz="1400" b="1" dirty="0" smtClean="0">
              <a:solidFill>
                <a:srgbClr val="00B050"/>
              </a:solidFill>
            </a:rPr>
            <a:t>153,1%</a:t>
          </a:r>
          <a:endParaRPr lang="pl-PL" sz="1400" b="1" dirty="0">
            <a:solidFill>
              <a:srgbClr val="00B050"/>
            </a:solidFill>
          </a:endParaRPr>
        </a:p>
      </cdr:txBody>
    </cdr:sp>
  </cdr:relSizeAnchor>
  <cdr:relSizeAnchor xmlns:cdr="http://schemas.openxmlformats.org/drawingml/2006/chartDrawing">
    <cdr:from>
      <cdr:x>0.5434</cdr:x>
      <cdr:y>0.58361</cdr:y>
    </cdr:from>
    <cdr:to>
      <cdr:x>0.57813</cdr:x>
      <cdr:y>0.68771</cdr:y>
    </cdr:to>
    <cdr:sp macro="" textlink="">
      <cdr:nvSpPr>
        <cdr:cNvPr id="12" name="Strzałka w górę 11"/>
        <cdr:cNvSpPr/>
      </cdr:nvSpPr>
      <cdr:spPr>
        <a:xfrm xmlns:a="http://schemas.openxmlformats.org/drawingml/2006/main" rot="10800000">
          <a:off x="4471990" y="2803527"/>
          <a:ext cx="285814" cy="500075"/>
        </a:xfrm>
        <a:prstGeom xmlns:a="http://schemas.openxmlformats.org/drawingml/2006/main" prst="upArrow">
          <a:avLst/>
        </a:prstGeom>
        <a:solidFill xmlns:a="http://schemas.openxmlformats.org/drawingml/2006/main">
          <a:srgbClr val="FF0000"/>
        </a:solidFill>
        <a:ln xmlns:a="http://schemas.openxmlformats.org/drawingml/2006/main" w="25400" cap="flat" cmpd="sng" algn="ctr">
          <a:solidFill>
            <a:srgbClr val="3366CC">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pl-PL"/>
          </a:defPPr>
          <a:lvl1pPr algn="l" rtl="0" fontAlgn="base">
            <a:spcBef>
              <a:spcPct val="0"/>
            </a:spcBef>
            <a:spcAft>
              <a:spcPct val="0"/>
            </a:spcAft>
            <a:defRPr sz="1200" b="1" kern="1200">
              <a:solidFill>
                <a:srgbClr val="FFFFFF"/>
              </a:solidFill>
              <a:latin typeface="Arial"/>
            </a:defRPr>
          </a:lvl1pPr>
          <a:lvl2pPr marL="457200" algn="l" rtl="0" fontAlgn="base">
            <a:spcBef>
              <a:spcPct val="0"/>
            </a:spcBef>
            <a:spcAft>
              <a:spcPct val="0"/>
            </a:spcAft>
            <a:defRPr sz="1200" b="1" kern="1200">
              <a:solidFill>
                <a:srgbClr val="FFFFFF"/>
              </a:solidFill>
              <a:latin typeface="Arial"/>
            </a:defRPr>
          </a:lvl2pPr>
          <a:lvl3pPr marL="914400" algn="l" rtl="0" fontAlgn="base">
            <a:spcBef>
              <a:spcPct val="0"/>
            </a:spcBef>
            <a:spcAft>
              <a:spcPct val="0"/>
            </a:spcAft>
            <a:defRPr sz="1200" b="1" kern="1200">
              <a:solidFill>
                <a:srgbClr val="FFFFFF"/>
              </a:solidFill>
              <a:latin typeface="Arial"/>
            </a:defRPr>
          </a:lvl3pPr>
          <a:lvl4pPr marL="1371600" algn="l" rtl="0" fontAlgn="base">
            <a:spcBef>
              <a:spcPct val="0"/>
            </a:spcBef>
            <a:spcAft>
              <a:spcPct val="0"/>
            </a:spcAft>
            <a:defRPr sz="1200" b="1" kern="1200">
              <a:solidFill>
                <a:srgbClr val="FFFFFF"/>
              </a:solidFill>
              <a:latin typeface="Arial"/>
            </a:defRPr>
          </a:lvl4pPr>
          <a:lvl5pPr marL="1828800" algn="l" rtl="0" fontAlgn="base">
            <a:spcBef>
              <a:spcPct val="0"/>
            </a:spcBef>
            <a:spcAft>
              <a:spcPct val="0"/>
            </a:spcAft>
            <a:defRPr sz="1200" b="1" kern="1200">
              <a:solidFill>
                <a:srgbClr val="FFFFFF"/>
              </a:solidFill>
              <a:latin typeface="Arial"/>
            </a:defRPr>
          </a:lvl5pPr>
          <a:lvl6pPr marL="2286000" algn="l" defTabSz="914400" rtl="0" eaLnBrk="1" latinLnBrk="0" hangingPunct="1">
            <a:defRPr sz="1200" b="1" kern="1200">
              <a:solidFill>
                <a:srgbClr val="FFFFFF"/>
              </a:solidFill>
              <a:latin typeface="Arial"/>
            </a:defRPr>
          </a:lvl6pPr>
          <a:lvl7pPr marL="2743200" algn="l" defTabSz="914400" rtl="0" eaLnBrk="1" latinLnBrk="0" hangingPunct="1">
            <a:defRPr sz="1200" b="1" kern="1200">
              <a:solidFill>
                <a:srgbClr val="FFFFFF"/>
              </a:solidFill>
              <a:latin typeface="Arial"/>
            </a:defRPr>
          </a:lvl7pPr>
          <a:lvl8pPr marL="3200400" algn="l" defTabSz="914400" rtl="0" eaLnBrk="1" latinLnBrk="0" hangingPunct="1">
            <a:defRPr sz="1200" b="1" kern="1200">
              <a:solidFill>
                <a:srgbClr val="FFFFFF"/>
              </a:solidFill>
              <a:latin typeface="Arial"/>
            </a:defRPr>
          </a:lvl8pPr>
          <a:lvl9pPr marL="3657600" algn="l" defTabSz="914400" rtl="0" eaLnBrk="1" latinLnBrk="0" hangingPunct="1">
            <a:defRPr sz="1200" b="1" kern="1200">
              <a:solidFill>
                <a:srgbClr val="FFFFFF"/>
              </a:solidFill>
              <a:latin typeface="Arial"/>
            </a:defRPr>
          </a:lvl9pPr>
        </a:lstStyle>
        <a:p xmlns:a="http://schemas.openxmlformats.org/drawingml/2006/main">
          <a:pPr algn="ctr"/>
          <a:endParaRPr lang="pl-PL" dirty="0"/>
        </a:p>
      </cdr:txBody>
    </cdr:sp>
  </cdr:relSizeAnchor>
  <cdr:relSizeAnchor xmlns:cdr="http://schemas.openxmlformats.org/drawingml/2006/chartDrawing">
    <cdr:from>
      <cdr:x>0.47396</cdr:x>
      <cdr:y>0.39028</cdr:y>
    </cdr:from>
    <cdr:to>
      <cdr:x>0.58507</cdr:x>
      <cdr:y>0.62525</cdr:y>
    </cdr:to>
    <cdr:sp macro="" textlink="">
      <cdr:nvSpPr>
        <cdr:cNvPr id="13" name="pole tekstowe 12"/>
        <cdr:cNvSpPr txBox="1"/>
      </cdr:nvSpPr>
      <cdr:spPr>
        <a:xfrm xmlns:a="http://schemas.openxmlformats.org/drawingml/2006/main">
          <a:off x="3900486" y="1874833"/>
          <a:ext cx="914391" cy="1128747"/>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pl-PL" sz="1100" dirty="0"/>
        </a:p>
      </cdr:txBody>
    </cdr:sp>
  </cdr:relSizeAnchor>
  <cdr:relSizeAnchor xmlns:cdr="http://schemas.openxmlformats.org/drawingml/2006/chartDrawing">
    <cdr:from>
      <cdr:x>0.51736</cdr:x>
      <cdr:y>0.50925</cdr:y>
    </cdr:from>
    <cdr:to>
      <cdr:x>0.61285</cdr:x>
      <cdr:y>0.58361</cdr:y>
    </cdr:to>
    <cdr:sp macro="" textlink="">
      <cdr:nvSpPr>
        <cdr:cNvPr id="16" name="pole tekstowe 15"/>
        <cdr:cNvSpPr txBox="1"/>
      </cdr:nvSpPr>
      <cdr:spPr>
        <a:xfrm xmlns:a="http://schemas.openxmlformats.org/drawingml/2006/main">
          <a:off x="4257676" y="2446337"/>
          <a:ext cx="785844" cy="35721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pl-PL" sz="1400" b="1" dirty="0" smtClean="0">
              <a:solidFill>
                <a:schemeClr val="accent6">
                  <a:lumMod val="60000"/>
                  <a:lumOff val="40000"/>
                </a:schemeClr>
              </a:solidFill>
            </a:rPr>
            <a:t>73,7%</a:t>
          </a:r>
          <a:endParaRPr lang="pl-PL" sz="1400" b="1" dirty="0">
            <a:solidFill>
              <a:schemeClr val="accent6">
                <a:lumMod val="60000"/>
                <a:lumOff val="40000"/>
              </a:schemeClr>
            </a:solidFill>
          </a:endParaRPr>
        </a:p>
      </cdr:txBody>
    </cdr:sp>
  </cdr:relSizeAnchor>
  <cdr:relSizeAnchor xmlns:cdr="http://schemas.openxmlformats.org/drawingml/2006/chartDrawing">
    <cdr:from>
      <cdr:x>0.55208</cdr:x>
      <cdr:y>0.50925</cdr:y>
    </cdr:from>
    <cdr:to>
      <cdr:x>0.63889</cdr:x>
      <cdr:y>0.58361</cdr:y>
    </cdr:to>
    <cdr:sp macro="" textlink="">
      <cdr:nvSpPr>
        <cdr:cNvPr id="17" name="pole tekstowe 16"/>
        <cdr:cNvSpPr txBox="1"/>
      </cdr:nvSpPr>
      <cdr:spPr>
        <a:xfrm xmlns:a="http://schemas.openxmlformats.org/drawingml/2006/main">
          <a:off x="4543428" y="2446337"/>
          <a:ext cx="714411" cy="35721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pl-PL" sz="1400" b="1" dirty="0">
            <a:solidFill>
              <a:srgbClr val="00B050"/>
            </a:solidFill>
          </a:endParaRPr>
        </a:p>
      </cdr:txBody>
    </cdr:sp>
  </cdr:relSizeAnchor>
  <cdr:relSizeAnchor xmlns:cdr="http://schemas.openxmlformats.org/drawingml/2006/chartDrawing">
    <cdr:from>
      <cdr:x>0.68229</cdr:x>
      <cdr:y>0.50925</cdr:y>
    </cdr:from>
    <cdr:to>
      <cdr:x>0.7934</cdr:x>
      <cdr:y>0.58361</cdr:y>
    </cdr:to>
    <cdr:sp macro="" textlink="">
      <cdr:nvSpPr>
        <cdr:cNvPr id="19" name="pole tekstowe 18"/>
        <cdr:cNvSpPr txBox="1"/>
      </cdr:nvSpPr>
      <cdr:spPr>
        <a:xfrm xmlns:a="http://schemas.openxmlformats.org/drawingml/2006/main">
          <a:off x="5614998" y="2446337"/>
          <a:ext cx="914391" cy="35721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pl-PL" sz="1400" b="1" dirty="0" smtClean="0">
              <a:solidFill>
                <a:schemeClr val="accent6">
                  <a:lumMod val="60000"/>
                  <a:lumOff val="40000"/>
                </a:schemeClr>
              </a:solidFill>
            </a:rPr>
            <a:t>95,1%</a:t>
          </a:r>
          <a:endParaRPr lang="pl-PL" sz="1400" b="1" dirty="0">
            <a:solidFill>
              <a:schemeClr val="accent6">
                <a:lumMod val="60000"/>
                <a:lumOff val="40000"/>
              </a:schemeClr>
            </a:solidFill>
          </a:endParaRPr>
        </a:p>
      </cdr:txBody>
    </cdr:sp>
  </cdr:relSizeAnchor>
  <cdr:relSizeAnchor xmlns:cdr="http://schemas.openxmlformats.org/drawingml/2006/chartDrawing">
    <cdr:from>
      <cdr:x>0.88195</cdr:x>
      <cdr:y>0.58361</cdr:y>
    </cdr:from>
    <cdr:to>
      <cdr:x>0.99306</cdr:x>
      <cdr:y>0.77396</cdr:y>
    </cdr:to>
    <cdr:sp macro="" textlink="">
      <cdr:nvSpPr>
        <cdr:cNvPr id="21" name="pole tekstowe 20"/>
        <cdr:cNvSpPr txBox="1"/>
      </cdr:nvSpPr>
      <cdr:spPr>
        <a:xfrm xmlns:a="http://schemas.openxmlformats.org/drawingml/2006/main">
          <a:off x="7258072" y="2803527"/>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pl-PL" sz="1800" dirty="0" smtClean="0">
              <a:solidFill>
                <a:srgbClr val="003399"/>
              </a:solidFill>
            </a:rPr>
            <a:t>Zmiana </a:t>
          </a:r>
        </a:p>
        <a:p xmlns:a="http://schemas.openxmlformats.org/drawingml/2006/main">
          <a:r>
            <a:rPr lang="pl-PL" sz="1800" dirty="0" smtClean="0">
              <a:solidFill>
                <a:srgbClr val="003399"/>
              </a:solidFill>
            </a:rPr>
            <a:t>w proc.</a:t>
          </a:r>
          <a:endParaRPr lang="pl-PL" sz="1800" dirty="0">
            <a:solidFill>
              <a:srgbClr val="003399"/>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0.15571</cdr:x>
      <cdr:y>0.40515</cdr:y>
    </cdr:from>
    <cdr:to>
      <cdr:x>0.23357</cdr:x>
      <cdr:y>0.46463</cdr:y>
    </cdr:to>
    <cdr:sp macro="" textlink="">
      <cdr:nvSpPr>
        <cdr:cNvPr id="2" name="pole tekstowe 1"/>
        <cdr:cNvSpPr txBox="1"/>
      </cdr:nvSpPr>
      <cdr:spPr>
        <a:xfrm xmlns:a="http://schemas.openxmlformats.org/drawingml/2006/main">
          <a:off x="1285884" y="1946271"/>
          <a:ext cx="642984" cy="285729"/>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pl-PL" sz="1400" b="1" dirty="0" smtClean="0">
              <a:solidFill>
                <a:srgbClr val="003399"/>
              </a:solidFill>
            </a:rPr>
            <a:t>226,7</a:t>
          </a:r>
          <a:endParaRPr lang="pl-PL" sz="1400" b="1" dirty="0">
            <a:solidFill>
              <a:srgbClr val="003399"/>
            </a:solidFill>
          </a:endParaRPr>
        </a:p>
      </cdr:txBody>
    </cdr:sp>
  </cdr:relSizeAnchor>
  <cdr:relSizeAnchor xmlns:cdr="http://schemas.openxmlformats.org/drawingml/2006/chartDrawing">
    <cdr:from>
      <cdr:x>0.19031</cdr:x>
      <cdr:y>0.3308</cdr:y>
    </cdr:from>
    <cdr:to>
      <cdr:x>0.27682</cdr:x>
      <cdr:y>0.37541</cdr:y>
    </cdr:to>
    <cdr:sp macro="" textlink="">
      <cdr:nvSpPr>
        <cdr:cNvPr id="3" name="pole tekstowe 2"/>
        <cdr:cNvSpPr txBox="1"/>
      </cdr:nvSpPr>
      <cdr:spPr>
        <a:xfrm xmlns:a="http://schemas.openxmlformats.org/drawingml/2006/main">
          <a:off x="1571636" y="1589081"/>
          <a:ext cx="714417" cy="214297"/>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pl-PL" sz="1400" b="1" dirty="0" smtClean="0">
              <a:solidFill>
                <a:srgbClr val="003399"/>
              </a:solidFill>
            </a:rPr>
            <a:t>339,2</a:t>
          </a:r>
          <a:endParaRPr lang="pl-PL" sz="1400" b="1" dirty="0">
            <a:solidFill>
              <a:srgbClr val="003399"/>
            </a:solidFill>
          </a:endParaRPr>
        </a:p>
      </cdr:txBody>
    </cdr:sp>
  </cdr:relSizeAnchor>
  <cdr:relSizeAnchor xmlns:cdr="http://schemas.openxmlformats.org/drawingml/2006/chartDrawing">
    <cdr:from>
      <cdr:x>0.35467</cdr:x>
      <cdr:y>0.56874</cdr:y>
    </cdr:from>
    <cdr:to>
      <cdr:x>0.41522</cdr:x>
      <cdr:y>0.62822</cdr:y>
    </cdr:to>
    <cdr:sp macro="" textlink="">
      <cdr:nvSpPr>
        <cdr:cNvPr id="4" name="pole tekstowe 3"/>
        <cdr:cNvSpPr txBox="1"/>
      </cdr:nvSpPr>
      <cdr:spPr>
        <a:xfrm xmlns:a="http://schemas.openxmlformats.org/drawingml/2006/main">
          <a:off x="2928958" y="2732089"/>
          <a:ext cx="500034" cy="28573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pl-PL" sz="1400" b="1" dirty="0" smtClean="0">
              <a:solidFill>
                <a:srgbClr val="003399"/>
              </a:solidFill>
            </a:rPr>
            <a:t>3,6</a:t>
          </a:r>
          <a:endParaRPr lang="pl-PL" sz="1400" b="1" dirty="0">
            <a:solidFill>
              <a:srgbClr val="003399"/>
            </a:solidFill>
          </a:endParaRPr>
        </a:p>
      </cdr:txBody>
    </cdr:sp>
  </cdr:relSizeAnchor>
  <cdr:relSizeAnchor xmlns:cdr="http://schemas.openxmlformats.org/drawingml/2006/chartDrawing">
    <cdr:from>
      <cdr:x>0.44118</cdr:x>
      <cdr:y>0.55386</cdr:y>
    </cdr:from>
    <cdr:to>
      <cdr:x>0.51039</cdr:x>
      <cdr:y>0.61334</cdr:y>
    </cdr:to>
    <cdr:sp macro="" textlink="">
      <cdr:nvSpPr>
        <cdr:cNvPr id="5" name="pole tekstowe 4"/>
        <cdr:cNvSpPr txBox="1"/>
      </cdr:nvSpPr>
      <cdr:spPr>
        <a:xfrm xmlns:a="http://schemas.openxmlformats.org/drawingml/2006/main">
          <a:off x="3643338" y="2660651"/>
          <a:ext cx="571551" cy="285729"/>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pl-PL" sz="1400" b="1" dirty="0" smtClean="0">
              <a:solidFill>
                <a:srgbClr val="003399"/>
              </a:solidFill>
            </a:rPr>
            <a:t>17,2</a:t>
          </a:r>
          <a:endParaRPr lang="pl-PL" sz="1400" b="1" dirty="0">
            <a:solidFill>
              <a:srgbClr val="003399"/>
            </a:solidFill>
          </a:endParaRPr>
        </a:p>
      </cdr:txBody>
    </cdr:sp>
  </cdr:relSizeAnchor>
  <cdr:relSizeAnchor xmlns:cdr="http://schemas.openxmlformats.org/drawingml/2006/chartDrawing">
    <cdr:from>
      <cdr:x>0.49308</cdr:x>
      <cdr:y>0.55386</cdr:y>
    </cdr:from>
    <cdr:to>
      <cdr:x>0.57094</cdr:x>
      <cdr:y>0.61334</cdr:y>
    </cdr:to>
    <cdr:sp macro="" textlink="">
      <cdr:nvSpPr>
        <cdr:cNvPr id="6" name="pole tekstowe 5"/>
        <cdr:cNvSpPr txBox="1"/>
      </cdr:nvSpPr>
      <cdr:spPr>
        <a:xfrm xmlns:a="http://schemas.openxmlformats.org/drawingml/2006/main">
          <a:off x="4071966" y="2660651"/>
          <a:ext cx="642984" cy="285729"/>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pl-PL" sz="1400" b="1" dirty="0" smtClean="0">
              <a:solidFill>
                <a:srgbClr val="003399"/>
              </a:solidFill>
            </a:rPr>
            <a:t>23,3</a:t>
          </a:r>
          <a:endParaRPr lang="pl-PL" sz="1400" b="1" dirty="0">
            <a:solidFill>
              <a:srgbClr val="003399"/>
            </a:solidFill>
          </a:endParaRPr>
        </a:p>
      </cdr:txBody>
    </cdr:sp>
  </cdr:relSizeAnchor>
  <cdr:relSizeAnchor xmlns:cdr="http://schemas.openxmlformats.org/drawingml/2006/chartDrawing">
    <cdr:from>
      <cdr:x>0.56229</cdr:x>
      <cdr:y>0.56874</cdr:y>
    </cdr:from>
    <cdr:to>
      <cdr:x>0.62285</cdr:x>
      <cdr:y>0.64309</cdr:y>
    </cdr:to>
    <cdr:sp macro="" textlink="">
      <cdr:nvSpPr>
        <cdr:cNvPr id="7" name="pole tekstowe 6"/>
        <cdr:cNvSpPr txBox="1"/>
      </cdr:nvSpPr>
      <cdr:spPr>
        <a:xfrm xmlns:a="http://schemas.openxmlformats.org/drawingml/2006/main">
          <a:off x="4643470" y="2732089"/>
          <a:ext cx="500117" cy="357162"/>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pl-PL" sz="1400" b="1" dirty="0" smtClean="0">
              <a:solidFill>
                <a:srgbClr val="003399"/>
              </a:solidFill>
            </a:rPr>
            <a:t>2,4</a:t>
          </a:r>
          <a:endParaRPr lang="pl-PL" sz="1400" b="1" dirty="0">
            <a:solidFill>
              <a:srgbClr val="003399"/>
            </a:solidFill>
          </a:endParaRPr>
        </a:p>
      </cdr:txBody>
    </cdr:sp>
  </cdr:relSizeAnchor>
  <cdr:relSizeAnchor xmlns:cdr="http://schemas.openxmlformats.org/drawingml/2006/chartDrawing">
    <cdr:from>
      <cdr:x>0.60554</cdr:x>
      <cdr:y>0.55386</cdr:y>
    </cdr:from>
    <cdr:to>
      <cdr:x>0.66609</cdr:x>
      <cdr:y>0.62822</cdr:y>
    </cdr:to>
    <cdr:sp macro="" textlink="">
      <cdr:nvSpPr>
        <cdr:cNvPr id="9" name="pole tekstowe 8"/>
        <cdr:cNvSpPr txBox="1"/>
      </cdr:nvSpPr>
      <cdr:spPr>
        <a:xfrm xmlns:a="http://schemas.openxmlformats.org/drawingml/2006/main">
          <a:off x="5000660" y="2660651"/>
          <a:ext cx="500034" cy="35721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pl-PL" sz="1400" b="1" dirty="0" smtClean="0">
              <a:solidFill>
                <a:srgbClr val="003399"/>
              </a:solidFill>
            </a:rPr>
            <a:t>7,7</a:t>
          </a:r>
          <a:endParaRPr lang="pl-PL" sz="1400" b="1" dirty="0">
            <a:solidFill>
              <a:srgbClr val="003399"/>
            </a:solidFill>
          </a:endParaRPr>
        </a:p>
      </cdr:txBody>
    </cdr:sp>
  </cdr:relSizeAnchor>
  <cdr:relSizeAnchor xmlns:cdr="http://schemas.openxmlformats.org/drawingml/2006/chartDrawing">
    <cdr:from>
      <cdr:x>0.35467</cdr:x>
      <cdr:y>0.15234</cdr:y>
    </cdr:from>
    <cdr:to>
      <cdr:x>0.4654</cdr:x>
      <cdr:y>0.34269</cdr:y>
    </cdr:to>
    <cdr:sp macro="" textlink="">
      <cdr:nvSpPr>
        <cdr:cNvPr id="12" name="pole tekstowe 11"/>
        <cdr:cNvSpPr txBox="1"/>
      </cdr:nvSpPr>
      <cdr:spPr>
        <a:xfrm xmlns:a="http://schemas.openxmlformats.org/drawingml/2006/main">
          <a:off x="2928958" y="731825"/>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pl-PL" sz="1400" b="1" dirty="0">
            <a:solidFill>
              <a:schemeClr val="accent4">
                <a:lumMod val="75000"/>
              </a:schemeClr>
            </a:solidFill>
          </a:endParaRPr>
        </a:p>
      </cdr:txBody>
    </cdr:sp>
  </cdr:relSizeAnchor>
  <cdr:relSizeAnchor xmlns:cdr="http://schemas.openxmlformats.org/drawingml/2006/chartDrawing">
    <cdr:from>
      <cdr:x>0.22491</cdr:x>
      <cdr:y>0.27131</cdr:y>
    </cdr:from>
    <cdr:to>
      <cdr:x>0.31142</cdr:x>
      <cdr:y>0.31592</cdr:y>
    </cdr:to>
    <cdr:sp macro="" textlink="">
      <cdr:nvSpPr>
        <cdr:cNvPr id="18" name="pole tekstowe 1"/>
        <cdr:cNvSpPr txBox="1"/>
      </cdr:nvSpPr>
      <cdr:spPr>
        <a:xfrm xmlns:a="http://schemas.openxmlformats.org/drawingml/2006/main">
          <a:off x="1857388" y="1303329"/>
          <a:ext cx="714417" cy="21429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pl-PL" sz="1400" b="1" dirty="0" smtClean="0">
              <a:solidFill>
                <a:srgbClr val="003399"/>
              </a:solidFill>
            </a:rPr>
            <a:t>398,7</a:t>
          </a:r>
          <a:endParaRPr lang="pl-PL" sz="1400" b="1" dirty="0">
            <a:solidFill>
              <a:srgbClr val="003399"/>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8150" cy="503238"/>
          </a:xfrm>
          <a:prstGeom prst="rect">
            <a:avLst/>
          </a:prstGeom>
          <a:noFill/>
          <a:ln w="9525">
            <a:noFill/>
            <a:miter lim="800000"/>
            <a:headEnd/>
            <a:tailEnd/>
          </a:ln>
        </p:spPr>
        <p:txBody>
          <a:bodyPr vert="horz" wrap="square" lIns="96780" tIns="48390" rIns="96780" bIns="48390" numCol="1" anchor="t" anchorCtr="0" compatLnSpc="1">
            <a:prstTxWarp prst="textNoShape">
              <a:avLst/>
            </a:prstTxWarp>
          </a:bodyPr>
          <a:lstStyle>
            <a:lvl1pPr defTabSz="968375" eaLnBrk="0" hangingPunct="0">
              <a:spcBef>
                <a:spcPct val="20000"/>
              </a:spcBef>
              <a:defRPr sz="1300"/>
            </a:lvl1pPr>
          </a:lstStyle>
          <a:p>
            <a:endParaRPr lang="pl-PL" dirty="0"/>
          </a:p>
        </p:txBody>
      </p:sp>
      <p:sp>
        <p:nvSpPr>
          <p:cNvPr id="67587" name="Rectangle 3"/>
          <p:cNvSpPr>
            <a:spLocks noGrp="1" noChangeArrowheads="1"/>
          </p:cNvSpPr>
          <p:nvPr>
            <p:ph type="dt" sz="quarter" idx="1"/>
          </p:nvPr>
        </p:nvSpPr>
        <p:spPr bwMode="auto">
          <a:xfrm>
            <a:off x="3895725" y="0"/>
            <a:ext cx="2978150" cy="503238"/>
          </a:xfrm>
          <a:prstGeom prst="rect">
            <a:avLst/>
          </a:prstGeom>
          <a:noFill/>
          <a:ln w="9525">
            <a:noFill/>
            <a:miter lim="800000"/>
            <a:headEnd/>
            <a:tailEnd/>
          </a:ln>
        </p:spPr>
        <p:txBody>
          <a:bodyPr vert="horz" wrap="square" lIns="96780" tIns="48390" rIns="96780" bIns="48390" numCol="1" anchor="t" anchorCtr="0" compatLnSpc="1">
            <a:prstTxWarp prst="textNoShape">
              <a:avLst/>
            </a:prstTxWarp>
          </a:bodyPr>
          <a:lstStyle>
            <a:lvl1pPr algn="r" defTabSz="968375" eaLnBrk="0" hangingPunct="0">
              <a:spcBef>
                <a:spcPct val="20000"/>
              </a:spcBef>
              <a:defRPr sz="1300"/>
            </a:lvl1pPr>
          </a:lstStyle>
          <a:p>
            <a:fld id="{2E2B03F8-105D-4091-8FFF-B7E269CC0315}" type="datetimeFigureOut">
              <a:rPr lang="pl-PL"/>
              <a:pPr/>
              <a:t>2009-06-25</a:t>
            </a:fld>
            <a:endParaRPr lang="pl-PL" dirty="0"/>
          </a:p>
        </p:txBody>
      </p:sp>
      <p:sp>
        <p:nvSpPr>
          <p:cNvPr id="67588" name="Rectangle 4"/>
          <p:cNvSpPr>
            <a:spLocks noGrp="1" noChangeArrowheads="1"/>
          </p:cNvSpPr>
          <p:nvPr>
            <p:ph type="ftr" sz="quarter" idx="2"/>
          </p:nvPr>
        </p:nvSpPr>
        <p:spPr bwMode="auto">
          <a:xfrm>
            <a:off x="0" y="9559925"/>
            <a:ext cx="2978150" cy="503238"/>
          </a:xfrm>
          <a:prstGeom prst="rect">
            <a:avLst/>
          </a:prstGeom>
          <a:noFill/>
          <a:ln w="9525">
            <a:noFill/>
            <a:miter lim="800000"/>
            <a:headEnd/>
            <a:tailEnd/>
          </a:ln>
        </p:spPr>
        <p:txBody>
          <a:bodyPr vert="horz" wrap="square" lIns="96780" tIns="48390" rIns="96780" bIns="48390" numCol="1" anchor="b" anchorCtr="0" compatLnSpc="1">
            <a:prstTxWarp prst="textNoShape">
              <a:avLst/>
            </a:prstTxWarp>
          </a:bodyPr>
          <a:lstStyle>
            <a:lvl1pPr defTabSz="968375" eaLnBrk="0" hangingPunct="0">
              <a:spcBef>
                <a:spcPct val="20000"/>
              </a:spcBef>
              <a:defRPr sz="1300"/>
            </a:lvl1pPr>
          </a:lstStyle>
          <a:p>
            <a:endParaRPr lang="pl-PL" dirty="0"/>
          </a:p>
        </p:txBody>
      </p:sp>
      <p:sp>
        <p:nvSpPr>
          <p:cNvPr id="67589" name="Rectangle 5"/>
          <p:cNvSpPr>
            <a:spLocks noGrp="1" noChangeArrowheads="1"/>
          </p:cNvSpPr>
          <p:nvPr>
            <p:ph type="sldNum" sz="quarter" idx="3"/>
          </p:nvPr>
        </p:nvSpPr>
        <p:spPr bwMode="auto">
          <a:xfrm>
            <a:off x="3895725" y="9559925"/>
            <a:ext cx="2978150" cy="503238"/>
          </a:xfrm>
          <a:prstGeom prst="rect">
            <a:avLst/>
          </a:prstGeom>
          <a:noFill/>
          <a:ln w="9525">
            <a:noFill/>
            <a:miter lim="800000"/>
            <a:headEnd/>
            <a:tailEnd/>
          </a:ln>
        </p:spPr>
        <p:txBody>
          <a:bodyPr vert="horz" wrap="square" lIns="96780" tIns="48390" rIns="96780" bIns="48390" numCol="1" anchor="b" anchorCtr="0" compatLnSpc="1">
            <a:prstTxWarp prst="textNoShape">
              <a:avLst/>
            </a:prstTxWarp>
          </a:bodyPr>
          <a:lstStyle>
            <a:lvl1pPr algn="r" defTabSz="968375" eaLnBrk="0" hangingPunct="0">
              <a:spcBef>
                <a:spcPct val="20000"/>
              </a:spcBef>
              <a:defRPr sz="1300"/>
            </a:lvl1pPr>
          </a:lstStyle>
          <a:p>
            <a:fld id="{C140CED3-2AD6-4C1D-8D37-B3EF1A8A83A8}" type="slidenum">
              <a:rPr lang="pl-PL"/>
              <a:pPr/>
              <a:t>‹#›</a:t>
            </a:fld>
            <a:endParaRPr lang="pl-PL"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bwMode="auto">
          <a:xfrm>
            <a:off x="0" y="0"/>
            <a:ext cx="2978150" cy="503238"/>
          </a:xfrm>
          <a:prstGeom prst="rect">
            <a:avLst/>
          </a:prstGeom>
          <a:noFill/>
          <a:ln w="9525">
            <a:noFill/>
            <a:miter lim="800000"/>
            <a:headEnd/>
            <a:tailEnd/>
          </a:ln>
        </p:spPr>
        <p:txBody>
          <a:bodyPr vert="horz" wrap="square" lIns="96780" tIns="48390" rIns="96780" bIns="48390" numCol="1" anchor="t" anchorCtr="0" compatLnSpc="1">
            <a:prstTxWarp prst="textNoShape">
              <a:avLst/>
            </a:prstTxWarp>
          </a:bodyPr>
          <a:lstStyle>
            <a:lvl1pPr defTabSz="968375">
              <a:defRPr sz="1300" b="0">
                <a:solidFill>
                  <a:schemeClr val="tx1"/>
                </a:solidFill>
                <a:latin typeface="Courier New" pitchFamily="49" charset="0"/>
              </a:defRPr>
            </a:lvl1pPr>
          </a:lstStyle>
          <a:p>
            <a:endParaRPr lang="pl-PL" dirty="0"/>
          </a:p>
        </p:txBody>
      </p:sp>
      <p:sp>
        <p:nvSpPr>
          <p:cNvPr id="3" name="Symbol zastępczy daty 2"/>
          <p:cNvSpPr>
            <a:spLocks noGrp="1"/>
          </p:cNvSpPr>
          <p:nvPr>
            <p:ph type="dt" idx="1"/>
          </p:nvPr>
        </p:nvSpPr>
        <p:spPr bwMode="auto">
          <a:xfrm>
            <a:off x="3894138" y="0"/>
            <a:ext cx="2978150" cy="503238"/>
          </a:xfrm>
          <a:prstGeom prst="rect">
            <a:avLst/>
          </a:prstGeom>
          <a:noFill/>
          <a:ln w="9525">
            <a:noFill/>
            <a:miter lim="800000"/>
            <a:headEnd/>
            <a:tailEnd/>
          </a:ln>
        </p:spPr>
        <p:txBody>
          <a:bodyPr vert="horz" wrap="square" lIns="96780" tIns="48390" rIns="96780" bIns="48390" numCol="1" anchor="t" anchorCtr="0" compatLnSpc="1">
            <a:prstTxWarp prst="textNoShape">
              <a:avLst/>
            </a:prstTxWarp>
          </a:bodyPr>
          <a:lstStyle>
            <a:lvl1pPr algn="r" defTabSz="968375">
              <a:defRPr sz="1300" b="0">
                <a:solidFill>
                  <a:schemeClr val="tx1"/>
                </a:solidFill>
                <a:latin typeface="Courier New" pitchFamily="49" charset="0"/>
              </a:defRPr>
            </a:lvl1pPr>
          </a:lstStyle>
          <a:p>
            <a:fld id="{43D99EEE-C72E-46F9-8190-CB4B33F99FD0}" type="datetimeFigureOut">
              <a:rPr lang="pl-PL"/>
              <a:pPr/>
              <a:t>2009-06-25</a:t>
            </a:fld>
            <a:endParaRPr lang="pl-PL" dirty="0"/>
          </a:p>
        </p:txBody>
      </p:sp>
      <p:sp>
        <p:nvSpPr>
          <p:cNvPr id="4" name="Symbol zastępczy obrazu slajdu 3"/>
          <p:cNvSpPr>
            <a:spLocks noGrp="1" noRot="1" noChangeAspect="1"/>
          </p:cNvSpPr>
          <p:nvPr>
            <p:ph type="sldImg" idx="2"/>
          </p:nvPr>
        </p:nvSpPr>
        <p:spPr>
          <a:xfrm>
            <a:off x="920750" y="754063"/>
            <a:ext cx="5033963" cy="3775075"/>
          </a:xfrm>
          <a:prstGeom prst="rect">
            <a:avLst/>
          </a:prstGeom>
          <a:noFill/>
          <a:ln w="12700">
            <a:solidFill>
              <a:prstClr val="black"/>
            </a:solidFill>
          </a:ln>
        </p:spPr>
        <p:txBody>
          <a:bodyPr vert="horz" lIns="91440" tIns="45720" rIns="91440" bIns="45720" rtlCol="0" anchor="ctr"/>
          <a:lstStyle/>
          <a:p>
            <a:pPr lvl="0"/>
            <a:endParaRPr lang="pl-PL" noProof="0" dirty="0"/>
          </a:p>
        </p:txBody>
      </p:sp>
      <p:sp>
        <p:nvSpPr>
          <p:cNvPr id="5" name="Symbol zastępczy notatek 4"/>
          <p:cNvSpPr>
            <a:spLocks noGrp="1"/>
          </p:cNvSpPr>
          <p:nvPr>
            <p:ph type="body" sz="quarter" idx="3"/>
          </p:nvPr>
        </p:nvSpPr>
        <p:spPr bwMode="auto">
          <a:xfrm>
            <a:off x="687388" y="4779963"/>
            <a:ext cx="5499100" cy="4529137"/>
          </a:xfrm>
          <a:prstGeom prst="rect">
            <a:avLst/>
          </a:prstGeom>
          <a:noFill/>
          <a:ln w="9525">
            <a:noFill/>
            <a:miter lim="800000"/>
            <a:headEnd/>
            <a:tailEnd/>
          </a:ln>
        </p:spPr>
        <p:txBody>
          <a:bodyPr vert="horz" wrap="square" lIns="96780" tIns="48390" rIns="96780" bIns="48390" numCol="1" anchor="t" anchorCtr="0" compatLnSpc="1">
            <a:prstTxWarp prst="textNoShape">
              <a:avLst/>
            </a:prstTxWarp>
          </a:body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endParaRPr lang="pl-PL" noProof="0"/>
          </a:p>
        </p:txBody>
      </p:sp>
      <p:sp>
        <p:nvSpPr>
          <p:cNvPr id="6" name="Symbol zastępczy stopki 5"/>
          <p:cNvSpPr>
            <a:spLocks noGrp="1"/>
          </p:cNvSpPr>
          <p:nvPr>
            <p:ph type="ftr" sz="quarter" idx="4"/>
          </p:nvPr>
        </p:nvSpPr>
        <p:spPr bwMode="auto">
          <a:xfrm>
            <a:off x="0" y="9558338"/>
            <a:ext cx="2978150" cy="503237"/>
          </a:xfrm>
          <a:prstGeom prst="rect">
            <a:avLst/>
          </a:prstGeom>
          <a:noFill/>
          <a:ln w="9525">
            <a:noFill/>
            <a:miter lim="800000"/>
            <a:headEnd/>
            <a:tailEnd/>
          </a:ln>
        </p:spPr>
        <p:txBody>
          <a:bodyPr vert="horz" wrap="square" lIns="96780" tIns="48390" rIns="96780" bIns="48390" numCol="1" anchor="b" anchorCtr="0" compatLnSpc="1">
            <a:prstTxWarp prst="textNoShape">
              <a:avLst/>
            </a:prstTxWarp>
          </a:bodyPr>
          <a:lstStyle>
            <a:lvl1pPr defTabSz="968375">
              <a:defRPr sz="1300" b="0">
                <a:solidFill>
                  <a:schemeClr val="tx1"/>
                </a:solidFill>
                <a:latin typeface="Courier New" pitchFamily="49" charset="0"/>
              </a:defRPr>
            </a:lvl1pPr>
          </a:lstStyle>
          <a:p>
            <a:endParaRPr lang="pl-PL" dirty="0"/>
          </a:p>
        </p:txBody>
      </p:sp>
      <p:sp>
        <p:nvSpPr>
          <p:cNvPr id="7" name="Symbol zastępczy numeru slajdu 6"/>
          <p:cNvSpPr>
            <a:spLocks noGrp="1"/>
          </p:cNvSpPr>
          <p:nvPr>
            <p:ph type="sldNum" sz="quarter" idx="5"/>
          </p:nvPr>
        </p:nvSpPr>
        <p:spPr bwMode="auto">
          <a:xfrm>
            <a:off x="3894138" y="9558338"/>
            <a:ext cx="2978150" cy="503237"/>
          </a:xfrm>
          <a:prstGeom prst="rect">
            <a:avLst/>
          </a:prstGeom>
          <a:noFill/>
          <a:ln w="9525">
            <a:noFill/>
            <a:miter lim="800000"/>
            <a:headEnd/>
            <a:tailEnd/>
          </a:ln>
        </p:spPr>
        <p:txBody>
          <a:bodyPr vert="horz" wrap="square" lIns="96780" tIns="48390" rIns="96780" bIns="48390" numCol="1" anchor="b" anchorCtr="0" compatLnSpc="1">
            <a:prstTxWarp prst="textNoShape">
              <a:avLst/>
            </a:prstTxWarp>
          </a:bodyPr>
          <a:lstStyle>
            <a:lvl1pPr algn="r" defTabSz="968375">
              <a:defRPr sz="1300" b="0">
                <a:solidFill>
                  <a:schemeClr val="tx1"/>
                </a:solidFill>
                <a:latin typeface="Courier New" pitchFamily="49" charset="0"/>
              </a:defRPr>
            </a:lvl1pPr>
          </a:lstStyle>
          <a:p>
            <a:fld id="{34389D4A-E10A-4426-8A43-56B6CE3EA985}" type="slidenum">
              <a:rPr lang="pl-PL"/>
              <a:pPr/>
              <a:t>‹#›</a:t>
            </a:fld>
            <a:endParaRPr lang="pl-PL"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27651" name="Symbol zastępczy notatek 2"/>
          <p:cNvSpPr>
            <a:spLocks noGrp="1"/>
          </p:cNvSpPr>
          <p:nvPr>
            <p:ph type="body" idx="1"/>
          </p:nvPr>
        </p:nvSpPr>
        <p:spPr/>
        <p:txBody>
          <a:bodyPr/>
          <a:lstStyle/>
          <a:p>
            <a:pPr eaLnBrk="1" hangingPunct="1">
              <a:spcBef>
                <a:spcPct val="0"/>
              </a:spcBef>
            </a:pPr>
            <a:endParaRPr lang="pl-PL" smtClean="0"/>
          </a:p>
        </p:txBody>
      </p:sp>
      <p:sp>
        <p:nvSpPr>
          <p:cNvPr id="27652" name="Symbol zastępczy numeru slajdu 3"/>
          <p:cNvSpPr>
            <a:spLocks noGrp="1"/>
          </p:cNvSpPr>
          <p:nvPr>
            <p:ph type="sldNum" sz="quarter" idx="5"/>
          </p:nvPr>
        </p:nvSpPr>
        <p:spPr>
          <a:noFill/>
        </p:spPr>
        <p:txBody>
          <a:bodyPr/>
          <a:lstStyle/>
          <a:p>
            <a:fld id="{41498877-675B-4F74-A9C6-C9B1C68D6676}" type="slidenum">
              <a:rPr lang="pl-PL"/>
              <a:pPr/>
              <a:t>5</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6"/>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1"/>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smtClean="0"/>
              <a:t>Kliknij, aby edytować styl wzorca podtytułu</a:t>
            </a:r>
            <a:endParaRPr lang="pl-PL"/>
          </a:p>
        </p:txBody>
      </p:sp>
      <p:sp>
        <p:nvSpPr>
          <p:cNvPr id="4" name="Rectangle 4"/>
          <p:cNvSpPr>
            <a:spLocks noGrp="1" noChangeArrowheads="1"/>
          </p:cNvSpPr>
          <p:nvPr>
            <p:ph type="ftr" sz="quarter" idx="10"/>
          </p:nvPr>
        </p:nvSpPr>
        <p:spPr>
          <a:ln/>
        </p:spPr>
        <p:txBody>
          <a:bodyPr/>
          <a:lstStyle>
            <a:lvl1pPr>
              <a:defRPr/>
            </a:lvl1pPr>
          </a:lstStyle>
          <a:p>
            <a:endParaRPr lang="pl-PL" dirty="0"/>
          </a:p>
        </p:txBody>
      </p:sp>
      <p:sp>
        <p:nvSpPr>
          <p:cNvPr id="5" name="Rectangle 16"/>
          <p:cNvSpPr>
            <a:spLocks noGrp="1" noChangeArrowheads="1"/>
          </p:cNvSpPr>
          <p:nvPr>
            <p:ph type="sldNum" sz="quarter" idx="11"/>
          </p:nvPr>
        </p:nvSpPr>
        <p:spPr>
          <a:ln/>
        </p:spPr>
        <p:txBody>
          <a:bodyPr/>
          <a:lstStyle>
            <a:lvl1pPr>
              <a:defRPr/>
            </a:lvl1pPr>
          </a:lstStyle>
          <a:p>
            <a:fld id="{FD3662EE-08AC-432C-9A0A-364D4C7DC6BE}" type="slidenum">
              <a:rPr lang="pl-PL"/>
              <a:pPr/>
              <a:t>‹#›</a:t>
            </a:fld>
            <a:endParaRPr lang="pl-P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endParaRPr lang="pl-PL" dirty="0"/>
          </a:p>
        </p:txBody>
      </p:sp>
      <p:sp>
        <p:nvSpPr>
          <p:cNvPr id="3" name="Rectangle 16"/>
          <p:cNvSpPr>
            <a:spLocks noGrp="1" noChangeArrowheads="1"/>
          </p:cNvSpPr>
          <p:nvPr>
            <p:ph type="sldNum" sz="quarter" idx="11"/>
          </p:nvPr>
        </p:nvSpPr>
        <p:spPr>
          <a:ln/>
        </p:spPr>
        <p:txBody>
          <a:bodyPr/>
          <a:lstStyle>
            <a:lvl1pPr>
              <a:defRPr/>
            </a:lvl1pPr>
          </a:lstStyle>
          <a:p>
            <a:fld id="{1A8BC339-0C3F-461D-ABC8-B92B8E057A31}" type="slidenum">
              <a:rPr lang="pl-PL"/>
              <a:pPr/>
              <a:t>‹#›</a:t>
            </a:fld>
            <a:endParaRPr lang="pl-P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2"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4"/>
          <p:cNvSpPr>
            <a:spLocks noGrp="1" noChangeArrowheads="1"/>
          </p:cNvSpPr>
          <p:nvPr>
            <p:ph type="ftr" sz="quarter" idx="10"/>
          </p:nvPr>
        </p:nvSpPr>
        <p:spPr>
          <a:ln/>
        </p:spPr>
        <p:txBody>
          <a:bodyPr/>
          <a:lstStyle>
            <a:lvl1pPr>
              <a:defRPr/>
            </a:lvl1pPr>
          </a:lstStyle>
          <a:p>
            <a:endParaRPr lang="pl-PL" dirty="0"/>
          </a:p>
        </p:txBody>
      </p:sp>
      <p:sp>
        <p:nvSpPr>
          <p:cNvPr id="6" name="Rectangle 16"/>
          <p:cNvSpPr>
            <a:spLocks noGrp="1" noChangeArrowheads="1"/>
          </p:cNvSpPr>
          <p:nvPr>
            <p:ph type="sldNum" sz="quarter" idx="11"/>
          </p:nvPr>
        </p:nvSpPr>
        <p:spPr>
          <a:ln/>
        </p:spPr>
        <p:txBody>
          <a:bodyPr/>
          <a:lstStyle>
            <a:lvl1pPr>
              <a:defRPr/>
            </a:lvl1pPr>
          </a:lstStyle>
          <a:p>
            <a:fld id="{F7E944CB-63AA-4902-A76F-DCC03AD0D23F}" type="slidenum">
              <a:rPr lang="pl-PL"/>
              <a:pPr/>
              <a:t>‹#›</a:t>
            </a:fld>
            <a:endParaRPr lang="pl-PL"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1"/>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6"/>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dirty="0" smtClean="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4"/>
          <p:cNvSpPr>
            <a:spLocks noGrp="1" noChangeArrowheads="1"/>
          </p:cNvSpPr>
          <p:nvPr>
            <p:ph type="ftr" sz="quarter" idx="10"/>
          </p:nvPr>
        </p:nvSpPr>
        <p:spPr>
          <a:ln/>
        </p:spPr>
        <p:txBody>
          <a:bodyPr/>
          <a:lstStyle>
            <a:lvl1pPr>
              <a:defRPr/>
            </a:lvl1pPr>
          </a:lstStyle>
          <a:p>
            <a:endParaRPr lang="pl-PL" dirty="0"/>
          </a:p>
        </p:txBody>
      </p:sp>
      <p:sp>
        <p:nvSpPr>
          <p:cNvPr id="6" name="Rectangle 16"/>
          <p:cNvSpPr>
            <a:spLocks noGrp="1" noChangeArrowheads="1"/>
          </p:cNvSpPr>
          <p:nvPr>
            <p:ph type="sldNum" sz="quarter" idx="11"/>
          </p:nvPr>
        </p:nvSpPr>
        <p:spPr>
          <a:ln/>
        </p:spPr>
        <p:txBody>
          <a:bodyPr/>
          <a:lstStyle>
            <a:lvl1pPr>
              <a:defRPr/>
            </a:lvl1pPr>
          </a:lstStyle>
          <a:p>
            <a:fld id="{6361EBBD-4E91-4534-9A49-57B5EB976B6A}" type="slidenum">
              <a:rPr lang="pl-PL"/>
              <a:pPr/>
              <a:t>‹#›</a:t>
            </a:fld>
            <a:endParaRPr lang="pl-PL"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ftr" sz="quarter" idx="10"/>
          </p:nvPr>
        </p:nvSpPr>
        <p:spPr>
          <a:ln/>
        </p:spPr>
        <p:txBody>
          <a:bodyPr/>
          <a:lstStyle>
            <a:lvl1pPr>
              <a:defRPr/>
            </a:lvl1pPr>
          </a:lstStyle>
          <a:p>
            <a:endParaRPr lang="pl-PL" dirty="0"/>
          </a:p>
        </p:txBody>
      </p:sp>
      <p:sp>
        <p:nvSpPr>
          <p:cNvPr id="5" name="Rectangle 16"/>
          <p:cNvSpPr>
            <a:spLocks noGrp="1" noChangeArrowheads="1"/>
          </p:cNvSpPr>
          <p:nvPr>
            <p:ph type="sldNum" sz="quarter" idx="11"/>
          </p:nvPr>
        </p:nvSpPr>
        <p:spPr>
          <a:ln/>
        </p:spPr>
        <p:txBody>
          <a:bodyPr/>
          <a:lstStyle>
            <a:lvl1pPr>
              <a:defRPr/>
            </a:lvl1pPr>
          </a:lstStyle>
          <a:p>
            <a:fld id="{0BB4185E-0307-4ED3-8E9B-08A185997AA0}" type="slidenum">
              <a:rPr lang="pl-PL"/>
              <a:pPr/>
              <a:t>‹#›</a:t>
            </a:fld>
            <a:endParaRPr lang="pl-PL"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9"/>
            <a:ext cx="2057400" cy="6034087"/>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9"/>
            <a:ext cx="6019800" cy="6034087"/>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ftr" sz="quarter" idx="10"/>
          </p:nvPr>
        </p:nvSpPr>
        <p:spPr>
          <a:ln/>
        </p:spPr>
        <p:txBody>
          <a:bodyPr/>
          <a:lstStyle>
            <a:lvl1pPr>
              <a:defRPr/>
            </a:lvl1pPr>
          </a:lstStyle>
          <a:p>
            <a:endParaRPr lang="pl-PL" dirty="0"/>
          </a:p>
        </p:txBody>
      </p:sp>
      <p:sp>
        <p:nvSpPr>
          <p:cNvPr id="5" name="Rectangle 16"/>
          <p:cNvSpPr>
            <a:spLocks noGrp="1" noChangeArrowheads="1"/>
          </p:cNvSpPr>
          <p:nvPr>
            <p:ph type="sldNum" sz="quarter" idx="11"/>
          </p:nvPr>
        </p:nvSpPr>
        <p:spPr>
          <a:ln/>
        </p:spPr>
        <p:txBody>
          <a:bodyPr/>
          <a:lstStyle>
            <a:lvl1pPr>
              <a:defRPr/>
            </a:lvl1pPr>
          </a:lstStyle>
          <a:p>
            <a:fld id="{922C73C1-8E53-4415-86F9-29AAE4024898}" type="slidenum">
              <a:rPr lang="pl-PL"/>
              <a:pPr/>
              <a:t>‹#›</a:t>
            </a:fld>
            <a:endParaRPr lang="pl-PL"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OverTx" preserve="1">
  <p:cSld name="Tytuł i 2 elementy zawartości nad tekstem">
    <p:spTree>
      <p:nvGrpSpPr>
        <p:cNvPr id="1" name=""/>
        <p:cNvGrpSpPr/>
        <p:nvPr/>
      </p:nvGrpSpPr>
      <p:grpSpPr>
        <a:xfrm>
          <a:off x="0" y="0"/>
          <a:ext cx="0" cy="0"/>
          <a:chOff x="0" y="0"/>
          <a:chExt cx="0" cy="0"/>
        </a:xfrm>
      </p:grpSpPr>
      <p:sp>
        <p:nvSpPr>
          <p:cNvPr id="2" name="Tytuł 1"/>
          <p:cNvSpPr>
            <a:spLocks noGrp="1"/>
          </p:cNvSpPr>
          <p:nvPr>
            <p:ph type="title"/>
          </p:nvPr>
        </p:nvSpPr>
        <p:spPr>
          <a:xfrm>
            <a:off x="457202" y="274638"/>
            <a:ext cx="7210425" cy="633412"/>
          </a:xfrm>
        </p:spPr>
        <p:txBody>
          <a:bodyPr/>
          <a:lstStyle/>
          <a:p>
            <a:r>
              <a:rPr lang="pl-PL" smtClean="0"/>
              <a:t>Kliknij, aby edytować styl</a:t>
            </a:r>
            <a:endParaRPr lang="pl-PL"/>
          </a:p>
        </p:txBody>
      </p:sp>
      <p:sp>
        <p:nvSpPr>
          <p:cNvPr id="3" name="Symbol zastępczy zawartości 2"/>
          <p:cNvSpPr>
            <a:spLocks noGrp="1"/>
          </p:cNvSpPr>
          <p:nvPr>
            <p:ph sz="quarter" idx="1"/>
          </p:nvPr>
        </p:nvSpPr>
        <p:spPr>
          <a:xfrm>
            <a:off x="457200" y="1125537"/>
            <a:ext cx="4038600" cy="25146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quarter" idx="2"/>
          </p:nvPr>
        </p:nvSpPr>
        <p:spPr>
          <a:xfrm>
            <a:off x="4648200" y="1125537"/>
            <a:ext cx="4038600" cy="25146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half" idx="3"/>
          </p:nvPr>
        </p:nvSpPr>
        <p:spPr>
          <a:xfrm>
            <a:off x="457200" y="3792539"/>
            <a:ext cx="8229600" cy="2516187"/>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Rectangle 4"/>
          <p:cNvSpPr>
            <a:spLocks noGrp="1" noChangeArrowheads="1"/>
          </p:cNvSpPr>
          <p:nvPr>
            <p:ph type="ftr" sz="quarter" idx="10"/>
          </p:nvPr>
        </p:nvSpPr>
        <p:spPr>
          <a:ln/>
        </p:spPr>
        <p:txBody>
          <a:bodyPr/>
          <a:lstStyle>
            <a:lvl1pPr>
              <a:defRPr/>
            </a:lvl1pPr>
          </a:lstStyle>
          <a:p>
            <a:endParaRPr lang="pl-PL" dirty="0"/>
          </a:p>
        </p:txBody>
      </p:sp>
      <p:sp>
        <p:nvSpPr>
          <p:cNvPr id="7" name="Rectangle 16"/>
          <p:cNvSpPr>
            <a:spLocks noGrp="1" noChangeArrowheads="1"/>
          </p:cNvSpPr>
          <p:nvPr>
            <p:ph type="sldNum" sz="quarter" idx="11"/>
          </p:nvPr>
        </p:nvSpPr>
        <p:spPr>
          <a:ln/>
        </p:spPr>
        <p:txBody>
          <a:bodyPr/>
          <a:lstStyle>
            <a:lvl1pPr>
              <a:defRPr/>
            </a:lvl1pPr>
          </a:lstStyle>
          <a:p>
            <a:fld id="{DD612B17-36D5-446D-90BF-7DFCC5F33CEB}" type="slidenum">
              <a:rPr lang="pl-PL"/>
              <a:pPr/>
              <a:t>‹#›</a:t>
            </a:fld>
            <a:endParaRPr lang="pl-PL"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reserve="1">
  <p:cSld name="Tytuł i 4 elementy zawartości">
    <p:spTree>
      <p:nvGrpSpPr>
        <p:cNvPr id="1" name=""/>
        <p:cNvGrpSpPr/>
        <p:nvPr/>
      </p:nvGrpSpPr>
      <p:grpSpPr>
        <a:xfrm>
          <a:off x="0" y="0"/>
          <a:ext cx="0" cy="0"/>
          <a:chOff x="0" y="0"/>
          <a:chExt cx="0" cy="0"/>
        </a:xfrm>
      </p:grpSpPr>
      <p:sp>
        <p:nvSpPr>
          <p:cNvPr id="2" name="Tytuł 1"/>
          <p:cNvSpPr>
            <a:spLocks noGrp="1"/>
          </p:cNvSpPr>
          <p:nvPr>
            <p:ph type="title" sz="quarter"/>
          </p:nvPr>
        </p:nvSpPr>
        <p:spPr>
          <a:xfrm>
            <a:off x="457202" y="274638"/>
            <a:ext cx="7210425" cy="633412"/>
          </a:xfrm>
        </p:spPr>
        <p:txBody>
          <a:bodyPr/>
          <a:lstStyle/>
          <a:p>
            <a:r>
              <a:rPr lang="pl-PL" smtClean="0"/>
              <a:t>Kliknij, aby edytować styl</a:t>
            </a:r>
            <a:endParaRPr lang="pl-PL"/>
          </a:p>
        </p:txBody>
      </p:sp>
      <p:sp>
        <p:nvSpPr>
          <p:cNvPr id="3" name="Symbol zastępczy zawartości 2"/>
          <p:cNvSpPr>
            <a:spLocks noGrp="1"/>
          </p:cNvSpPr>
          <p:nvPr>
            <p:ph sz="quarter" idx="1"/>
          </p:nvPr>
        </p:nvSpPr>
        <p:spPr>
          <a:xfrm>
            <a:off x="457200" y="1125537"/>
            <a:ext cx="4038600" cy="25146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quarter" idx="2"/>
          </p:nvPr>
        </p:nvSpPr>
        <p:spPr>
          <a:xfrm>
            <a:off x="4648200" y="1125537"/>
            <a:ext cx="4038600" cy="25146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zawartości 4"/>
          <p:cNvSpPr>
            <a:spLocks noGrp="1"/>
          </p:cNvSpPr>
          <p:nvPr>
            <p:ph sz="quarter" idx="3"/>
          </p:nvPr>
        </p:nvSpPr>
        <p:spPr>
          <a:xfrm>
            <a:off x="457200" y="3792539"/>
            <a:ext cx="4038600" cy="2516187"/>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zawartości 5"/>
          <p:cNvSpPr>
            <a:spLocks noGrp="1"/>
          </p:cNvSpPr>
          <p:nvPr>
            <p:ph sz="quarter" idx="4"/>
          </p:nvPr>
        </p:nvSpPr>
        <p:spPr>
          <a:xfrm>
            <a:off x="4648200" y="3792539"/>
            <a:ext cx="4038600" cy="2516187"/>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4"/>
          <p:cNvSpPr>
            <a:spLocks noGrp="1" noChangeArrowheads="1"/>
          </p:cNvSpPr>
          <p:nvPr>
            <p:ph type="ftr" sz="quarter" idx="10"/>
          </p:nvPr>
        </p:nvSpPr>
        <p:spPr>
          <a:ln/>
        </p:spPr>
        <p:txBody>
          <a:bodyPr/>
          <a:lstStyle>
            <a:lvl1pPr>
              <a:defRPr/>
            </a:lvl1pPr>
          </a:lstStyle>
          <a:p>
            <a:endParaRPr lang="pl-PL" dirty="0"/>
          </a:p>
        </p:txBody>
      </p:sp>
      <p:sp>
        <p:nvSpPr>
          <p:cNvPr id="8" name="Rectangle 16"/>
          <p:cNvSpPr>
            <a:spLocks noGrp="1" noChangeArrowheads="1"/>
          </p:cNvSpPr>
          <p:nvPr>
            <p:ph type="sldNum" sz="quarter" idx="11"/>
          </p:nvPr>
        </p:nvSpPr>
        <p:spPr>
          <a:ln/>
        </p:spPr>
        <p:txBody>
          <a:bodyPr/>
          <a:lstStyle>
            <a:lvl1pPr>
              <a:defRPr/>
            </a:lvl1pPr>
          </a:lstStyle>
          <a:p>
            <a:fld id="{D744863D-1F21-4008-B5E4-0822A68B8822}" type="slidenum">
              <a:rPr lang="pl-PL"/>
              <a:pPr/>
              <a:t>‹#›</a:t>
            </a:fld>
            <a:endParaRPr lang="pl-PL"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Układ niestandard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4"/>
          <p:cNvSpPr>
            <a:spLocks noGrp="1" noChangeArrowheads="1"/>
          </p:cNvSpPr>
          <p:nvPr>
            <p:ph type="ftr" sz="quarter" idx="10"/>
          </p:nvPr>
        </p:nvSpPr>
        <p:spPr>
          <a:ln/>
        </p:spPr>
        <p:txBody>
          <a:bodyPr/>
          <a:lstStyle>
            <a:lvl1pPr>
              <a:defRPr/>
            </a:lvl1pPr>
          </a:lstStyle>
          <a:p>
            <a:endParaRPr lang="pl-PL" dirty="0"/>
          </a:p>
        </p:txBody>
      </p:sp>
      <p:sp>
        <p:nvSpPr>
          <p:cNvPr id="4" name="Rectangle 16"/>
          <p:cNvSpPr>
            <a:spLocks noGrp="1" noChangeArrowheads="1"/>
          </p:cNvSpPr>
          <p:nvPr>
            <p:ph type="sldNum" sz="quarter" idx="11"/>
          </p:nvPr>
        </p:nvSpPr>
        <p:spPr>
          <a:ln/>
        </p:spPr>
        <p:txBody>
          <a:bodyPr/>
          <a:lstStyle>
            <a:lvl1pPr>
              <a:defRPr/>
            </a:lvl1pPr>
          </a:lstStyle>
          <a:p>
            <a:fld id="{DFD64866-9C1A-4324-9430-76FCA15DD43E}" type="slidenum">
              <a:rPr lang="pl-PL"/>
              <a:pPr/>
              <a:t>‹#›</a:t>
            </a:fld>
            <a:endParaRPr lang="pl-PL"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Układ niestandard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4"/>
          <p:cNvSpPr>
            <a:spLocks noGrp="1" noChangeArrowheads="1"/>
          </p:cNvSpPr>
          <p:nvPr>
            <p:ph type="ftr" sz="quarter" idx="10"/>
          </p:nvPr>
        </p:nvSpPr>
        <p:spPr>
          <a:ln/>
        </p:spPr>
        <p:txBody>
          <a:bodyPr/>
          <a:lstStyle>
            <a:lvl1pPr>
              <a:defRPr/>
            </a:lvl1pPr>
          </a:lstStyle>
          <a:p>
            <a:endParaRPr lang="pl-PL" dirty="0"/>
          </a:p>
        </p:txBody>
      </p:sp>
      <p:sp>
        <p:nvSpPr>
          <p:cNvPr id="4" name="Rectangle 16"/>
          <p:cNvSpPr>
            <a:spLocks noGrp="1" noChangeArrowheads="1"/>
          </p:cNvSpPr>
          <p:nvPr>
            <p:ph type="sldNum" sz="quarter" idx="11"/>
          </p:nvPr>
        </p:nvSpPr>
        <p:spPr>
          <a:ln/>
        </p:spPr>
        <p:txBody>
          <a:bodyPr/>
          <a:lstStyle>
            <a:lvl1pPr>
              <a:defRPr/>
            </a:lvl1pPr>
          </a:lstStyle>
          <a:p>
            <a:fld id="{DFD64866-9C1A-4324-9430-76FCA15DD43E}" type="slidenum">
              <a:rPr lang="pl-PL"/>
              <a:pPr/>
              <a:t>‹#›</a:t>
            </a:fld>
            <a:endParaRPr lang="pl-PL"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Układ niestandard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4"/>
          <p:cNvSpPr>
            <a:spLocks noGrp="1" noChangeArrowheads="1"/>
          </p:cNvSpPr>
          <p:nvPr>
            <p:ph type="ftr" sz="quarter" idx="10"/>
          </p:nvPr>
        </p:nvSpPr>
        <p:spPr>
          <a:ln/>
        </p:spPr>
        <p:txBody>
          <a:bodyPr/>
          <a:lstStyle>
            <a:lvl1pPr>
              <a:defRPr/>
            </a:lvl1pPr>
          </a:lstStyle>
          <a:p>
            <a:endParaRPr lang="pl-PL" dirty="0"/>
          </a:p>
        </p:txBody>
      </p:sp>
      <p:sp>
        <p:nvSpPr>
          <p:cNvPr id="4" name="Rectangle 16"/>
          <p:cNvSpPr>
            <a:spLocks noGrp="1" noChangeArrowheads="1"/>
          </p:cNvSpPr>
          <p:nvPr>
            <p:ph type="sldNum" sz="quarter" idx="11"/>
          </p:nvPr>
        </p:nvSpPr>
        <p:spPr>
          <a:ln/>
        </p:spPr>
        <p:txBody>
          <a:bodyPr/>
          <a:lstStyle>
            <a:lvl1pPr>
              <a:defRPr/>
            </a:lvl1pPr>
          </a:lstStyle>
          <a:p>
            <a:fld id="{DFD64866-9C1A-4324-9430-76FCA15DD43E}" type="slidenum">
              <a:rPr lang="pl-PL"/>
              <a:pPr/>
              <a:t>‹#›</a:t>
            </a:fld>
            <a:endParaRPr lang="pl-P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ftr" sz="quarter" idx="10"/>
          </p:nvPr>
        </p:nvSpPr>
        <p:spPr>
          <a:ln/>
        </p:spPr>
        <p:txBody>
          <a:bodyPr/>
          <a:lstStyle>
            <a:lvl1pPr>
              <a:defRPr/>
            </a:lvl1pPr>
          </a:lstStyle>
          <a:p>
            <a:endParaRPr lang="pl-PL" dirty="0"/>
          </a:p>
        </p:txBody>
      </p:sp>
      <p:sp>
        <p:nvSpPr>
          <p:cNvPr id="5" name="Rectangle 16"/>
          <p:cNvSpPr>
            <a:spLocks noGrp="1" noChangeArrowheads="1"/>
          </p:cNvSpPr>
          <p:nvPr>
            <p:ph type="sldNum" sz="quarter" idx="11"/>
          </p:nvPr>
        </p:nvSpPr>
        <p:spPr>
          <a:ln/>
        </p:spPr>
        <p:txBody>
          <a:bodyPr/>
          <a:lstStyle>
            <a:lvl1pPr>
              <a:defRPr/>
            </a:lvl1pPr>
          </a:lstStyle>
          <a:p>
            <a:fld id="{4351E0F8-9F5C-460D-837D-371B372803BC}" type="slidenum">
              <a:rPr lang="pl-PL"/>
              <a:pPr/>
              <a:t>‹#›</a:t>
            </a:fld>
            <a:endParaRPr lang="pl-PL"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6_Układ niestandard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4"/>
          <p:cNvSpPr>
            <a:spLocks noGrp="1" noChangeArrowheads="1"/>
          </p:cNvSpPr>
          <p:nvPr>
            <p:ph type="ftr" sz="quarter" idx="10"/>
          </p:nvPr>
        </p:nvSpPr>
        <p:spPr>
          <a:ln/>
        </p:spPr>
        <p:txBody>
          <a:bodyPr/>
          <a:lstStyle>
            <a:lvl1pPr>
              <a:defRPr/>
            </a:lvl1pPr>
          </a:lstStyle>
          <a:p>
            <a:endParaRPr lang="pl-PL" dirty="0"/>
          </a:p>
        </p:txBody>
      </p:sp>
      <p:sp>
        <p:nvSpPr>
          <p:cNvPr id="4" name="Rectangle 16"/>
          <p:cNvSpPr>
            <a:spLocks noGrp="1" noChangeArrowheads="1"/>
          </p:cNvSpPr>
          <p:nvPr>
            <p:ph type="sldNum" sz="quarter" idx="11"/>
          </p:nvPr>
        </p:nvSpPr>
        <p:spPr>
          <a:ln/>
        </p:spPr>
        <p:txBody>
          <a:bodyPr/>
          <a:lstStyle>
            <a:lvl1pPr>
              <a:defRPr/>
            </a:lvl1pPr>
          </a:lstStyle>
          <a:p>
            <a:fld id="{DFD64866-9C1A-4324-9430-76FCA15DD43E}" type="slidenum">
              <a:rPr lang="pl-PL"/>
              <a:pPr/>
              <a:t>‹#›</a:t>
            </a:fld>
            <a:endParaRPr lang="pl-PL"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bl">
  <p:cSld name="Tytuł i tabela">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468313" y="260350"/>
            <a:ext cx="7315200" cy="685800"/>
          </a:xfrm>
          <a:prstGeom prst="rect">
            <a:avLst/>
          </a:prstGeom>
          <a:solidFill>
            <a:srgbClr val="E88A00"/>
          </a:solidFill>
          <a:ln w="9525">
            <a:noFill/>
            <a:miter lim="800000"/>
            <a:headEnd/>
            <a:tailEnd/>
          </a:ln>
          <a:effectLst/>
        </p:spPr>
        <p:txBody>
          <a:bodyPr wrap="none" anchor="ctr"/>
          <a:lstStyle/>
          <a:p>
            <a:pPr algn="ctr" eaLnBrk="0" hangingPunct="0">
              <a:spcBef>
                <a:spcPct val="20000"/>
              </a:spcBef>
              <a:defRPr/>
            </a:pPr>
            <a:endParaRPr lang="pl-PL"/>
          </a:p>
        </p:txBody>
      </p:sp>
      <p:pic>
        <p:nvPicPr>
          <p:cNvPr id="5" name="Picture 9"/>
          <p:cNvPicPr>
            <a:picLocks noChangeAspect="1" noChangeArrowheads="1"/>
          </p:cNvPicPr>
          <p:nvPr userDrawn="1"/>
        </p:nvPicPr>
        <p:blipFill>
          <a:blip r:embed="rId2"/>
          <a:srcRect/>
          <a:stretch>
            <a:fillRect/>
          </a:stretch>
        </p:blipFill>
        <p:spPr bwMode="auto">
          <a:xfrm>
            <a:off x="7956550" y="260350"/>
            <a:ext cx="877888" cy="674688"/>
          </a:xfrm>
          <a:prstGeom prst="rect">
            <a:avLst/>
          </a:prstGeom>
          <a:noFill/>
          <a:ln w="15875">
            <a:solidFill>
              <a:srgbClr val="FFFFFF"/>
            </a:solidFill>
            <a:miter lim="800000"/>
            <a:headEnd/>
            <a:tailEnd/>
          </a:ln>
        </p:spPr>
      </p:pic>
      <p:sp>
        <p:nvSpPr>
          <p:cNvPr id="6" name="Line 7"/>
          <p:cNvSpPr>
            <a:spLocks noChangeShapeType="1"/>
          </p:cNvSpPr>
          <p:nvPr userDrawn="1"/>
        </p:nvSpPr>
        <p:spPr bwMode="auto">
          <a:xfrm flipV="1">
            <a:off x="468313" y="981075"/>
            <a:ext cx="8351837" cy="0"/>
          </a:xfrm>
          <a:prstGeom prst="line">
            <a:avLst/>
          </a:prstGeom>
          <a:noFill/>
          <a:ln w="19050">
            <a:solidFill>
              <a:srgbClr val="FF6600"/>
            </a:solidFill>
            <a:round/>
            <a:headEnd/>
            <a:tailEnd/>
          </a:ln>
        </p:spPr>
        <p:txBody>
          <a:bodyPr/>
          <a:lstStyle/>
          <a:p>
            <a:endParaRPr lang="pl-PL"/>
          </a:p>
        </p:txBody>
      </p:sp>
      <p:pic>
        <p:nvPicPr>
          <p:cNvPr id="7" name="Picture 16"/>
          <p:cNvPicPr>
            <a:picLocks noChangeAspect="1" noChangeArrowheads="1"/>
          </p:cNvPicPr>
          <p:nvPr userDrawn="1"/>
        </p:nvPicPr>
        <p:blipFill>
          <a:blip r:embed="rId3"/>
          <a:srcRect/>
          <a:stretch>
            <a:fillRect/>
          </a:stretch>
        </p:blipFill>
        <p:spPr bwMode="auto">
          <a:xfrm>
            <a:off x="468313" y="6021388"/>
            <a:ext cx="8458200" cy="590550"/>
          </a:xfrm>
          <a:prstGeom prst="rect">
            <a:avLst/>
          </a:prstGeom>
          <a:noFill/>
        </p:spPr>
      </p:pic>
      <p:sp>
        <p:nvSpPr>
          <p:cNvPr id="8" name="Line 7"/>
          <p:cNvSpPr>
            <a:spLocks noChangeShapeType="1"/>
          </p:cNvSpPr>
          <p:nvPr userDrawn="1"/>
        </p:nvSpPr>
        <p:spPr bwMode="auto">
          <a:xfrm flipV="1">
            <a:off x="468313" y="5949950"/>
            <a:ext cx="8424862" cy="0"/>
          </a:xfrm>
          <a:prstGeom prst="line">
            <a:avLst/>
          </a:prstGeom>
          <a:noFill/>
          <a:ln w="19050">
            <a:solidFill>
              <a:srgbClr val="FF6600"/>
            </a:solidFill>
            <a:round/>
            <a:headEnd/>
            <a:tailEnd/>
          </a:ln>
        </p:spPr>
        <p:txBody>
          <a:bodyPr/>
          <a:lstStyle/>
          <a:p>
            <a:endParaRPr lang="pl-PL"/>
          </a:p>
        </p:txBody>
      </p:sp>
      <p:sp>
        <p:nvSpPr>
          <p:cNvPr id="2" name="Tytuł 1"/>
          <p:cNvSpPr>
            <a:spLocks noGrp="1"/>
          </p:cNvSpPr>
          <p:nvPr>
            <p:ph type="title"/>
          </p:nvPr>
        </p:nvSpPr>
        <p:spPr>
          <a:xfrm>
            <a:off x="457200" y="274638"/>
            <a:ext cx="6707188" cy="1143000"/>
          </a:xfrm>
        </p:spPr>
        <p:txBody>
          <a:bodyPr/>
          <a:lstStyle/>
          <a:p>
            <a:r>
              <a:rPr lang="pl-PL" dirty="0" smtClean="0"/>
              <a:t>Kliknij, aby edytować styl</a:t>
            </a:r>
            <a:endParaRPr lang="pl-PL" dirty="0"/>
          </a:p>
        </p:txBody>
      </p:sp>
      <p:sp>
        <p:nvSpPr>
          <p:cNvPr id="3" name="Symbol zastępczy tabeli 2"/>
          <p:cNvSpPr>
            <a:spLocks noGrp="1"/>
          </p:cNvSpPr>
          <p:nvPr>
            <p:ph type="tbl" idx="1"/>
          </p:nvPr>
        </p:nvSpPr>
        <p:spPr>
          <a:xfrm>
            <a:off x="457200" y="1600200"/>
            <a:ext cx="8229600" cy="4525963"/>
          </a:xfrm>
        </p:spPr>
        <p:txBody>
          <a:bodyPr/>
          <a:lstStyle/>
          <a:p>
            <a:pPr lvl="0"/>
            <a:endParaRPr lang="pl-PL" noProof="0" dirty="0"/>
          </a:p>
        </p:txBody>
      </p:sp>
      <p:sp>
        <p:nvSpPr>
          <p:cNvPr id="9" name="Rectangle 4"/>
          <p:cNvSpPr>
            <a:spLocks noGrp="1" noChangeArrowheads="1"/>
          </p:cNvSpPr>
          <p:nvPr>
            <p:ph type="ftr" sz="quarter" idx="10"/>
          </p:nvPr>
        </p:nvSpPr>
        <p:spPr/>
        <p:txBody>
          <a:bodyPr/>
          <a:lstStyle>
            <a:lvl1pPr>
              <a:defRPr/>
            </a:lvl1pPr>
          </a:lstStyle>
          <a:p>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1"/>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Rectangle 4"/>
          <p:cNvSpPr>
            <a:spLocks noGrp="1" noChangeArrowheads="1"/>
          </p:cNvSpPr>
          <p:nvPr>
            <p:ph type="ftr" sz="quarter" idx="10"/>
          </p:nvPr>
        </p:nvSpPr>
        <p:spPr>
          <a:ln/>
        </p:spPr>
        <p:txBody>
          <a:bodyPr/>
          <a:lstStyle>
            <a:lvl1pPr>
              <a:defRPr/>
            </a:lvl1pPr>
          </a:lstStyle>
          <a:p>
            <a:endParaRPr lang="pl-PL" dirty="0"/>
          </a:p>
        </p:txBody>
      </p:sp>
      <p:sp>
        <p:nvSpPr>
          <p:cNvPr id="5" name="Rectangle 16"/>
          <p:cNvSpPr>
            <a:spLocks noGrp="1" noChangeArrowheads="1"/>
          </p:cNvSpPr>
          <p:nvPr>
            <p:ph type="sldNum" sz="quarter" idx="11"/>
          </p:nvPr>
        </p:nvSpPr>
        <p:spPr>
          <a:ln/>
        </p:spPr>
        <p:txBody>
          <a:bodyPr/>
          <a:lstStyle>
            <a:lvl1pPr>
              <a:defRPr/>
            </a:lvl1pPr>
          </a:lstStyle>
          <a:p>
            <a:fld id="{CE8E1A95-F347-4BDD-A3EE-7758CD193775}" type="slidenum">
              <a:rPr lang="pl-PL"/>
              <a:pPr/>
              <a:t>‹#›</a:t>
            </a:fld>
            <a:endParaRPr lang="pl-P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125539"/>
            <a:ext cx="4038600" cy="5183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125539"/>
            <a:ext cx="4038600" cy="5183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4"/>
          <p:cNvSpPr>
            <a:spLocks noGrp="1" noChangeArrowheads="1"/>
          </p:cNvSpPr>
          <p:nvPr>
            <p:ph type="ftr" sz="quarter" idx="10"/>
          </p:nvPr>
        </p:nvSpPr>
        <p:spPr>
          <a:ln/>
        </p:spPr>
        <p:txBody>
          <a:bodyPr/>
          <a:lstStyle>
            <a:lvl1pPr>
              <a:defRPr/>
            </a:lvl1pPr>
          </a:lstStyle>
          <a:p>
            <a:endParaRPr lang="pl-PL" dirty="0"/>
          </a:p>
        </p:txBody>
      </p:sp>
      <p:sp>
        <p:nvSpPr>
          <p:cNvPr id="6" name="Rectangle 16"/>
          <p:cNvSpPr>
            <a:spLocks noGrp="1" noChangeArrowheads="1"/>
          </p:cNvSpPr>
          <p:nvPr>
            <p:ph type="sldNum" sz="quarter" idx="11"/>
          </p:nvPr>
        </p:nvSpPr>
        <p:spPr>
          <a:ln/>
        </p:spPr>
        <p:txBody>
          <a:bodyPr/>
          <a:lstStyle>
            <a:lvl1pPr>
              <a:defRPr/>
            </a:lvl1pPr>
          </a:lstStyle>
          <a:p>
            <a:fld id="{2AAC6715-773D-4030-8B4B-DD5B28852D85}" type="slidenum">
              <a:rPr lang="pl-PL"/>
              <a:pPr/>
              <a:t>‹#›</a:t>
            </a:fld>
            <a:endParaRPr lang="pl-P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Układ niestandard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4"/>
          <p:cNvSpPr>
            <a:spLocks noGrp="1" noChangeArrowheads="1"/>
          </p:cNvSpPr>
          <p:nvPr>
            <p:ph type="ftr" sz="quarter" idx="10"/>
          </p:nvPr>
        </p:nvSpPr>
        <p:spPr>
          <a:ln/>
        </p:spPr>
        <p:txBody>
          <a:bodyPr/>
          <a:lstStyle>
            <a:lvl1pPr>
              <a:defRPr/>
            </a:lvl1pPr>
          </a:lstStyle>
          <a:p>
            <a:endParaRPr lang="pl-PL" dirty="0"/>
          </a:p>
        </p:txBody>
      </p:sp>
      <p:sp>
        <p:nvSpPr>
          <p:cNvPr id="4" name="Rectangle 16"/>
          <p:cNvSpPr>
            <a:spLocks noGrp="1" noChangeArrowheads="1"/>
          </p:cNvSpPr>
          <p:nvPr>
            <p:ph type="sldNum" sz="quarter" idx="11"/>
          </p:nvPr>
        </p:nvSpPr>
        <p:spPr>
          <a:ln/>
        </p:spPr>
        <p:txBody>
          <a:bodyPr/>
          <a:lstStyle>
            <a:lvl1pPr>
              <a:defRPr/>
            </a:lvl1pPr>
          </a:lstStyle>
          <a:p>
            <a:fld id="{DFD64866-9C1A-4324-9430-76FCA15DD43E}" type="slidenum">
              <a:rPr lang="pl-PL"/>
              <a:pPr/>
              <a:t>‹#›</a:t>
            </a:fld>
            <a:endParaRPr lang="pl-P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Układ niestandard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4"/>
          <p:cNvSpPr>
            <a:spLocks noGrp="1" noChangeArrowheads="1"/>
          </p:cNvSpPr>
          <p:nvPr>
            <p:ph type="ftr" sz="quarter" idx="10"/>
          </p:nvPr>
        </p:nvSpPr>
        <p:spPr>
          <a:ln/>
        </p:spPr>
        <p:txBody>
          <a:bodyPr/>
          <a:lstStyle>
            <a:lvl1pPr>
              <a:defRPr/>
            </a:lvl1pPr>
          </a:lstStyle>
          <a:p>
            <a:endParaRPr lang="pl-PL" dirty="0"/>
          </a:p>
        </p:txBody>
      </p:sp>
      <p:sp>
        <p:nvSpPr>
          <p:cNvPr id="4" name="Rectangle 16"/>
          <p:cNvSpPr>
            <a:spLocks noGrp="1" noChangeArrowheads="1"/>
          </p:cNvSpPr>
          <p:nvPr>
            <p:ph type="sldNum" sz="quarter" idx="11"/>
          </p:nvPr>
        </p:nvSpPr>
        <p:spPr>
          <a:ln/>
        </p:spPr>
        <p:txBody>
          <a:bodyPr/>
          <a:lstStyle>
            <a:lvl1pPr>
              <a:defRPr/>
            </a:lvl1pPr>
          </a:lstStyle>
          <a:p>
            <a:fld id="{C769E98D-9943-4461-B0DF-25B85BFA11F9}" type="slidenum">
              <a:rPr lang="pl-PL"/>
              <a:pPr/>
              <a:t>‹#›</a:t>
            </a:fld>
            <a:endParaRPr lang="pl-P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Układ niestandard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4"/>
          <p:cNvSpPr>
            <a:spLocks noGrp="1" noChangeArrowheads="1"/>
          </p:cNvSpPr>
          <p:nvPr>
            <p:ph type="ftr" sz="quarter" idx="10"/>
          </p:nvPr>
        </p:nvSpPr>
        <p:spPr>
          <a:ln/>
        </p:spPr>
        <p:txBody>
          <a:bodyPr/>
          <a:lstStyle>
            <a:lvl1pPr>
              <a:defRPr/>
            </a:lvl1pPr>
          </a:lstStyle>
          <a:p>
            <a:endParaRPr lang="pl-PL" dirty="0"/>
          </a:p>
        </p:txBody>
      </p:sp>
      <p:sp>
        <p:nvSpPr>
          <p:cNvPr id="4" name="Rectangle 16"/>
          <p:cNvSpPr>
            <a:spLocks noGrp="1" noChangeArrowheads="1"/>
          </p:cNvSpPr>
          <p:nvPr>
            <p:ph type="sldNum" sz="quarter" idx="11"/>
          </p:nvPr>
        </p:nvSpPr>
        <p:spPr>
          <a:ln/>
        </p:spPr>
        <p:txBody>
          <a:bodyPr/>
          <a:lstStyle>
            <a:lvl1pPr>
              <a:defRPr/>
            </a:lvl1pPr>
          </a:lstStyle>
          <a:p>
            <a:fld id="{5373A4D5-0F6F-448A-AEF5-A666A78A5E87}" type="slidenum">
              <a:rPr lang="pl-PL"/>
              <a:pPr/>
              <a:t>‹#›</a:t>
            </a:fld>
            <a:endParaRPr lang="pl-P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7" y="217487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4"/>
          <p:cNvSpPr>
            <a:spLocks noGrp="1" noChangeArrowheads="1"/>
          </p:cNvSpPr>
          <p:nvPr>
            <p:ph type="ftr" sz="quarter" idx="10"/>
          </p:nvPr>
        </p:nvSpPr>
        <p:spPr>
          <a:ln/>
        </p:spPr>
        <p:txBody>
          <a:bodyPr/>
          <a:lstStyle>
            <a:lvl1pPr>
              <a:defRPr/>
            </a:lvl1pPr>
          </a:lstStyle>
          <a:p>
            <a:endParaRPr lang="pl-PL" dirty="0"/>
          </a:p>
        </p:txBody>
      </p:sp>
      <p:sp>
        <p:nvSpPr>
          <p:cNvPr id="8" name="Rectangle 16"/>
          <p:cNvSpPr>
            <a:spLocks noGrp="1" noChangeArrowheads="1"/>
          </p:cNvSpPr>
          <p:nvPr>
            <p:ph type="sldNum" sz="quarter" idx="11"/>
          </p:nvPr>
        </p:nvSpPr>
        <p:spPr>
          <a:ln/>
        </p:spPr>
        <p:txBody>
          <a:bodyPr/>
          <a:lstStyle>
            <a:lvl1pPr>
              <a:defRPr/>
            </a:lvl1pPr>
          </a:lstStyle>
          <a:p>
            <a:fld id="{3C34B710-BEE5-4CD6-82BC-1F5A0892094B}" type="slidenum">
              <a:rPr lang="pl-PL"/>
              <a:pPr/>
              <a:t>‹#›</a:t>
            </a:fld>
            <a:endParaRPr lang="pl-P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4"/>
          <p:cNvSpPr>
            <a:spLocks noGrp="1" noChangeArrowheads="1"/>
          </p:cNvSpPr>
          <p:nvPr>
            <p:ph type="ftr" sz="quarter" idx="10"/>
          </p:nvPr>
        </p:nvSpPr>
        <p:spPr>
          <a:ln/>
        </p:spPr>
        <p:txBody>
          <a:bodyPr/>
          <a:lstStyle>
            <a:lvl1pPr>
              <a:defRPr/>
            </a:lvl1pPr>
          </a:lstStyle>
          <a:p>
            <a:endParaRPr lang="pl-PL" dirty="0"/>
          </a:p>
        </p:txBody>
      </p:sp>
      <p:sp>
        <p:nvSpPr>
          <p:cNvPr id="4" name="Rectangle 16"/>
          <p:cNvSpPr>
            <a:spLocks noGrp="1" noChangeArrowheads="1"/>
          </p:cNvSpPr>
          <p:nvPr>
            <p:ph type="sldNum" sz="quarter" idx="11"/>
          </p:nvPr>
        </p:nvSpPr>
        <p:spPr>
          <a:ln/>
        </p:spPr>
        <p:txBody>
          <a:bodyPr/>
          <a:lstStyle>
            <a:lvl1pPr>
              <a:defRPr/>
            </a:lvl1pPr>
          </a:lstStyle>
          <a:p>
            <a:fld id="{C8324F31-1057-41B6-9514-DFEA24CE149E}" type="slidenum">
              <a:rPr lang="pl-PL"/>
              <a:pPr/>
              <a:t>‹#›</a:t>
            </a:fld>
            <a:endParaRPr lang="pl-P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33" name="Rectangle 9"/>
          <p:cNvSpPr>
            <a:spLocks noChangeArrowheads="1"/>
          </p:cNvSpPr>
          <p:nvPr userDrawn="1"/>
        </p:nvSpPr>
        <p:spPr bwMode="auto">
          <a:xfrm>
            <a:off x="468313" y="260350"/>
            <a:ext cx="7315200" cy="685800"/>
          </a:xfrm>
          <a:prstGeom prst="rect">
            <a:avLst/>
          </a:prstGeom>
          <a:solidFill>
            <a:srgbClr val="E88A00"/>
          </a:solidFill>
          <a:ln w="9525">
            <a:noFill/>
            <a:miter lim="800000"/>
            <a:headEnd/>
            <a:tailEnd/>
          </a:ln>
          <a:effectLst/>
        </p:spPr>
        <p:txBody>
          <a:bodyPr wrap="none" anchor="ctr"/>
          <a:lstStyle/>
          <a:p>
            <a:pPr algn="ctr" eaLnBrk="0" hangingPunct="0">
              <a:spcBef>
                <a:spcPct val="20000"/>
              </a:spcBef>
              <a:defRPr/>
            </a:pPr>
            <a:endParaRPr lang="pl-PL" dirty="0"/>
          </a:p>
        </p:txBody>
      </p:sp>
      <p:sp>
        <p:nvSpPr>
          <p:cNvPr id="5122" name="Rectangle 2"/>
          <p:cNvSpPr>
            <a:spLocks noGrp="1" noChangeArrowheads="1"/>
          </p:cNvSpPr>
          <p:nvPr>
            <p:ph type="title"/>
          </p:nvPr>
        </p:nvSpPr>
        <p:spPr bwMode="auto">
          <a:xfrm>
            <a:off x="900113" y="274638"/>
            <a:ext cx="6767512" cy="6334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 wzorca tytułu</a:t>
            </a:r>
          </a:p>
        </p:txBody>
      </p:sp>
      <p:sp>
        <p:nvSpPr>
          <p:cNvPr id="5123" name="Rectangle 3"/>
          <p:cNvSpPr>
            <a:spLocks noGrp="1" noChangeArrowheads="1"/>
          </p:cNvSpPr>
          <p:nvPr>
            <p:ph type="body" idx="1"/>
          </p:nvPr>
        </p:nvSpPr>
        <p:spPr bwMode="auto">
          <a:xfrm>
            <a:off x="457200" y="1125539"/>
            <a:ext cx="8229600" cy="51831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4100" name="Rectangle 4"/>
          <p:cNvSpPr>
            <a:spLocks noGrp="1" noChangeArrowheads="1"/>
          </p:cNvSpPr>
          <p:nvPr>
            <p:ph type="ftr" sz="quarter" idx="3"/>
          </p:nvPr>
        </p:nvSpPr>
        <p:spPr bwMode="auto">
          <a:xfrm>
            <a:off x="468314" y="6524625"/>
            <a:ext cx="8207375" cy="196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chemeClr val="tx1"/>
                </a:solidFill>
              </a:defRPr>
            </a:lvl1pPr>
          </a:lstStyle>
          <a:p>
            <a:endParaRPr lang="pl-PL" dirty="0"/>
          </a:p>
        </p:txBody>
      </p:sp>
      <p:pic>
        <p:nvPicPr>
          <p:cNvPr id="5130" name="Picture 9"/>
          <p:cNvPicPr>
            <a:picLocks noChangeAspect="1" noChangeArrowheads="1"/>
          </p:cNvPicPr>
          <p:nvPr userDrawn="1"/>
        </p:nvPicPr>
        <p:blipFill>
          <a:blip r:embed="rId23"/>
          <a:srcRect/>
          <a:stretch>
            <a:fillRect/>
          </a:stretch>
        </p:blipFill>
        <p:spPr bwMode="auto">
          <a:xfrm>
            <a:off x="7956550" y="260350"/>
            <a:ext cx="877888" cy="674688"/>
          </a:xfrm>
          <a:prstGeom prst="rect">
            <a:avLst/>
          </a:prstGeom>
          <a:noFill/>
          <a:ln w="15875">
            <a:solidFill>
              <a:srgbClr val="FFFFFF"/>
            </a:solidFill>
            <a:miter lim="800000"/>
            <a:headEnd/>
            <a:tailEnd/>
          </a:ln>
        </p:spPr>
      </p:pic>
      <p:sp>
        <p:nvSpPr>
          <p:cNvPr id="4103" name="Line 7"/>
          <p:cNvSpPr>
            <a:spLocks noChangeShapeType="1"/>
          </p:cNvSpPr>
          <p:nvPr userDrawn="1"/>
        </p:nvSpPr>
        <p:spPr bwMode="auto">
          <a:xfrm flipV="1">
            <a:off x="468314" y="981075"/>
            <a:ext cx="8351837" cy="0"/>
          </a:xfrm>
          <a:prstGeom prst="line">
            <a:avLst/>
          </a:prstGeom>
          <a:noFill/>
          <a:ln w="19050">
            <a:solidFill>
              <a:srgbClr val="FF6600"/>
            </a:solidFill>
            <a:round/>
            <a:headEnd/>
            <a:tailEnd/>
          </a:ln>
        </p:spPr>
        <p:txBody>
          <a:bodyPr/>
          <a:lstStyle/>
          <a:p>
            <a:endParaRPr lang="pl-PL" dirty="0"/>
          </a:p>
        </p:txBody>
      </p:sp>
      <p:pic>
        <p:nvPicPr>
          <p:cNvPr id="5133" name="Picture 13"/>
          <p:cNvPicPr>
            <a:picLocks noChangeAspect="1" noChangeArrowheads="1"/>
          </p:cNvPicPr>
          <p:nvPr userDrawn="1"/>
        </p:nvPicPr>
        <p:blipFill>
          <a:blip r:embed="rId24"/>
          <a:srcRect/>
          <a:stretch>
            <a:fillRect/>
          </a:stretch>
        </p:blipFill>
        <p:spPr bwMode="auto">
          <a:xfrm>
            <a:off x="468313" y="6021389"/>
            <a:ext cx="8458200" cy="590550"/>
          </a:xfrm>
          <a:prstGeom prst="rect">
            <a:avLst/>
          </a:prstGeom>
          <a:noFill/>
        </p:spPr>
      </p:pic>
      <p:sp>
        <p:nvSpPr>
          <p:cNvPr id="2" name="Line 7"/>
          <p:cNvSpPr>
            <a:spLocks noChangeShapeType="1"/>
          </p:cNvSpPr>
          <p:nvPr userDrawn="1"/>
        </p:nvSpPr>
        <p:spPr bwMode="auto">
          <a:xfrm flipV="1">
            <a:off x="468313" y="5949950"/>
            <a:ext cx="8424862" cy="0"/>
          </a:xfrm>
          <a:prstGeom prst="line">
            <a:avLst/>
          </a:prstGeom>
          <a:noFill/>
          <a:ln w="19050">
            <a:solidFill>
              <a:srgbClr val="FF6600"/>
            </a:solidFill>
            <a:round/>
            <a:headEnd/>
            <a:tailEnd/>
          </a:ln>
        </p:spPr>
        <p:txBody>
          <a:bodyPr/>
          <a:lstStyle/>
          <a:p>
            <a:endParaRPr lang="pl-PL" dirty="0"/>
          </a:p>
        </p:txBody>
      </p:sp>
      <p:sp>
        <p:nvSpPr>
          <p:cNvPr id="5136" name="Rectangle 1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defRPr>
            </a:lvl1pPr>
          </a:lstStyle>
          <a:p>
            <a:fld id="{0036B8F7-6959-4F59-89A2-A1B3E9191FDE}" type="slidenum">
              <a:rPr lang="pl-PL"/>
              <a:pPr/>
              <a:t>‹#›</a:t>
            </a:fld>
            <a:endParaRPr lang="pl-PL" dirty="0"/>
          </a:p>
        </p:txBody>
      </p:sp>
    </p:spTree>
  </p:cSld>
  <p:clrMap bg1="dk2" tx1="lt1" bg2="dk1" tx2="lt2" accent1="accent1" accent2="accent2" accent3="accent3" accent4="accent4" accent5="accent5" accent6="accent6" hlink="hlink" folHlink="folHlink"/>
  <p:sldLayoutIdLst>
    <p:sldLayoutId id="2147483724" r:id="rId1"/>
    <p:sldLayoutId id="2147483723" r:id="rId2"/>
    <p:sldLayoutId id="2147483722" r:id="rId3"/>
    <p:sldLayoutId id="2147483721" r:id="rId4"/>
    <p:sldLayoutId id="2147483720" r:id="rId5"/>
    <p:sldLayoutId id="2147483719" r:id="rId6"/>
    <p:sldLayoutId id="2147483718" r:id="rId7"/>
    <p:sldLayoutId id="2147483717" r:id="rId8"/>
    <p:sldLayoutId id="2147483716" r:id="rId9"/>
    <p:sldLayoutId id="2147483715" r:id="rId10"/>
    <p:sldLayoutId id="2147483714" r:id="rId11"/>
    <p:sldLayoutId id="2147483713" r:id="rId12"/>
    <p:sldLayoutId id="2147483712" r:id="rId13"/>
    <p:sldLayoutId id="2147483711" r:id="rId14"/>
    <p:sldLayoutId id="2147483710" r:id="rId15"/>
    <p:sldLayoutId id="2147483709" r:id="rId16"/>
    <p:sldLayoutId id="2147483766" r:id="rId17"/>
    <p:sldLayoutId id="2147483850" r:id="rId18"/>
    <p:sldLayoutId id="2147483864" r:id="rId19"/>
    <p:sldLayoutId id="2147483878" r:id="rId20"/>
    <p:sldLayoutId id="2147483879" r:id="rId21"/>
  </p:sldLayoutIdLst>
  <p:hf hdr="0" ftr="0" dt="0"/>
  <p:txStyles>
    <p:titleStyle>
      <a:lvl1pPr algn="ctr" rtl="0" eaLnBrk="0" fontAlgn="base" hangingPunct="0">
        <a:spcBef>
          <a:spcPct val="0"/>
        </a:spcBef>
        <a:spcAft>
          <a:spcPct val="0"/>
        </a:spcAft>
        <a:defRPr sz="24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Arial" charset="0"/>
        </a:defRPr>
      </a:lvl2pPr>
      <a:lvl3pPr algn="ctr" rtl="0" eaLnBrk="0" fontAlgn="base" hangingPunct="0">
        <a:spcBef>
          <a:spcPct val="0"/>
        </a:spcBef>
        <a:spcAft>
          <a:spcPct val="0"/>
        </a:spcAft>
        <a:defRPr sz="2400">
          <a:solidFill>
            <a:schemeClr val="tx1"/>
          </a:solidFill>
          <a:latin typeface="Arial" charset="0"/>
        </a:defRPr>
      </a:lvl3pPr>
      <a:lvl4pPr algn="ctr" rtl="0" eaLnBrk="0" fontAlgn="base" hangingPunct="0">
        <a:spcBef>
          <a:spcPct val="0"/>
        </a:spcBef>
        <a:spcAft>
          <a:spcPct val="0"/>
        </a:spcAft>
        <a:defRPr sz="2400">
          <a:solidFill>
            <a:schemeClr val="tx1"/>
          </a:solidFill>
          <a:latin typeface="Arial" charset="0"/>
        </a:defRPr>
      </a:lvl4pPr>
      <a:lvl5pPr algn="ctr" rtl="0" eaLnBrk="0" fontAlgn="base" hangingPunct="0">
        <a:spcBef>
          <a:spcPct val="0"/>
        </a:spcBef>
        <a:spcAft>
          <a:spcPct val="0"/>
        </a:spcAft>
        <a:defRPr sz="2400">
          <a:solidFill>
            <a:schemeClr val="tx1"/>
          </a:solidFill>
          <a:latin typeface="Arial" charset="0"/>
        </a:defRPr>
      </a:lvl5pPr>
      <a:lvl6pPr marL="457200" algn="ctr" rtl="0" fontAlgn="base">
        <a:spcBef>
          <a:spcPct val="0"/>
        </a:spcBef>
        <a:spcAft>
          <a:spcPct val="0"/>
        </a:spcAft>
        <a:defRPr sz="2400">
          <a:solidFill>
            <a:srgbClr val="000066"/>
          </a:solidFill>
          <a:latin typeface="Arial" charset="0"/>
        </a:defRPr>
      </a:lvl6pPr>
      <a:lvl7pPr marL="914400" algn="ctr" rtl="0" fontAlgn="base">
        <a:spcBef>
          <a:spcPct val="0"/>
        </a:spcBef>
        <a:spcAft>
          <a:spcPct val="0"/>
        </a:spcAft>
        <a:defRPr sz="2400">
          <a:solidFill>
            <a:srgbClr val="000066"/>
          </a:solidFill>
          <a:latin typeface="Arial" charset="0"/>
        </a:defRPr>
      </a:lvl7pPr>
      <a:lvl8pPr marL="1371600" algn="ctr" rtl="0" fontAlgn="base">
        <a:spcBef>
          <a:spcPct val="0"/>
        </a:spcBef>
        <a:spcAft>
          <a:spcPct val="0"/>
        </a:spcAft>
        <a:defRPr sz="2400">
          <a:solidFill>
            <a:srgbClr val="000066"/>
          </a:solidFill>
          <a:latin typeface="Arial" charset="0"/>
        </a:defRPr>
      </a:lvl8pPr>
      <a:lvl9pPr marL="1828800" algn="ctr" rtl="0" fontAlgn="base">
        <a:spcBef>
          <a:spcPct val="0"/>
        </a:spcBef>
        <a:spcAft>
          <a:spcPct val="0"/>
        </a:spcAft>
        <a:defRPr sz="2400">
          <a:solidFill>
            <a:srgbClr val="000066"/>
          </a:solidFill>
          <a:latin typeface="Arial" charset="0"/>
        </a:defRPr>
      </a:lvl9pPr>
    </p:titleStyle>
    <p:bodyStyle>
      <a:lvl1pPr marL="342900" indent="-342900" algn="l" rtl="0" eaLnBrk="0" fontAlgn="base" hangingPunct="0">
        <a:spcBef>
          <a:spcPct val="20000"/>
        </a:spcBef>
        <a:spcAft>
          <a:spcPct val="0"/>
        </a:spcAft>
        <a:buClr>
          <a:srgbClr val="FF6600"/>
        </a:buClr>
        <a:buFont typeface="Wingdings" pitchFamily="2" charset="2"/>
        <a:buChar char="§"/>
        <a:defRPr sz="14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1400">
          <a:solidFill>
            <a:srgbClr val="000066"/>
          </a:solidFill>
          <a:latin typeface="+mn-lt"/>
        </a:defRPr>
      </a:lvl2pPr>
      <a:lvl3pPr marL="1143000" indent="-228600" algn="l" rtl="0" eaLnBrk="0" fontAlgn="base" hangingPunct="0">
        <a:spcBef>
          <a:spcPct val="20000"/>
        </a:spcBef>
        <a:spcAft>
          <a:spcPct val="0"/>
        </a:spcAft>
        <a:buChar char="•"/>
        <a:defRPr sz="1400">
          <a:solidFill>
            <a:srgbClr val="000066"/>
          </a:solidFill>
          <a:latin typeface="+mn-lt"/>
        </a:defRPr>
      </a:lvl3pPr>
      <a:lvl4pPr marL="1600200" indent="-228600" algn="l" rtl="0" eaLnBrk="0" fontAlgn="base" hangingPunct="0">
        <a:spcBef>
          <a:spcPct val="20000"/>
        </a:spcBef>
        <a:spcAft>
          <a:spcPct val="0"/>
        </a:spcAft>
        <a:buChar char="–"/>
        <a:defRPr sz="1400">
          <a:solidFill>
            <a:srgbClr val="000066"/>
          </a:solidFill>
          <a:latin typeface="+mn-lt"/>
        </a:defRPr>
      </a:lvl4pPr>
      <a:lvl5pPr marL="2057400" indent="-228600" algn="l" rtl="0" eaLnBrk="0" fontAlgn="base" hangingPunct="0">
        <a:spcBef>
          <a:spcPct val="20000"/>
        </a:spcBef>
        <a:spcAft>
          <a:spcPct val="0"/>
        </a:spcAft>
        <a:buChar char="»"/>
        <a:defRPr sz="1400">
          <a:solidFill>
            <a:srgbClr val="000066"/>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dariusz.bendykowski@ls.mail.pl" TargetMode="External"/><Relationship Id="rId2" Type="http://schemas.openxmlformats.org/officeDocument/2006/relationships/hyperlink" Target="mailto:robert.wojdyna@ks.mail.p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p:txBody>
          <a:bodyPr/>
          <a:lstStyle/>
          <a:p>
            <a:pPr eaLnBrk="1" hangingPunct="1"/>
            <a:r>
              <a:rPr lang="pl-PL" sz="5400" b="1" dirty="0" smtClean="0">
                <a:solidFill>
                  <a:srgbClr val="000066"/>
                </a:solidFill>
              </a:rPr>
              <a:t>Konsorcjum Stali S.A.</a:t>
            </a:r>
          </a:p>
        </p:txBody>
      </p:sp>
      <p:sp>
        <p:nvSpPr>
          <p:cNvPr id="8195" name="Rectangle 3"/>
          <p:cNvSpPr>
            <a:spLocks noGrp="1" noChangeArrowheads="1"/>
          </p:cNvSpPr>
          <p:nvPr>
            <p:ph type="subTitle" idx="1"/>
          </p:nvPr>
        </p:nvSpPr>
        <p:spPr>
          <a:xfrm>
            <a:off x="714348" y="3886201"/>
            <a:ext cx="7929618" cy="1752600"/>
          </a:xfrm>
        </p:spPr>
        <p:txBody>
          <a:bodyPr/>
          <a:lstStyle/>
          <a:p>
            <a:pPr eaLnBrk="1" hangingPunct="1"/>
            <a:r>
              <a:rPr lang="pl-PL" sz="3200" b="1" dirty="0" smtClean="0"/>
              <a:t>Wyniki finansowe </a:t>
            </a:r>
          </a:p>
          <a:p>
            <a:pPr eaLnBrk="1" hangingPunct="1"/>
            <a:r>
              <a:rPr lang="pl-PL" sz="3200" b="1" dirty="0" smtClean="0"/>
              <a:t>po IV kwartale 2008 roku</a:t>
            </a:r>
          </a:p>
        </p:txBody>
      </p:sp>
      <p:sp>
        <p:nvSpPr>
          <p:cNvPr id="1033" name="Rectangle 9"/>
          <p:cNvSpPr>
            <a:spLocks noChangeArrowheads="1"/>
          </p:cNvSpPr>
          <p:nvPr/>
        </p:nvSpPr>
        <p:spPr bwMode="auto">
          <a:xfrm>
            <a:off x="468313" y="260350"/>
            <a:ext cx="7315200" cy="685800"/>
          </a:xfrm>
          <a:prstGeom prst="rect">
            <a:avLst/>
          </a:prstGeom>
          <a:solidFill>
            <a:srgbClr val="E88A00"/>
          </a:solidFill>
          <a:ln w="9525">
            <a:noFill/>
            <a:miter lim="800000"/>
            <a:headEnd/>
            <a:tailEnd/>
          </a:ln>
          <a:effectLst/>
        </p:spPr>
        <p:txBody>
          <a:bodyPr wrap="none" anchor="ctr"/>
          <a:lstStyle/>
          <a:p>
            <a:pPr algn="ctr" eaLnBrk="0" hangingPunct="0">
              <a:spcBef>
                <a:spcPct val="20000"/>
              </a:spcBef>
              <a:defRPr/>
            </a:pPr>
            <a:endParaRPr lang="pl-PL" dirty="0"/>
          </a:p>
        </p:txBody>
      </p:sp>
      <p:sp>
        <p:nvSpPr>
          <p:cNvPr id="4100" name="Rectangle 4"/>
          <p:cNvSpPr>
            <a:spLocks noChangeArrowheads="1"/>
          </p:cNvSpPr>
          <p:nvPr/>
        </p:nvSpPr>
        <p:spPr bwMode="auto">
          <a:xfrm>
            <a:off x="468314" y="6524625"/>
            <a:ext cx="8207375" cy="196850"/>
          </a:xfrm>
          <a:prstGeom prst="rect">
            <a:avLst/>
          </a:prstGeom>
          <a:noFill/>
          <a:ln w="9525">
            <a:noFill/>
            <a:miter lim="800000"/>
            <a:headEnd/>
            <a:tailEnd/>
          </a:ln>
        </p:spPr>
        <p:txBody>
          <a:bodyPr/>
          <a:lstStyle/>
          <a:p>
            <a:pPr algn="ctr"/>
            <a:endParaRPr lang="pl-PL" sz="1400" b="0" dirty="0">
              <a:solidFill>
                <a:schemeClr val="tx1"/>
              </a:solidFill>
            </a:endParaRPr>
          </a:p>
        </p:txBody>
      </p:sp>
      <p:pic>
        <p:nvPicPr>
          <p:cNvPr id="8200" name="Picture 9"/>
          <p:cNvPicPr>
            <a:picLocks noChangeAspect="1" noChangeArrowheads="1"/>
          </p:cNvPicPr>
          <p:nvPr/>
        </p:nvPicPr>
        <p:blipFill>
          <a:blip r:embed="rId2"/>
          <a:srcRect/>
          <a:stretch>
            <a:fillRect/>
          </a:stretch>
        </p:blipFill>
        <p:spPr bwMode="auto">
          <a:xfrm>
            <a:off x="7956550" y="260350"/>
            <a:ext cx="877888" cy="674688"/>
          </a:xfrm>
          <a:prstGeom prst="rect">
            <a:avLst/>
          </a:prstGeom>
          <a:noFill/>
          <a:ln w="15875">
            <a:solidFill>
              <a:srgbClr val="FFFFFF"/>
            </a:solidFill>
            <a:miter lim="800000"/>
            <a:headEnd/>
            <a:tailEnd/>
          </a:ln>
        </p:spPr>
      </p:pic>
      <p:sp>
        <p:nvSpPr>
          <p:cNvPr id="4103" name="Line 7"/>
          <p:cNvSpPr>
            <a:spLocks noChangeShapeType="1"/>
          </p:cNvSpPr>
          <p:nvPr/>
        </p:nvSpPr>
        <p:spPr bwMode="auto">
          <a:xfrm flipV="1">
            <a:off x="468314" y="981075"/>
            <a:ext cx="8351837" cy="0"/>
          </a:xfrm>
          <a:prstGeom prst="line">
            <a:avLst/>
          </a:prstGeom>
          <a:noFill/>
          <a:ln w="19050">
            <a:solidFill>
              <a:srgbClr val="FF6600"/>
            </a:solidFill>
            <a:round/>
            <a:headEnd/>
            <a:tailEnd/>
          </a:ln>
        </p:spPr>
        <p:txBody>
          <a:bodyPr/>
          <a:lstStyle/>
          <a:p>
            <a:endParaRPr lang="pl-PL" dirty="0"/>
          </a:p>
        </p:txBody>
      </p:sp>
      <p:pic>
        <p:nvPicPr>
          <p:cNvPr id="8202" name="Picture 10"/>
          <p:cNvPicPr>
            <a:picLocks noChangeAspect="1" noChangeArrowheads="1"/>
          </p:cNvPicPr>
          <p:nvPr/>
        </p:nvPicPr>
        <p:blipFill>
          <a:blip r:embed="rId3"/>
          <a:srcRect/>
          <a:stretch>
            <a:fillRect/>
          </a:stretch>
        </p:blipFill>
        <p:spPr bwMode="auto">
          <a:xfrm>
            <a:off x="468313" y="6021389"/>
            <a:ext cx="8458200" cy="590550"/>
          </a:xfrm>
          <a:prstGeom prst="rect">
            <a:avLst/>
          </a:prstGeom>
          <a:noFill/>
        </p:spPr>
      </p:pic>
      <p:sp>
        <p:nvSpPr>
          <p:cNvPr id="2" name="Line 7"/>
          <p:cNvSpPr>
            <a:spLocks noChangeShapeType="1"/>
          </p:cNvSpPr>
          <p:nvPr/>
        </p:nvSpPr>
        <p:spPr bwMode="auto">
          <a:xfrm flipV="1">
            <a:off x="468313" y="5949950"/>
            <a:ext cx="8424862" cy="0"/>
          </a:xfrm>
          <a:prstGeom prst="line">
            <a:avLst/>
          </a:prstGeom>
          <a:noFill/>
          <a:ln w="19050">
            <a:solidFill>
              <a:srgbClr val="FF6600"/>
            </a:solidFill>
            <a:round/>
            <a:headEnd/>
            <a:tailEnd/>
          </a:ln>
        </p:spPr>
        <p:txBody>
          <a:bodyPr/>
          <a:lstStyle/>
          <a:p>
            <a:endParaRPr lang="pl-P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WYNIKI KONSORCJUM STALI PO </a:t>
            </a:r>
            <a:br>
              <a:rPr lang="pl-PL"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pl-PL"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IV  KWARTAŁACH 2008 r. (w mln zł)</a:t>
            </a:r>
            <a:endParaRPr lang="pl-PL"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aphicFrame>
        <p:nvGraphicFramePr>
          <p:cNvPr id="5" name="Symbol zastępczy zawartości 4"/>
          <p:cNvGraphicFramePr>
            <a:graphicFrameLocks noGrp="1"/>
          </p:cNvGraphicFramePr>
          <p:nvPr>
            <p:ph idx="1"/>
          </p:nvPr>
        </p:nvGraphicFramePr>
        <p:xfrm>
          <a:off x="428596" y="1125539"/>
          <a:ext cx="8258204" cy="4803792"/>
        </p:xfrm>
        <a:graphic>
          <a:graphicData uri="http://schemas.openxmlformats.org/drawingml/2006/chart">
            <c:chart xmlns:c="http://schemas.openxmlformats.org/drawingml/2006/chart" xmlns:r="http://schemas.openxmlformats.org/officeDocument/2006/relationships" r:id="rId2"/>
          </a:graphicData>
        </a:graphic>
      </p:graphicFrame>
      <p:sp>
        <p:nvSpPr>
          <p:cNvPr id="4" name="Symbol zastępczy numeru slajdu 3"/>
          <p:cNvSpPr>
            <a:spLocks noGrp="1"/>
          </p:cNvSpPr>
          <p:nvPr>
            <p:ph type="sldNum" sz="quarter" idx="11"/>
          </p:nvPr>
        </p:nvSpPr>
        <p:spPr/>
        <p:txBody>
          <a:bodyPr/>
          <a:lstStyle/>
          <a:p>
            <a:fld id="{4351E0F8-9F5C-460D-837D-371B372803BC}" type="slidenum">
              <a:rPr lang="pl-PL" smtClean="0"/>
              <a:pPr/>
              <a:t>10</a:t>
            </a:fld>
            <a:endParaRPr lang="pl-PL" dirty="0"/>
          </a:p>
        </p:txBody>
      </p:sp>
      <p:sp>
        <p:nvSpPr>
          <p:cNvPr id="6" name="pole tekstowe 5"/>
          <p:cNvSpPr txBox="1"/>
          <p:nvPr/>
        </p:nvSpPr>
        <p:spPr>
          <a:xfrm>
            <a:off x="4429124" y="4572008"/>
            <a:ext cx="714380" cy="307777"/>
          </a:xfrm>
          <a:prstGeom prst="rect">
            <a:avLst/>
          </a:prstGeom>
          <a:noFill/>
        </p:spPr>
        <p:txBody>
          <a:bodyPr wrap="square" rtlCol="0">
            <a:spAutoFit/>
          </a:bodyPr>
          <a:lstStyle/>
          <a:p>
            <a:r>
              <a:rPr lang="pl-PL" sz="1400" dirty="0" smtClean="0"/>
              <a:t>17,2</a:t>
            </a:r>
            <a:endParaRPr lang="pl-PL" sz="1400" dirty="0"/>
          </a:p>
        </p:txBody>
      </p:sp>
      <p:sp>
        <p:nvSpPr>
          <p:cNvPr id="7" name="Strzałka w górę 6"/>
          <p:cNvSpPr/>
          <p:nvPr/>
        </p:nvSpPr>
        <p:spPr>
          <a:xfrm rot="21600000">
            <a:off x="2928926" y="1785926"/>
            <a:ext cx="285752" cy="500066"/>
          </a:xfrm>
          <a:prstGeom prst="upArrow">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8" name="Strzałka w górę 7"/>
          <p:cNvSpPr/>
          <p:nvPr/>
        </p:nvSpPr>
        <p:spPr>
          <a:xfrm>
            <a:off x="4286248" y="3286124"/>
            <a:ext cx="285752" cy="500066"/>
          </a:xfrm>
          <a:prstGeom prst="upArrow">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8596" y="214290"/>
            <a:ext cx="7429552" cy="785818"/>
          </a:xfrm>
        </p:spPr>
        <p:txBody>
          <a:bodyPr>
            <a:noAutofit/>
          </a:bodyPr>
          <a:lstStyle/>
          <a:p>
            <a:r>
              <a:rPr lang="pl-PL"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WYNIKI KONSORCJUM STALI PO </a:t>
            </a:r>
            <a:br>
              <a:rPr lang="pl-PL"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pl-PL"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IV  KWARTAŁACH 2008 r.</a:t>
            </a:r>
            <a:endParaRPr lang="pl-PL" b="1" dirty="0"/>
          </a:p>
        </p:txBody>
      </p:sp>
      <p:sp>
        <p:nvSpPr>
          <p:cNvPr id="3" name="Symbol zastępczy numeru slajdu 2"/>
          <p:cNvSpPr>
            <a:spLocks noGrp="1"/>
          </p:cNvSpPr>
          <p:nvPr>
            <p:ph type="sldNum" sz="quarter" idx="11"/>
          </p:nvPr>
        </p:nvSpPr>
        <p:spPr/>
        <p:txBody>
          <a:bodyPr/>
          <a:lstStyle/>
          <a:p>
            <a:fld id="{DFD64866-9C1A-4324-9430-76FCA15DD43E}" type="slidenum">
              <a:rPr lang="pl-PL" smtClean="0"/>
              <a:pPr/>
              <a:t>11</a:t>
            </a:fld>
            <a:endParaRPr lang="pl-PL" dirty="0"/>
          </a:p>
        </p:txBody>
      </p:sp>
      <p:sp>
        <p:nvSpPr>
          <p:cNvPr id="65537" name="Rectangle 1"/>
          <p:cNvSpPr>
            <a:spLocks noChangeArrowheads="1"/>
          </p:cNvSpPr>
          <p:nvPr/>
        </p:nvSpPr>
        <p:spPr bwMode="auto">
          <a:xfrm>
            <a:off x="0" y="0"/>
            <a:ext cx="184731" cy="38234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dirty="0" smtClean="0">
              <a:ln>
                <a:noFill/>
              </a:ln>
              <a:solidFill>
                <a:schemeClr val="tx1"/>
              </a:solidFill>
              <a:effectLst/>
              <a:latin typeface="Arial" pitchFamily="34" charset="0"/>
            </a:endParaRPr>
          </a:p>
        </p:txBody>
      </p:sp>
      <p:graphicFrame>
        <p:nvGraphicFramePr>
          <p:cNvPr id="7" name="Tabela 6"/>
          <p:cNvGraphicFramePr>
            <a:graphicFrameLocks noGrp="1"/>
          </p:cNvGraphicFramePr>
          <p:nvPr/>
        </p:nvGraphicFramePr>
        <p:xfrm>
          <a:off x="500033" y="1214419"/>
          <a:ext cx="8286807" cy="4500597"/>
        </p:xfrm>
        <a:graphic>
          <a:graphicData uri="http://schemas.openxmlformats.org/drawingml/2006/table">
            <a:tbl>
              <a:tblPr>
                <a:tableStyleId>{775DCB02-9BB8-47FD-8907-85C794F793BA}</a:tableStyleId>
              </a:tblPr>
              <a:tblGrid>
                <a:gridCol w="3564381"/>
                <a:gridCol w="1173085"/>
                <a:gridCol w="1173085"/>
                <a:gridCol w="1188128"/>
                <a:gridCol w="1188128"/>
              </a:tblGrid>
              <a:tr h="349270">
                <a:tc rowSpan="3">
                  <a:txBody>
                    <a:bodyPr/>
                    <a:lstStyle/>
                    <a:p>
                      <a:pPr rtl="0"/>
                      <a:r>
                        <a:rPr lang="pl-PL" sz="1050" b="1" dirty="0"/>
                        <a:t> </a:t>
                      </a:r>
                      <a:endParaRPr lang="pl-PL" sz="1050" b="1" dirty="0">
                        <a:solidFill>
                          <a:srgbClr val="008000"/>
                        </a:solidFill>
                      </a:endParaRPr>
                    </a:p>
                    <a:p>
                      <a:pPr algn="ctr" rtl="0"/>
                      <a:r>
                        <a:rPr lang="pl-PL" sz="1050" b="1" dirty="0"/>
                        <a:t>WYBRANE DANE FINANSOWE</a:t>
                      </a:r>
                      <a:endParaRPr lang="pl-PL" sz="1050" b="1" dirty="0">
                        <a:solidFill>
                          <a:srgbClr val="008000"/>
                        </a:solidFill>
                      </a:endParaRPr>
                    </a:p>
                  </a:txBody>
                  <a:tcPr marL="16081" marR="16081" marT="16081" marB="16081" anchor="ctr"/>
                </a:tc>
                <a:tc gridSpan="2">
                  <a:txBody>
                    <a:bodyPr/>
                    <a:lstStyle/>
                    <a:p>
                      <a:pPr algn="ctr" rtl="0"/>
                      <a:r>
                        <a:rPr lang="pl-PL" sz="1050" b="1" dirty="0"/>
                        <a:t>w tys. zł</a:t>
                      </a:r>
                      <a:endParaRPr lang="pl-PL" sz="1050" b="1" dirty="0">
                        <a:solidFill>
                          <a:srgbClr val="008000"/>
                        </a:solidFill>
                      </a:endParaRPr>
                    </a:p>
                  </a:txBody>
                  <a:tcPr marL="16081" marR="16081" marT="16081" marB="16081" anchor="ctr"/>
                </a:tc>
                <a:tc hMerge="1">
                  <a:txBody>
                    <a:bodyPr/>
                    <a:lstStyle/>
                    <a:p>
                      <a:endParaRPr lang="pl-PL"/>
                    </a:p>
                  </a:txBody>
                  <a:tcPr/>
                </a:tc>
                <a:tc gridSpan="2">
                  <a:txBody>
                    <a:bodyPr/>
                    <a:lstStyle/>
                    <a:p>
                      <a:pPr algn="ctr" rtl="0"/>
                      <a:r>
                        <a:rPr lang="pl-PL" sz="1050" b="1" dirty="0"/>
                        <a:t>w tys. EUR</a:t>
                      </a:r>
                      <a:endParaRPr lang="pl-PL" sz="1050" b="1" dirty="0">
                        <a:solidFill>
                          <a:srgbClr val="008000"/>
                        </a:solidFill>
                      </a:endParaRPr>
                    </a:p>
                  </a:txBody>
                  <a:tcPr marL="16081" marR="16081" marT="16081" marB="16081" anchor="ctr"/>
                </a:tc>
                <a:tc hMerge="1">
                  <a:txBody>
                    <a:bodyPr/>
                    <a:lstStyle/>
                    <a:p>
                      <a:endParaRPr lang="pl-PL"/>
                    </a:p>
                  </a:txBody>
                  <a:tcPr/>
                </a:tc>
              </a:tr>
              <a:tr h="349270">
                <a:tc vMerge="1">
                  <a:txBody>
                    <a:bodyPr/>
                    <a:lstStyle/>
                    <a:p>
                      <a:pPr algn="ctr" rtl="0"/>
                      <a:endParaRPr lang="pl-PL" sz="1050" dirty="0">
                        <a:solidFill>
                          <a:srgbClr val="008000"/>
                        </a:solidFill>
                      </a:endParaRPr>
                    </a:p>
                  </a:txBody>
                  <a:tcPr marL="16081" marR="16081" marT="16081" marB="16081"/>
                </a:tc>
                <a:tc>
                  <a:txBody>
                    <a:bodyPr/>
                    <a:lstStyle/>
                    <a:p>
                      <a:pPr algn="ctr" rtl="0"/>
                      <a:r>
                        <a:rPr lang="pl-PL" sz="1050" b="1" dirty="0"/>
                        <a:t>IV kwartały 2008</a:t>
                      </a:r>
                      <a:endParaRPr lang="pl-PL" sz="1050" b="1" dirty="0">
                        <a:solidFill>
                          <a:srgbClr val="008000"/>
                        </a:solidFill>
                      </a:endParaRPr>
                    </a:p>
                  </a:txBody>
                  <a:tcPr marL="16081" marR="16081" marT="16081" marB="16081" anchor="ctr"/>
                </a:tc>
                <a:tc>
                  <a:txBody>
                    <a:bodyPr/>
                    <a:lstStyle/>
                    <a:p>
                      <a:pPr algn="ctr" rtl="0"/>
                      <a:r>
                        <a:rPr lang="pl-PL" sz="1050" b="1" dirty="0"/>
                        <a:t>IV kwartały 2007</a:t>
                      </a:r>
                      <a:endParaRPr lang="pl-PL" sz="1050" b="1" dirty="0">
                        <a:solidFill>
                          <a:srgbClr val="008000"/>
                        </a:solidFill>
                      </a:endParaRPr>
                    </a:p>
                  </a:txBody>
                  <a:tcPr marL="16081" marR="16081" marT="16081" marB="16081" anchor="ctr"/>
                </a:tc>
                <a:tc>
                  <a:txBody>
                    <a:bodyPr/>
                    <a:lstStyle/>
                    <a:p>
                      <a:pPr algn="ctr" rtl="0"/>
                      <a:r>
                        <a:rPr lang="pl-PL" sz="1050" b="1" dirty="0"/>
                        <a:t>IV kwartały 2008</a:t>
                      </a:r>
                      <a:endParaRPr lang="pl-PL" sz="1050" b="1" dirty="0">
                        <a:solidFill>
                          <a:srgbClr val="008000"/>
                        </a:solidFill>
                      </a:endParaRPr>
                    </a:p>
                  </a:txBody>
                  <a:tcPr marL="16081" marR="16081" marT="16081" marB="16081" anchor="ctr"/>
                </a:tc>
                <a:tc>
                  <a:txBody>
                    <a:bodyPr/>
                    <a:lstStyle/>
                    <a:p>
                      <a:pPr algn="ctr" rtl="0"/>
                      <a:r>
                        <a:rPr lang="pl-PL" sz="1050" b="1" dirty="0"/>
                        <a:t>IV kwartały 2007</a:t>
                      </a:r>
                      <a:endParaRPr lang="pl-PL" sz="1050" b="1" dirty="0">
                        <a:solidFill>
                          <a:srgbClr val="008000"/>
                        </a:solidFill>
                      </a:endParaRPr>
                    </a:p>
                  </a:txBody>
                  <a:tcPr marL="16081" marR="16081" marT="16081" marB="16081" anchor="ctr"/>
                </a:tc>
              </a:tr>
              <a:tr h="640089">
                <a:tc vMerge="1">
                  <a:txBody>
                    <a:bodyPr/>
                    <a:lstStyle/>
                    <a:p>
                      <a:endParaRPr lang="pl-PL"/>
                    </a:p>
                  </a:txBody>
                  <a:tcPr/>
                </a:tc>
                <a:tc>
                  <a:txBody>
                    <a:bodyPr/>
                    <a:lstStyle/>
                    <a:p>
                      <a:pPr algn="ctr" rtl="0"/>
                      <a:r>
                        <a:rPr lang="pl-PL" sz="1050" b="1" dirty="0"/>
                        <a:t>od 01.01.2008 </a:t>
                      </a:r>
                      <a:endParaRPr lang="pl-PL" sz="1050" b="1" dirty="0" smtClean="0"/>
                    </a:p>
                    <a:p>
                      <a:pPr algn="ctr" rtl="0"/>
                      <a:r>
                        <a:rPr lang="pl-PL" sz="1050" b="1" dirty="0" smtClean="0"/>
                        <a:t>do </a:t>
                      </a:r>
                      <a:r>
                        <a:rPr lang="pl-PL" sz="1050" b="1" dirty="0"/>
                        <a:t>31.12.2008</a:t>
                      </a:r>
                      <a:endParaRPr lang="pl-PL" sz="1050" b="1" dirty="0">
                        <a:solidFill>
                          <a:srgbClr val="008000"/>
                        </a:solidFill>
                      </a:endParaRPr>
                    </a:p>
                  </a:txBody>
                  <a:tcPr marL="16081" marR="16081" marT="16081" marB="16081" anchor="ctr"/>
                </a:tc>
                <a:tc>
                  <a:txBody>
                    <a:bodyPr/>
                    <a:lstStyle/>
                    <a:p>
                      <a:pPr algn="ctr" rtl="0"/>
                      <a:r>
                        <a:rPr lang="pl-PL" sz="1050" b="1" dirty="0"/>
                        <a:t>od 01.01.2007 </a:t>
                      </a:r>
                      <a:endParaRPr lang="pl-PL" sz="1050" b="1" dirty="0" smtClean="0"/>
                    </a:p>
                    <a:p>
                      <a:pPr algn="ctr" rtl="0"/>
                      <a:r>
                        <a:rPr lang="pl-PL" sz="1050" b="1" dirty="0" smtClean="0"/>
                        <a:t>do </a:t>
                      </a:r>
                      <a:r>
                        <a:rPr lang="pl-PL" sz="1050" b="1" dirty="0"/>
                        <a:t>31.12.2007</a:t>
                      </a:r>
                      <a:endParaRPr lang="pl-PL" sz="1050" b="1" dirty="0">
                        <a:solidFill>
                          <a:srgbClr val="008000"/>
                        </a:solidFill>
                      </a:endParaRPr>
                    </a:p>
                  </a:txBody>
                  <a:tcPr marL="16081" marR="16081" marT="16081" marB="16081" anchor="ctr"/>
                </a:tc>
                <a:tc>
                  <a:txBody>
                    <a:bodyPr/>
                    <a:lstStyle/>
                    <a:p>
                      <a:pPr algn="ctr" rtl="0"/>
                      <a:r>
                        <a:rPr lang="pl-PL" sz="1050" b="1" dirty="0"/>
                        <a:t>od 01.01.2008 </a:t>
                      </a:r>
                      <a:endParaRPr lang="pl-PL" sz="1050" b="1" dirty="0" smtClean="0"/>
                    </a:p>
                    <a:p>
                      <a:pPr algn="ctr" rtl="0"/>
                      <a:r>
                        <a:rPr lang="pl-PL" sz="1050" b="1" dirty="0" smtClean="0"/>
                        <a:t>do </a:t>
                      </a:r>
                      <a:r>
                        <a:rPr lang="pl-PL" sz="1050" b="1" dirty="0"/>
                        <a:t>31.12.2008</a:t>
                      </a:r>
                      <a:endParaRPr lang="pl-PL" sz="1050" b="1" dirty="0">
                        <a:solidFill>
                          <a:srgbClr val="008000"/>
                        </a:solidFill>
                      </a:endParaRPr>
                    </a:p>
                  </a:txBody>
                  <a:tcPr marL="16081" marR="16081" marT="16081" marB="16081" anchor="ctr"/>
                </a:tc>
                <a:tc>
                  <a:txBody>
                    <a:bodyPr/>
                    <a:lstStyle/>
                    <a:p>
                      <a:pPr algn="ctr" rtl="0"/>
                      <a:r>
                        <a:rPr lang="pl-PL" sz="1050" b="1" dirty="0"/>
                        <a:t>od 01.01.2007 </a:t>
                      </a:r>
                      <a:endParaRPr lang="pl-PL" sz="1050" b="1" dirty="0" smtClean="0"/>
                    </a:p>
                    <a:p>
                      <a:pPr algn="ctr" rtl="0"/>
                      <a:r>
                        <a:rPr lang="pl-PL" sz="1050" b="1" dirty="0" smtClean="0"/>
                        <a:t>do </a:t>
                      </a:r>
                      <a:r>
                        <a:rPr lang="pl-PL" sz="1050" b="1" dirty="0"/>
                        <a:t>31.12.2007</a:t>
                      </a:r>
                      <a:endParaRPr lang="pl-PL" sz="1050" b="1" dirty="0">
                        <a:solidFill>
                          <a:srgbClr val="008000"/>
                        </a:solidFill>
                      </a:endParaRPr>
                    </a:p>
                  </a:txBody>
                  <a:tcPr marL="16081" marR="16081" marT="16081" marB="16081" anchor="ctr"/>
                </a:tc>
              </a:tr>
              <a:tr h="640089">
                <a:tc>
                  <a:txBody>
                    <a:bodyPr/>
                    <a:lstStyle/>
                    <a:p>
                      <a:pPr rtl="0"/>
                      <a:r>
                        <a:rPr lang="pl-PL" sz="1050" dirty="0"/>
                        <a:t>I. Przychody netto ze sprzedaży produktów, towarów i materiałów</a:t>
                      </a:r>
                      <a:endParaRPr lang="pl-PL" sz="1050" dirty="0">
                        <a:solidFill>
                          <a:srgbClr val="008000"/>
                        </a:solidFill>
                      </a:endParaRPr>
                    </a:p>
                  </a:txBody>
                  <a:tcPr marL="16081" marR="16081" marT="16081" marB="16081" anchor="ctr"/>
                </a:tc>
                <a:tc>
                  <a:txBody>
                    <a:bodyPr/>
                    <a:lstStyle/>
                    <a:p>
                      <a:pPr algn="r" rtl="0"/>
                      <a:r>
                        <a:rPr lang="pl-PL" sz="1050"/>
                        <a:t>757 425</a:t>
                      </a:r>
                      <a:endParaRPr lang="pl-PL" sz="1050">
                        <a:solidFill>
                          <a:srgbClr val="008000"/>
                        </a:solidFill>
                      </a:endParaRPr>
                    </a:p>
                  </a:txBody>
                  <a:tcPr marL="16081" marR="16081" marT="16081" marB="16081" anchor="ctr"/>
                </a:tc>
                <a:tc>
                  <a:txBody>
                    <a:bodyPr/>
                    <a:lstStyle/>
                    <a:p>
                      <a:pPr algn="r" rtl="0"/>
                      <a:r>
                        <a:rPr lang="pl-PL" sz="1050"/>
                        <a:t>398 738</a:t>
                      </a:r>
                      <a:endParaRPr lang="pl-PL" sz="1050">
                        <a:solidFill>
                          <a:srgbClr val="008000"/>
                        </a:solidFill>
                      </a:endParaRPr>
                    </a:p>
                  </a:txBody>
                  <a:tcPr marL="16081" marR="16081" marT="16081" marB="16081" anchor="ctr"/>
                </a:tc>
                <a:tc>
                  <a:txBody>
                    <a:bodyPr/>
                    <a:lstStyle/>
                    <a:p>
                      <a:pPr algn="r" rtl="0"/>
                      <a:r>
                        <a:rPr lang="pl-PL" sz="1050" dirty="0"/>
                        <a:t>214 440</a:t>
                      </a:r>
                      <a:endParaRPr lang="pl-PL" sz="1050" dirty="0">
                        <a:solidFill>
                          <a:srgbClr val="008000"/>
                        </a:solidFill>
                      </a:endParaRPr>
                    </a:p>
                  </a:txBody>
                  <a:tcPr marL="16081" marR="16081" marT="16081" marB="16081" anchor="ctr"/>
                </a:tc>
                <a:tc>
                  <a:txBody>
                    <a:bodyPr/>
                    <a:lstStyle/>
                    <a:p>
                      <a:pPr algn="r" rtl="0"/>
                      <a:r>
                        <a:rPr lang="pl-PL" sz="1050" dirty="0"/>
                        <a:t>105 576</a:t>
                      </a:r>
                      <a:endParaRPr lang="pl-PL" sz="1050" dirty="0">
                        <a:solidFill>
                          <a:srgbClr val="008000"/>
                        </a:solidFill>
                      </a:endParaRPr>
                    </a:p>
                  </a:txBody>
                  <a:tcPr marL="16081" marR="16081" marT="16081" marB="16081" anchor="ctr"/>
                </a:tc>
              </a:tr>
              <a:tr h="349270">
                <a:tc>
                  <a:txBody>
                    <a:bodyPr/>
                    <a:lstStyle/>
                    <a:p>
                      <a:pPr rtl="0"/>
                      <a:r>
                        <a:rPr lang="pl-PL" sz="1050"/>
                        <a:t>II. Zysk (strata) na działalności operacyjnej</a:t>
                      </a:r>
                      <a:endParaRPr lang="pl-PL" sz="1050">
                        <a:solidFill>
                          <a:srgbClr val="008000"/>
                        </a:solidFill>
                      </a:endParaRPr>
                    </a:p>
                  </a:txBody>
                  <a:tcPr marL="16081" marR="16081" marT="16081" marB="16081" anchor="ctr"/>
                </a:tc>
                <a:tc>
                  <a:txBody>
                    <a:bodyPr/>
                    <a:lstStyle/>
                    <a:p>
                      <a:pPr algn="r" rtl="0"/>
                      <a:r>
                        <a:rPr lang="pl-PL" sz="1050" dirty="0"/>
                        <a:t>23 277</a:t>
                      </a:r>
                      <a:endParaRPr lang="pl-PL" sz="1050" dirty="0">
                        <a:solidFill>
                          <a:srgbClr val="008000"/>
                        </a:solidFill>
                      </a:endParaRPr>
                    </a:p>
                  </a:txBody>
                  <a:tcPr marL="16081" marR="16081" marT="16081" marB="16081" anchor="ctr"/>
                </a:tc>
                <a:tc>
                  <a:txBody>
                    <a:bodyPr/>
                    <a:lstStyle/>
                    <a:p>
                      <a:pPr algn="r" rtl="0"/>
                      <a:r>
                        <a:rPr lang="pl-PL" sz="1050"/>
                        <a:t>17 233</a:t>
                      </a:r>
                      <a:endParaRPr lang="pl-PL" sz="1050">
                        <a:solidFill>
                          <a:srgbClr val="008000"/>
                        </a:solidFill>
                      </a:endParaRPr>
                    </a:p>
                  </a:txBody>
                  <a:tcPr marL="16081" marR="16081" marT="16081" marB="16081" anchor="ctr"/>
                </a:tc>
                <a:tc>
                  <a:txBody>
                    <a:bodyPr/>
                    <a:lstStyle/>
                    <a:p>
                      <a:pPr algn="r" rtl="0"/>
                      <a:r>
                        <a:rPr lang="pl-PL" sz="1050" dirty="0"/>
                        <a:t>6 590</a:t>
                      </a:r>
                      <a:endParaRPr lang="pl-PL" sz="1050" dirty="0">
                        <a:solidFill>
                          <a:srgbClr val="008000"/>
                        </a:solidFill>
                      </a:endParaRPr>
                    </a:p>
                  </a:txBody>
                  <a:tcPr marL="16081" marR="16081" marT="16081" marB="16081" anchor="ctr"/>
                </a:tc>
                <a:tc>
                  <a:txBody>
                    <a:bodyPr/>
                    <a:lstStyle/>
                    <a:p>
                      <a:pPr algn="r" rtl="0"/>
                      <a:r>
                        <a:rPr lang="pl-PL" sz="1050" dirty="0"/>
                        <a:t>4 563</a:t>
                      </a:r>
                      <a:endParaRPr lang="pl-PL" sz="1050" dirty="0">
                        <a:solidFill>
                          <a:srgbClr val="008000"/>
                        </a:solidFill>
                      </a:endParaRPr>
                    </a:p>
                  </a:txBody>
                  <a:tcPr marL="16081" marR="16081" marT="16081" marB="16081" anchor="ctr"/>
                </a:tc>
              </a:tr>
              <a:tr h="349270">
                <a:tc>
                  <a:txBody>
                    <a:bodyPr/>
                    <a:lstStyle/>
                    <a:p>
                      <a:pPr rtl="0"/>
                      <a:r>
                        <a:rPr lang="pl-PL" sz="1050" dirty="0"/>
                        <a:t>III. Zysk (strata) brutto</a:t>
                      </a:r>
                      <a:endParaRPr lang="pl-PL" sz="1050" dirty="0">
                        <a:solidFill>
                          <a:srgbClr val="008000"/>
                        </a:solidFill>
                      </a:endParaRPr>
                    </a:p>
                  </a:txBody>
                  <a:tcPr marL="16081" marR="16081" marT="16081" marB="16081" anchor="ctr"/>
                </a:tc>
                <a:tc>
                  <a:txBody>
                    <a:bodyPr/>
                    <a:lstStyle/>
                    <a:p>
                      <a:pPr algn="r" rtl="0"/>
                      <a:r>
                        <a:rPr lang="pl-PL" sz="1050" dirty="0"/>
                        <a:t>18 702</a:t>
                      </a:r>
                      <a:endParaRPr lang="pl-PL" sz="1050" dirty="0">
                        <a:solidFill>
                          <a:srgbClr val="008000"/>
                        </a:solidFill>
                      </a:endParaRPr>
                    </a:p>
                  </a:txBody>
                  <a:tcPr marL="16081" marR="16081" marT="16081" marB="16081" anchor="ctr"/>
                </a:tc>
                <a:tc>
                  <a:txBody>
                    <a:bodyPr/>
                    <a:lstStyle/>
                    <a:p>
                      <a:pPr algn="r" rtl="0"/>
                      <a:r>
                        <a:rPr lang="pl-PL" sz="1050"/>
                        <a:t>15 994</a:t>
                      </a:r>
                      <a:endParaRPr lang="pl-PL" sz="1050">
                        <a:solidFill>
                          <a:srgbClr val="008000"/>
                        </a:solidFill>
                      </a:endParaRPr>
                    </a:p>
                  </a:txBody>
                  <a:tcPr marL="16081" marR="16081" marT="16081" marB="16081" anchor="ctr"/>
                </a:tc>
                <a:tc>
                  <a:txBody>
                    <a:bodyPr/>
                    <a:lstStyle/>
                    <a:p>
                      <a:pPr algn="r" rtl="0"/>
                      <a:r>
                        <a:rPr lang="pl-PL" sz="1050" dirty="0"/>
                        <a:t>5 295</a:t>
                      </a:r>
                      <a:endParaRPr lang="pl-PL" sz="1050" dirty="0">
                        <a:solidFill>
                          <a:srgbClr val="008000"/>
                        </a:solidFill>
                      </a:endParaRPr>
                    </a:p>
                  </a:txBody>
                  <a:tcPr marL="16081" marR="16081" marT="16081" marB="16081" anchor="ctr"/>
                </a:tc>
                <a:tc>
                  <a:txBody>
                    <a:bodyPr/>
                    <a:lstStyle/>
                    <a:p>
                      <a:pPr algn="r" rtl="0"/>
                      <a:r>
                        <a:rPr lang="pl-PL" sz="1050" dirty="0"/>
                        <a:t>4 235</a:t>
                      </a:r>
                      <a:endParaRPr lang="pl-PL" sz="1050" dirty="0">
                        <a:solidFill>
                          <a:srgbClr val="008000"/>
                        </a:solidFill>
                      </a:endParaRPr>
                    </a:p>
                  </a:txBody>
                  <a:tcPr marL="16081" marR="16081" marT="16081" marB="16081" anchor="ctr"/>
                </a:tc>
              </a:tr>
              <a:tr h="349270">
                <a:tc>
                  <a:txBody>
                    <a:bodyPr/>
                    <a:lstStyle/>
                    <a:p>
                      <a:pPr rtl="0"/>
                      <a:r>
                        <a:rPr lang="pl-PL" sz="1050" dirty="0"/>
                        <a:t>IV. Zysk (strata) netto</a:t>
                      </a:r>
                      <a:endParaRPr lang="pl-PL" sz="1050" dirty="0">
                        <a:solidFill>
                          <a:srgbClr val="008000"/>
                        </a:solidFill>
                      </a:endParaRPr>
                    </a:p>
                  </a:txBody>
                  <a:tcPr marL="16081" marR="16081" marT="16081" marB="16081" anchor="ctr"/>
                </a:tc>
                <a:tc>
                  <a:txBody>
                    <a:bodyPr/>
                    <a:lstStyle/>
                    <a:p>
                      <a:pPr algn="r" rtl="0"/>
                      <a:r>
                        <a:rPr lang="pl-PL" sz="1050" dirty="0"/>
                        <a:t>14 629</a:t>
                      </a:r>
                      <a:endParaRPr lang="pl-PL" sz="1050" dirty="0">
                        <a:solidFill>
                          <a:srgbClr val="008000"/>
                        </a:solidFill>
                      </a:endParaRPr>
                    </a:p>
                  </a:txBody>
                  <a:tcPr marL="16081" marR="16081" marT="16081" marB="16081" anchor="ctr"/>
                </a:tc>
                <a:tc>
                  <a:txBody>
                    <a:bodyPr/>
                    <a:lstStyle/>
                    <a:p>
                      <a:pPr algn="r" rtl="0"/>
                      <a:r>
                        <a:rPr lang="pl-PL" sz="1050"/>
                        <a:t>13 053</a:t>
                      </a:r>
                      <a:endParaRPr lang="pl-PL" sz="1050">
                        <a:solidFill>
                          <a:srgbClr val="008000"/>
                        </a:solidFill>
                      </a:endParaRPr>
                    </a:p>
                  </a:txBody>
                  <a:tcPr marL="16081" marR="16081" marT="16081" marB="16081" anchor="ctr"/>
                </a:tc>
                <a:tc>
                  <a:txBody>
                    <a:bodyPr/>
                    <a:lstStyle/>
                    <a:p>
                      <a:pPr algn="r" rtl="0"/>
                      <a:r>
                        <a:rPr lang="pl-PL" sz="1050" dirty="0"/>
                        <a:t>4 142</a:t>
                      </a:r>
                      <a:endParaRPr lang="pl-PL" sz="1050" dirty="0">
                        <a:solidFill>
                          <a:srgbClr val="008000"/>
                        </a:solidFill>
                      </a:endParaRPr>
                    </a:p>
                  </a:txBody>
                  <a:tcPr marL="16081" marR="16081" marT="16081" marB="16081" anchor="ctr"/>
                </a:tc>
                <a:tc>
                  <a:txBody>
                    <a:bodyPr/>
                    <a:lstStyle/>
                    <a:p>
                      <a:pPr algn="r" rtl="0"/>
                      <a:r>
                        <a:rPr lang="pl-PL" sz="1050" dirty="0"/>
                        <a:t>3 456</a:t>
                      </a:r>
                      <a:endParaRPr lang="pl-PL" sz="1050" dirty="0">
                        <a:solidFill>
                          <a:srgbClr val="008000"/>
                        </a:solidFill>
                      </a:endParaRPr>
                    </a:p>
                  </a:txBody>
                  <a:tcPr marL="16081" marR="16081" marT="16081" marB="16081" anchor="ctr"/>
                </a:tc>
              </a:tr>
              <a:tr h="349270">
                <a:tc>
                  <a:txBody>
                    <a:bodyPr/>
                    <a:lstStyle/>
                    <a:p>
                      <a:pPr rtl="0"/>
                      <a:r>
                        <a:rPr lang="pl-PL" sz="1050"/>
                        <a:t>V. Przepływy pieniężne netto z działalności operacyjnej</a:t>
                      </a:r>
                      <a:endParaRPr lang="pl-PL" sz="1050">
                        <a:solidFill>
                          <a:srgbClr val="008000"/>
                        </a:solidFill>
                      </a:endParaRPr>
                    </a:p>
                  </a:txBody>
                  <a:tcPr marL="16081" marR="16081" marT="16081" marB="16081" anchor="ctr"/>
                </a:tc>
                <a:tc>
                  <a:txBody>
                    <a:bodyPr/>
                    <a:lstStyle/>
                    <a:p>
                      <a:pPr algn="r" rtl="0"/>
                      <a:r>
                        <a:rPr lang="pl-PL" sz="1050"/>
                        <a:t>22 665</a:t>
                      </a:r>
                      <a:endParaRPr lang="pl-PL" sz="1050">
                        <a:solidFill>
                          <a:srgbClr val="008000"/>
                        </a:solidFill>
                      </a:endParaRPr>
                    </a:p>
                  </a:txBody>
                  <a:tcPr marL="16081" marR="16081" marT="16081" marB="16081" anchor="ctr"/>
                </a:tc>
                <a:tc>
                  <a:txBody>
                    <a:bodyPr/>
                    <a:lstStyle/>
                    <a:p>
                      <a:pPr algn="r" rtl="0"/>
                      <a:r>
                        <a:rPr lang="pl-PL" sz="1050"/>
                        <a:t>13 521</a:t>
                      </a:r>
                      <a:endParaRPr lang="pl-PL" sz="1050">
                        <a:solidFill>
                          <a:srgbClr val="008000"/>
                        </a:solidFill>
                      </a:endParaRPr>
                    </a:p>
                  </a:txBody>
                  <a:tcPr marL="16081" marR="16081" marT="16081" marB="16081" anchor="ctr"/>
                </a:tc>
                <a:tc>
                  <a:txBody>
                    <a:bodyPr/>
                    <a:lstStyle/>
                    <a:p>
                      <a:pPr algn="r" rtl="0"/>
                      <a:r>
                        <a:rPr lang="pl-PL" sz="1050"/>
                        <a:t>6 417</a:t>
                      </a:r>
                      <a:endParaRPr lang="pl-PL" sz="1050">
                        <a:solidFill>
                          <a:srgbClr val="008000"/>
                        </a:solidFill>
                      </a:endParaRPr>
                    </a:p>
                  </a:txBody>
                  <a:tcPr marL="16081" marR="16081" marT="16081" marB="16081" anchor="ctr"/>
                </a:tc>
                <a:tc>
                  <a:txBody>
                    <a:bodyPr/>
                    <a:lstStyle/>
                    <a:p>
                      <a:pPr algn="r" rtl="0"/>
                      <a:r>
                        <a:rPr lang="pl-PL" sz="1050" dirty="0"/>
                        <a:t>3 580</a:t>
                      </a:r>
                      <a:endParaRPr lang="pl-PL" sz="1050" dirty="0">
                        <a:solidFill>
                          <a:srgbClr val="008000"/>
                        </a:solidFill>
                      </a:endParaRPr>
                    </a:p>
                  </a:txBody>
                  <a:tcPr marL="16081" marR="16081" marT="16081" marB="16081" anchor="ctr"/>
                </a:tc>
              </a:tr>
              <a:tr h="426259">
                <a:tc>
                  <a:txBody>
                    <a:bodyPr/>
                    <a:lstStyle/>
                    <a:p>
                      <a:pPr rtl="0"/>
                      <a:r>
                        <a:rPr lang="pl-PL" sz="1050"/>
                        <a:t>VI. Przepływy pieniężne netto z działalności inwestycyjnej</a:t>
                      </a:r>
                      <a:endParaRPr lang="pl-PL" sz="1050">
                        <a:solidFill>
                          <a:srgbClr val="008000"/>
                        </a:solidFill>
                      </a:endParaRPr>
                    </a:p>
                  </a:txBody>
                  <a:tcPr marL="16081" marR="16081" marT="16081" marB="16081" anchor="ctr"/>
                </a:tc>
                <a:tc>
                  <a:txBody>
                    <a:bodyPr/>
                    <a:lstStyle/>
                    <a:p>
                      <a:pPr algn="r" rtl="0"/>
                      <a:r>
                        <a:rPr lang="pl-PL" sz="1050"/>
                        <a:t>-12 503</a:t>
                      </a:r>
                      <a:endParaRPr lang="pl-PL" sz="1050">
                        <a:solidFill>
                          <a:srgbClr val="008000"/>
                        </a:solidFill>
                      </a:endParaRPr>
                    </a:p>
                  </a:txBody>
                  <a:tcPr marL="16081" marR="16081" marT="16081" marB="16081" anchor="ctr"/>
                </a:tc>
                <a:tc>
                  <a:txBody>
                    <a:bodyPr/>
                    <a:lstStyle/>
                    <a:p>
                      <a:pPr algn="r" rtl="0"/>
                      <a:r>
                        <a:rPr lang="pl-PL" sz="1050" dirty="0"/>
                        <a:t>- 13 955</a:t>
                      </a:r>
                      <a:endParaRPr lang="pl-PL" sz="1050" dirty="0">
                        <a:solidFill>
                          <a:srgbClr val="008000"/>
                        </a:solidFill>
                      </a:endParaRPr>
                    </a:p>
                  </a:txBody>
                  <a:tcPr marL="16081" marR="16081" marT="16081" marB="16081" anchor="ctr"/>
                </a:tc>
                <a:tc>
                  <a:txBody>
                    <a:bodyPr/>
                    <a:lstStyle/>
                    <a:p>
                      <a:pPr algn="r" rtl="0"/>
                      <a:r>
                        <a:rPr lang="pl-PL" sz="1050"/>
                        <a:t>- 3 540</a:t>
                      </a:r>
                      <a:endParaRPr lang="pl-PL" sz="1050">
                        <a:solidFill>
                          <a:srgbClr val="008000"/>
                        </a:solidFill>
                      </a:endParaRPr>
                    </a:p>
                  </a:txBody>
                  <a:tcPr marL="16081" marR="16081" marT="16081" marB="16081" anchor="ctr"/>
                </a:tc>
                <a:tc>
                  <a:txBody>
                    <a:bodyPr/>
                    <a:lstStyle/>
                    <a:p>
                      <a:pPr algn="r" rtl="0"/>
                      <a:r>
                        <a:rPr lang="pl-PL" sz="1050" dirty="0"/>
                        <a:t>- 3 695</a:t>
                      </a:r>
                      <a:endParaRPr lang="pl-PL" sz="1050" dirty="0">
                        <a:solidFill>
                          <a:srgbClr val="008000"/>
                        </a:solidFill>
                      </a:endParaRPr>
                    </a:p>
                  </a:txBody>
                  <a:tcPr marL="16081" marR="16081" marT="16081" marB="16081" anchor="ctr"/>
                </a:tc>
              </a:tr>
              <a:tr h="349270">
                <a:tc>
                  <a:txBody>
                    <a:bodyPr/>
                    <a:lstStyle/>
                    <a:p>
                      <a:pPr rtl="0"/>
                      <a:r>
                        <a:rPr lang="pl-PL" sz="1050"/>
                        <a:t>VII. Przepływy pieniężne netto z działalności finansowej</a:t>
                      </a:r>
                      <a:endParaRPr lang="pl-PL" sz="1050">
                        <a:solidFill>
                          <a:srgbClr val="008000"/>
                        </a:solidFill>
                      </a:endParaRPr>
                    </a:p>
                  </a:txBody>
                  <a:tcPr marL="16081" marR="16081" marT="16081" marB="16081" anchor="ctr"/>
                </a:tc>
                <a:tc>
                  <a:txBody>
                    <a:bodyPr/>
                    <a:lstStyle/>
                    <a:p>
                      <a:pPr algn="r" rtl="0"/>
                      <a:r>
                        <a:rPr lang="pl-PL" sz="1050"/>
                        <a:t>- 7 526</a:t>
                      </a:r>
                      <a:endParaRPr lang="pl-PL" sz="1050">
                        <a:solidFill>
                          <a:srgbClr val="008000"/>
                        </a:solidFill>
                      </a:endParaRPr>
                    </a:p>
                  </a:txBody>
                  <a:tcPr marL="16081" marR="16081" marT="16081" marB="16081" anchor="ctr"/>
                </a:tc>
                <a:tc>
                  <a:txBody>
                    <a:bodyPr/>
                    <a:lstStyle/>
                    <a:p>
                      <a:pPr algn="r" rtl="0"/>
                      <a:r>
                        <a:rPr lang="pl-PL" sz="1050" dirty="0"/>
                        <a:t>15 911</a:t>
                      </a:r>
                      <a:endParaRPr lang="pl-PL" sz="1050" dirty="0">
                        <a:solidFill>
                          <a:srgbClr val="008000"/>
                        </a:solidFill>
                      </a:endParaRPr>
                    </a:p>
                  </a:txBody>
                  <a:tcPr marL="16081" marR="16081" marT="16081" marB="16081" anchor="ctr"/>
                </a:tc>
                <a:tc>
                  <a:txBody>
                    <a:bodyPr/>
                    <a:lstStyle/>
                    <a:p>
                      <a:pPr algn="r" rtl="0"/>
                      <a:r>
                        <a:rPr lang="pl-PL" sz="1050"/>
                        <a:t>- 2 131</a:t>
                      </a:r>
                      <a:endParaRPr lang="pl-PL" sz="1050">
                        <a:solidFill>
                          <a:srgbClr val="008000"/>
                        </a:solidFill>
                      </a:endParaRPr>
                    </a:p>
                  </a:txBody>
                  <a:tcPr marL="16081" marR="16081" marT="16081" marB="16081" anchor="ctr"/>
                </a:tc>
                <a:tc>
                  <a:txBody>
                    <a:bodyPr/>
                    <a:lstStyle/>
                    <a:p>
                      <a:pPr algn="r" rtl="0"/>
                      <a:r>
                        <a:rPr lang="pl-PL" sz="1050" dirty="0"/>
                        <a:t>4 213</a:t>
                      </a:r>
                      <a:endParaRPr lang="pl-PL" sz="1050" dirty="0">
                        <a:solidFill>
                          <a:srgbClr val="008000"/>
                        </a:solidFill>
                      </a:endParaRPr>
                    </a:p>
                  </a:txBody>
                  <a:tcPr marL="16081" marR="16081" marT="16081" marB="16081" anchor="ctr"/>
                </a:tc>
              </a:tr>
              <a:tr h="349270">
                <a:tc>
                  <a:txBody>
                    <a:bodyPr/>
                    <a:lstStyle/>
                    <a:p>
                      <a:pPr rtl="0"/>
                      <a:r>
                        <a:rPr lang="pl-PL" sz="1050"/>
                        <a:t>VIII. Przepływy pieniężne netto, razem</a:t>
                      </a:r>
                      <a:endParaRPr lang="pl-PL" sz="1050">
                        <a:solidFill>
                          <a:srgbClr val="008000"/>
                        </a:solidFill>
                      </a:endParaRPr>
                    </a:p>
                  </a:txBody>
                  <a:tcPr marL="16081" marR="16081" marT="16081" marB="16081" anchor="ctr"/>
                </a:tc>
                <a:tc>
                  <a:txBody>
                    <a:bodyPr/>
                    <a:lstStyle/>
                    <a:p>
                      <a:pPr algn="r" rtl="0"/>
                      <a:r>
                        <a:rPr lang="pl-PL" sz="1050"/>
                        <a:t>2 636</a:t>
                      </a:r>
                      <a:endParaRPr lang="pl-PL" sz="1050">
                        <a:solidFill>
                          <a:srgbClr val="008000"/>
                        </a:solidFill>
                      </a:endParaRPr>
                    </a:p>
                  </a:txBody>
                  <a:tcPr marL="16081" marR="16081" marT="16081" marB="16081" anchor="ctr"/>
                </a:tc>
                <a:tc>
                  <a:txBody>
                    <a:bodyPr/>
                    <a:lstStyle/>
                    <a:p>
                      <a:pPr algn="r" rtl="0"/>
                      <a:r>
                        <a:rPr lang="pl-PL" sz="1050"/>
                        <a:t>15 477</a:t>
                      </a:r>
                      <a:endParaRPr lang="pl-PL" sz="1050">
                        <a:solidFill>
                          <a:srgbClr val="008000"/>
                        </a:solidFill>
                      </a:endParaRPr>
                    </a:p>
                  </a:txBody>
                  <a:tcPr marL="16081" marR="16081" marT="16081" marB="16081" anchor="ctr"/>
                </a:tc>
                <a:tc>
                  <a:txBody>
                    <a:bodyPr/>
                    <a:lstStyle/>
                    <a:p>
                      <a:pPr algn="r" rtl="0"/>
                      <a:r>
                        <a:rPr lang="pl-PL" sz="1050" dirty="0"/>
                        <a:t>746</a:t>
                      </a:r>
                      <a:endParaRPr lang="pl-PL" sz="1050" dirty="0">
                        <a:solidFill>
                          <a:srgbClr val="008000"/>
                        </a:solidFill>
                      </a:endParaRPr>
                    </a:p>
                  </a:txBody>
                  <a:tcPr marL="16081" marR="16081" marT="16081" marB="16081" anchor="ctr"/>
                </a:tc>
                <a:tc>
                  <a:txBody>
                    <a:bodyPr/>
                    <a:lstStyle/>
                    <a:p>
                      <a:pPr algn="r" rtl="0"/>
                      <a:r>
                        <a:rPr lang="pl-PL" sz="1050" dirty="0"/>
                        <a:t>4 098</a:t>
                      </a:r>
                      <a:endParaRPr lang="pl-PL" sz="1050" dirty="0">
                        <a:solidFill>
                          <a:srgbClr val="008000"/>
                        </a:solidFill>
                      </a:endParaRPr>
                    </a:p>
                  </a:txBody>
                  <a:tcPr marL="16081" marR="16081" marT="16081" marB="16081" anchor="ct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7"/>
          <p:cNvSpPr>
            <a:spLocks noGrp="1"/>
          </p:cNvSpPr>
          <p:nvPr>
            <p:ph type="title"/>
          </p:nvPr>
        </p:nvSpPr>
        <p:spPr>
          <a:xfrm>
            <a:off x="1004493" y="236150"/>
            <a:ext cx="6767512" cy="692519"/>
          </a:xfrm>
        </p:spPr>
        <p:txBody>
          <a:bodyPr/>
          <a:lstStyle/>
          <a:p>
            <a:r>
              <a:rPr lang="pl-PL"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WYNIKI KONSORCJUM STALI PO </a:t>
            </a:r>
            <a:br>
              <a:rPr lang="pl-PL"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pl-PL"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IV  KWARTAŁACH 2008 r.</a:t>
            </a:r>
            <a:endParaRPr lang="pl-PL" dirty="0"/>
          </a:p>
        </p:txBody>
      </p:sp>
      <p:graphicFrame>
        <p:nvGraphicFramePr>
          <p:cNvPr id="5" name="Tabela 4"/>
          <p:cNvGraphicFramePr>
            <a:graphicFrameLocks noGrp="1"/>
          </p:cNvGraphicFramePr>
          <p:nvPr/>
        </p:nvGraphicFramePr>
        <p:xfrm>
          <a:off x="500033" y="1214421"/>
          <a:ext cx="8286808" cy="4572031"/>
        </p:xfrm>
        <a:graphic>
          <a:graphicData uri="http://schemas.openxmlformats.org/drawingml/2006/table">
            <a:tbl>
              <a:tblPr>
                <a:tableStyleId>{775DCB02-9BB8-47FD-8907-85C794F793BA}</a:tableStyleId>
              </a:tblPr>
              <a:tblGrid>
                <a:gridCol w="3564382"/>
                <a:gridCol w="1173085"/>
                <a:gridCol w="1173085"/>
                <a:gridCol w="1188128"/>
                <a:gridCol w="1188128"/>
              </a:tblGrid>
              <a:tr h="200850">
                <a:tc rowSpan="3">
                  <a:txBody>
                    <a:bodyPr/>
                    <a:lstStyle/>
                    <a:p>
                      <a:pPr rtl="0"/>
                      <a:r>
                        <a:rPr lang="pl-PL" sz="1050" b="1" dirty="0"/>
                        <a:t> </a:t>
                      </a:r>
                    </a:p>
                    <a:p>
                      <a:pPr algn="ctr" rtl="0"/>
                      <a:r>
                        <a:rPr lang="pl-PL" sz="1050" b="1" dirty="0"/>
                        <a:t>WYBRANE DANE FINANSOWE</a:t>
                      </a:r>
                    </a:p>
                  </a:txBody>
                  <a:tcPr marL="16081" marR="16081" marT="16081" marB="16081" anchor="ctr"/>
                </a:tc>
                <a:tc gridSpan="2">
                  <a:txBody>
                    <a:bodyPr/>
                    <a:lstStyle/>
                    <a:p>
                      <a:pPr algn="ctr" rtl="0"/>
                      <a:r>
                        <a:rPr lang="pl-PL" sz="1050" b="1" dirty="0"/>
                        <a:t>w tys. zł</a:t>
                      </a:r>
                    </a:p>
                  </a:txBody>
                  <a:tcPr marL="16081" marR="16081" marT="16081" marB="16081" anchor="ctr"/>
                </a:tc>
                <a:tc hMerge="1">
                  <a:txBody>
                    <a:bodyPr/>
                    <a:lstStyle/>
                    <a:p>
                      <a:endParaRPr lang="pl-PL"/>
                    </a:p>
                  </a:txBody>
                  <a:tcPr/>
                </a:tc>
                <a:tc gridSpan="2">
                  <a:txBody>
                    <a:bodyPr/>
                    <a:lstStyle/>
                    <a:p>
                      <a:pPr algn="ctr" rtl="0"/>
                      <a:r>
                        <a:rPr lang="pl-PL" sz="1050" b="1" dirty="0"/>
                        <a:t>w tys. EUR</a:t>
                      </a:r>
                    </a:p>
                  </a:txBody>
                  <a:tcPr marL="16081" marR="16081" marT="16081" marB="16081" anchor="ctr"/>
                </a:tc>
                <a:tc hMerge="1">
                  <a:txBody>
                    <a:bodyPr/>
                    <a:lstStyle/>
                    <a:p>
                      <a:endParaRPr lang="pl-PL"/>
                    </a:p>
                  </a:txBody>
                  <a:tcPr/>
                </a:tc>
              </a:tr>
              <a:tr h="200850">
                <a:tc vMerge="1">
                  <a:txBody>
                    <a:bodyPr/>
                    <a:lstStyle/>
                    <a:p>
                      <a:pPr algn="ctr" rtl="0"/>
                      <a:endParaRPr lang="pl-PL" sz="1050" dirty="0"/>
                    </a:p>
                  </a:txBody>
                  <a:tcPr marL="16081" marR="16081" marT="16081" marB="16081"/>
                </a:tc>
                <a:tc>
                  <a:txBody>
                    <a:bodyPr/>
                    <a:lstStyle/>
                    <a:p>
                      <a:pPr algn="ctr" rtl="0"/>
                      <a:r>
                        <a:rPr lang="pl-PL" sz="1050" b="1" dirty="0"/>
                        <a:t>IV kwartały 2008</a:t>
                      </a:r>
                    </a:p>
                  </a:txBody>
                  <a:tcPr marL="16081" marR="16081" marT="16081" marB="16081" anchor="ctr"/>
                </a:tc>
                <a:tc>
                  <a:txBody>
                    <a:bodyPr/>
                    <a:lstStyle/>
                    <a:p>
                      <a:pPr algn="ctr" rtl="0"/>
                      <a:r>
                        <a:rPr lang="pl-PL" sz="1050" b="1" dirty="0"/>
                        <a:t>IV kwartały 2007</a:t>
                      </a:r>
                    </a:p>
                  </a:txBody>
                  <a:tcPr marL="16081" marR="16081" marT="16081" marB="16081" anchor="ctr"/>
                </a:tc>
                <a:tc>
                  <a:txBody>
                    <a:bodyPr/>
                    <a:lstStyle/>
                    <a:p>
                      <a:pPr algn="ctr" rtl="0"/>
                      <a:r>
                        <a:rPr lang="pl-PL" sz="1050" b="1" dirty="0"/>
                        <a:t>IV kwartały 2008</a:t>
                      </a:r>
                    </a:p>
                  </a:txBody>
                  <a:tcPr marL="16081" marR="16081" marT="16081" marB="16081" anchor="ctr"/>
                </a:tc>
                <a:tc>
                  <a:txBody>
                    <a:bodyPr/>
                    <a:lstStyle/>
                    <a:p>
                      <a:pPr algn="ctr" rtl="0"/>
                      <a:r>
                        <a:rPr lang="pl-PL" sz="1050" b="1"/>
                        <a:t>IV kwartały 2007</a:t>
                      </a:r>
                    </a:p>
                  </a:txBody>
                  <a:tcPr marL="16081" marR="16081" marT="16081" marB="16081" anchor="ctr"/>
                </a:tc>
              </a:tr>
              <a:tr h="368089">
                <a:tc vMerge="1">
                  <a:txBody>
                    <a:bodyPr/>
                    <a:lstStyle/>
                    <a:p>
                      <a:endParaRPr lang="pl-PL"/>
                    </a:p>
                  </a:txBody>
                  <a:tcPr/>
                </a:tc>
                <a:tc>
                  <a:txBody>
                    <a:bodyPr/>
                    <a:lstStyle/>
                    <a:p>
                      <a:pPr algn="ctr" rtl="0"/>
                      <a:r>
                        <a:rPr lang="pl-PL" sz="1050" b="1" dirty="0"/>
                        <a:t>od 01.01.2008 </a:t>
                      </a:r>
                      <a:endParaRPr lang="pl-PL" sz="1050" b="1" dirty="0" smtClean="0"/>
                    </a:p>
                    <a:p>
                      <a:pPr algn="ctr" rtl="0"/>
                      <a:r>
                        <a:rPr lang="pl-PL" sz="1050" b="1" dirty="0" smtClean="0"/>
                        <a:t>do </a:t>
                      </a:r>
                      <a:r>
                        <a:rPr lang="pl-PL" sz="1050" b="1" dirty="0"/>
                        <a:t>31.12.2008</a:t>
                      </a:r>
                    </a:p>
                  </a:txBody>
                  <a:tcPr marL="16081" marR="16081" marT="16081" marB="16081" anchor="ctr"/>
                </a:tc>
                <a:tc>
                  <a:txBody>
                    <a:bodyPr/>
                    <a:lstStyle/>
                    <a:p>
                      <a:pPr algn="ctr" rtl="0"/>
                      <a:r>
                        <a:rPr lang="pl-PL" sz="1050" b="1" dirty="0"/>
                        <a:t>od 01.01.2007 </a:t>
                      </a:r>
                      <a:endParaRPr lang="pl-PL" sz="1050" b="1" dirty="0" smtClean="0"/>
                    </a:p>
                    <a:p>
                      <a:pPr algn="ctr" rtl="0"/>
                      <a:r>
                        <a:rPr lang="pl-PL" sz="1050" b="1" dirty="0" smtClean="0"/>
                        <a:t>do </a:t>
                      </a:r>
                      <a:r>
                        <a:rPr lang="pl-PL" sz="1050" b="1" dirty="0"/>
                        <a:t>31.12.2007</a:t>
                      </a:r>
                    </a:p>
                  </a:txBody>
                  <a:tcPr marL="16081" marR="16081" marT="16081" marB="16081" anchor="ctr"/>
                </a:tc>
                <a:tc>
                  <a:txBody>
                    <a:bodyPr/>
                    <a:lstStyle/>
                    <a:p>
                      <a:pPr algn="ctr" rtl="0"/>
                      <a:r>
                        <a:rPr lang="pl-PL" sz="1050" b="1" dirty="0"/>
                        <a:t>od 01.01.2008 </a:t>
                      </a:r>
                      <a:endParaRPr lang="pl-PL" sz="1050" b="1" dirty="0" smtClean="0"/>
                    </a:p>
                    <a:p>
                      <a:pPr algn="ctr" rtl="0"/>
                      <a:r>
                        <a:rPr lang="pl-PL" sz="1050" b="1" dirty="0" smtClean="0"/>
                        <a:t>do </a:t>
                      </a:r>
                      <a:r>
                        <a:rPr lang="pl-PL" sz="1050" b="1" dirty="0"/>
                        <a:t>31.12.2008</a:t>
                      </a:r>
                    </a:p>
                  </a:txBody>
                  <a:tcPr marL="16081" marR="16081" marT="16081" marB="16081" anchor="ctr"/>
                </a:tc>
                <a:tc>
                  <a:txBody>
                    <a:bodyPr/>
                    <a:lstStyle/>
                    <a:p>
                      <a:pPr algn="ctr" rtl="0"/>
                      <a:r>
                        <a:rPr lang="pl-PL" sz="1050" b="1" dirty="0"/>
                        <a:t>od 01.01.2007 </a:t>
                      </a:r>
                      <a:endParaRPr lang="pl-PL" sz="1050" b="1" dirty="0" smtClean="0"/>
                    </a:p>
                    <a:p>
                      <a:pPr algn="ctr" rtl="0"/>
                      <a:r>
                        <a:rPr lang="pl-PL" sz="1050" b="1" dirty="0" smtClean="0"/>
                        <a:t>do </a:t>
                      </a:r>
                      <a:r>
                        <a:rPr lang="pl-PL" sz="1050" b="1" dirty="0"/>
                        <a:t>31.12.2007</a:t>
                      </a:r>
                    </a:p>
                  </a:txBody>
                  <a:tcPr marL="16081" marR="16081" marT="16081" marB="16081" anchor="ctr"/>
                </a:tc>
              </a:tr>
              <a:tr h="245125">
                <a:tc>
                  <a:txBody>
                    <a:bodyPr/>
                    <a:lstStyle/>
                    <a:p>
                      <a:pPr rtl="0"/>
                      <a:r>
                        <a:rPr lang="pl-PL" sz="1050" dirty="0"/>
                        <a:t>IX. Aktywa, razem</a:t>
                      </a:r>
                    </a:p>
                  </a:txBody>
                  <a:tcPr marL="16081" marR="16081" marT="16081" marB="16081" anchor="ctr"/>
                </a:tc>
                <a:tc>
                  <a:txBody>
                    <a:bodyPr/>
                    <a:lstStyle/>
                    <a:p>
                      <a:pPr algn="r" rtl="0"/>
                      <a:r>
                        <a:rPr lang="pl-PL" sz="1050"/>
                        <a:t>412 451</a:t>
                      </a:r>
                    </a:p>
                  </a:txBody>
                  <a:tcPr marL="16081" marR="16081" marT="16081" marB="16081" anchor="ctr"/>
                </a:tc>
                <a:tc>
                  <a:txBody>
                    <a:bodyPr/>
                    <a:lstStyle/>
                    <a:p>
                      <a:pPr algn="r" rtl="0"/>
                      <a:r>
                        <a:rPr lang="pl-PL" sz="1050"/>
                        <a:t>132 892</a:t>
                      </a:r>
                    </a:p>
                  </a:txBody>
                  <a:tcPr marL="16081" marR="16081" marT="16081" marB="16081" anchor="ctr"/>
                </a:tc>
                <a:tc>
                  <a:txBody>
                    <a:bodyPr/>
                    <a:lstStyle/>
                    <a:p>
                      <a:pPr algn="r" rtl="0"/>
                      <a:r>
                        <a:rPr lang="pl-PL" sz="1050"/>
                        <a:t>98 852</a:t>
                      </a:r>
                    </a:p>
                  </a:txBody>
                  <a:tcPr marL="16081" marR="16081" marT="16081" marB="16081" anchor="ctr"/>
                </a:tc>
                <a:tc>
                  <a:txBody>
                    <a:bodyPr/>
                    <a:lstStyle/>
                    <a:p>
                      <a:pPr algn="r" rtl="0"/>
                      <a:r>
                        <a:rPr lang="pl-PL" sz="1050"/>
                        <a:t>37 100</a:t>
                      </a:r>
                    </a:p>
                  </a:txBody>
                  <a:tcPr marL="16081" marR="16081" marT="16081" marB="16081" anchor="ctr"/>
                </a:tc>
              </a:tr>
              <a:tr h="245125">
                <a:tc>
                  <a:txBody>
                    <a:bodyPr/>
                    <a:lstStyle/>
                    <a:p>
                      <a:pPr rtl="0"/>
                      <a:r>
                        <a:rPr lang="pl-PL" sz="1050" dirty="0"/>
                        <a:t>X. Zobowiązania i rezerwy na zobowiązania</a:t>
                      </a:r>
                    </a:p>
                  </a:txBody>
                  <a:tcPr marL="16081" marR="16081" marT="16081" marB="16081" anchor="ctr"/>
                </a:tc>
                <a:tc>
                  <a:txBody>
                    <a:bodyPr/>
                    <a:lstStyle/>
                    <a:p>
                      <a:pPr algn="r" rtl="0"/>
                      <a:r>
                        <a:rPr lang="pl-PL" sz="1050" dirty="0"/>
                        <a:t>191 593</a:t>
                      </a:r>
                    </a:p>
                  </a:txBody>
                  <a:tcPr marL="16081" marR="16081" marT="16081" marB="16081" anchor="ctr"/>
                </a:tc>
                <a:tc>
                  <a:txBody>
                    <a:bodyPr/>
                    <a:lstStyle/>
                    <a:p>
                      <a:pPr algn="r" rtl="0"/>
                      <a:r>
                        <a:rPr lang="pl-PL" sz="1050"/>
                        <a:t>81 355</a:t>
                      </a:r>
                    </a:p>
                  </a:txBody>
                  <a:tcPr marL="16081" marR="16081" marT="16081" marB="16081" anchor="ctr"/>
                </a:tc>
                <a:tc>
                  <a:txBody>
                    <a:bodyPr/>
                    <a:lstStyle/>
                    <a:p>
                      <a:pPr algn="r" rtl="0"/>
                      <a:r>
                        <a:rPr lang="pl-PL" sz="1050"/>
                        <a:t>45 919</a:t>
                      </a:r>
                    </a:p>
                  </a:txBody>
                  <a:tcPr marL="16081" marR="16081" marT="16081" marB="16081" anchor="ctr"/>
                </a:tc>
                <a:tc>
                  <a:txBody>
                    <a:bodyPr/>
                    <a:lstStyle/>
                    <a:p>
                      <a:pPr algn="r" rtl="0"/>
                      <a:r>
                        <a:rPr lang="pl-PL" sz="1050" dirty="0"/>
                        <a:t>22 712</a:t>
                      </a:r>
                    </a:p>
                  </a:txBody>
                  <a:tcPr marL="16081" marR="16081" marT="16081" marB="16081" anchor="ctr"/>
                </a:tc>
              </a:tr>
              <a:tr h="200850">
                <a:tc>
                  <a:txBody>
                    <a:bodyPr/>
                    <a:lstStyle/>
                    <a:p>
                      <a:pPr rtl="0"/>
                      <a:r>
                        <a:rPr lang="pl-PL" sz="1050"/>
                        <a:t>XI. Zobowiązania długoterminowe</a:t>
                      </a:r>
                    </a:p>
                  </a:txBody>
                  <a:tcPr marL="16081" marR="16081" marT="16081" marB="16081" anchor="ctr"/>
                </a:tc>
                <a:tc>
                  <a:txBody>
                    <a:bodyPr/>
                    <a:lstStyle/>
                    <a:p>
                      <a:pPr algn="r" rtl="0"/>
                      <a:r>
                        <a:rPr lang="pl-PL" sz="1050"/>
                        <a:t>9 140</a:t>
                      </a:r>
                    </a:p>
                  </a:txBody>
                  <a:tcPr marL="16081" marR="16081" marT="16081" marB="16081" anchor="ctr"/>
                </a:tc>
                <a:tc>
                  <a:txBody>
                    <a:bodyPr/>
                    <a:lstStyle/>
                    <a:p>
                      <a:pPr algn="r" rtl="0"/>
                      <a:r>
                        <a:rPr lang="pl-PL" sz="1050" dirty="0"/>
                        <a:t>566</a:t>
                      </a:r>
                    </a:p>
                  </a:txBody>
                  <a:tcPr marL="16081" marR="16081" marT="16081" marB="16081" anchor="ctr"/>
                </a:tc>
                <a:tc>
                  <a:txBody>
                    <a:bodyPr/>
                    <a:lstStyle/>
                    <a:p>
                      <a:pPr algn="r" rtl="0"/>
                      <a:r>
                        <a:rPr lang="pl-PL" sz="1050"/>
                        <a:t>2 191</a:t>
                      </a:r>
                    </a:p>
                  </a:txBody>
                  <a:tcPr marL="16081" marR="16081" marT="16081" marB="16081" anchor="ctr"/>
                </a:tc>
                <a:tc>
                  <a:txBody>
                    <a:bodyPr/>
                    <a:lstStyle/>
                    <a:p>
                      <a:pPr algn="r" rtl="0"/>
                      <a:r>
                        <a:rPr lang="pl-PL" sz="1050"/>
                        <a:t>158</a:t>
                      </a:r>
                    </a:p>
                  </a:txBody>
                  <a:tcPr marL="16081" marR="16081" marT="16081" marB="16081" anchor="ctr"/>
                </a:tc>
              </a:tr>
              <a:tr h="245125">
                <a:tc>
                  <a:txBody>
                    <a:bodyPr/>
                    <a:lstStyle/>
                    <a:p>
                      <a:pPr rtl="0"/>
                      <a:r>
                        <a:rPr lang="en-US" sz="1050"/>
                        <a:t>XII. Zobowiązania krótkoterminowe</a:t>
                      </a:r>
                    </a:p>
                  </a:txBody>
                  <a:tcPr marL="16081" marR="16081" marT="16081" marB="16081" anchor="ctr"/>
                </a:tc>
                <a:tc>
                  <a:txBody>
                    <a:bodyPr/>
                    <a:lstStyle/>
                    <a:p>
                      <a:pPr algn="r" rtl="0"/>
                      <a:r>
                        <a:rPr lang="pl-PL" sz="1050"/>
                        <a:t>181 823</a:t>
                      </a:r>
                    </a:p>
                  </a:txBody>
                  <a:tcPr marL="16081" marR="16081" marT="16081" marB="16081" anchor="ctr"/>
                </a:tc>
                <a:tc>
                  <a:txBody>
                    <a:bodyPr/>
                    <a:lstStyle/>
                    <a:p>
                      <a:pPr algn="r" rtl="0"/>
                      <a:r>
                        <a:rPr lang="pl-PL" sz="1050"/>
                        <a:t>80 240</a:t>
                      </a:r>
                    </a:p>
                  </a:txBody>
                  <a:tcPr marL="16081" marR="16081" marT="16081" marB="16081" anchor="ctr"/>
                </a:tc>
                <a:tc>
                  <a:txBody>
                    <a:bodyPr/>
                    <a:lstStyle/>
                    <a:p>
                      <a:pPr algn="r" rtl="0"/>
                      <a:r>
                        <a:rPr lang="pl-PL" sz="1050"/>
                        <a:t>43 578</a:t>
                      </a:r>
                    </a:p>
                  </a:txBody>
                  <a:tcPr marL="16081" marR="16081" marT="16081" marB="16081" anchor="ctr"/>
                </a:tc>
                <a:tc>
                  <a:txBody>
                    <a:bodyPr/>
                    <a:lstStyle/>
                    <a:p>
                      <a:pPr algn="r" rtl="0"/>
                      <a:r>
                        <a:rPr lang="pl-PL" sz="1050" dirty="0"/>
                        <a:t>22 400</a:t>
                      </a:r>
                    </a:p>
                  </a:txBody>
                  <a:tcPr marL="16081" marR="16081" marT="16081" marB="16081" anchor="ctr"/>
                </a:tc>
              </a:tr>
              <a:tr h="245125">
                <a:tc>
                  <a:txBody>
                    <a:bodyPr/>
                    <a:lstStyle/>
                    <a:p>
                      <a:pPr rtl="0"/>
                      <a:r>
                        <a:rPr lang="pl-PL" sz="1050"/>
                        <a:t>XIII. Kapitał własny</a:t>
                      </a:r>
                    </a:p>
                  </a:txBody>
                  <a:tcPr marL="16081" marR="16081" marT="16081" marB="16081" anchor="ctr"/>
                </a:tc>
                <a:tc>
                  <a:txBody>
                    <a:bodyPr/>
                    <a:lstStyle/>
                    <a:p>
                      <a:pPr algn="r" rtl="0"/>
                      <a:r>
                        <a:rPr lang="pl-PL" sz="1050"/>
                        <a:t>220 858</a:t>
                      </a:r>
                    </a:p>
                  </a:txBody>
                  <a:tcPr marL="16081" marR="16081" marT="16081" marB="16081" anchor="ctr"/>
                </a:tc>
                <a:tc>
                  <a:txBody>
                    <a:bodyPr/>
                    <a:lstStyle/>
                    <a:p>
                      <a:pPr algn="r" rtl="0"/>
                      <a:r>
                        <a:rPr lang="pl-PL" sz="1050"/>
                        <a:t>51 537</a:t>
                      </a:r>
                    </a:p>
                  </a:txBody>
                  <a:tcPr marL="16081" marR="16081" marT="16081" marB="16081" anchor="ctr"/>
                </a:tc>
                <a:tc>
                  <a:txBody>
                    <a:bodyPr/>
                    <a:lstStyle/>
                    <a:p>
                      <a:pPr algn="r" rtl="0"/>
                      <a:r>
                        <a:rPr lang="pl-PL" sz="1050"/>
                        <a:t>52 933</a:t>
                      </a:r>
                    </a:p>
                  </a:txBody>
                  <a:tcPr marL="16081" marR="16081" marT="16081" marB="16081" anchor="ctr"/>
                </a:tc>
                <a:tc>
                  <a:txBody>
                    <a:bodyPr/>
                    <a:lstStyle/>
                    <a:p>
                      <a:pPr algn="r" rtl="0"/>
                      <a:r>
                        <a:rPr lang="pl-PL" sz="1050" dirty="0"/>
                        <a:t>14 388</a:t>
                      </a:r>
                    </a:p>
                  </a:txBody>
                  <a:tcPr marL="16081" marR="16081" marT="16081" marB="16081" anchor="ctr"/>
                </a:tc>
              </a:tr>
              <a:tr h="200850">
                <a:tc>
                  <a:txBody>
                    <a:bodyPr/>
                    <a:lstStyle/>
                    <a:p>
                      <a:pPr rtl="0"/>
                      <a:r>
                        <a:rPr lang="pl-PL" sz="1050"/>
                        <a:t>XIV. Kapitał zakładowy </a:t>
                      </a:r>
                    </a:p>
                  </a:txBody>
                  <a:tcPr marL="16081" marR="16081" marT="16081" marB="16081" anchor="ctr"/>
                </a:tc>
                <a:tc>
                  <a:txBody>
                    <a:bodyPr/>
                    <a:lstStyle/>
                    <a:p>
                      <a:pPr algn="r" rtl="0"/>
                      <a:r>
                        <a:rPr lang="pl-PL" sz="1050"/>
                        <a:t>5 897</a:t>
                      </a:r>
                    </a:p>
                  </a:txBody>
                  <a:tcPr marL="16081" marR="16081" marT="16081" marB="16081" anchor="ctr"/>
                </a:tc>
                <a:tc>
                  <a:txBody>
                    <a:bodyPr/>
                    <a:lstStyle/>
                    <a:p>
                      <a:pPr algn="r" rtl="0"/>
                      <a:r>
                        <a:rPr lang="pl-PL" sz="1050"/>
                        <a:t>3 230</a:t>
                      </a:r>
                    </a:p>
                  </a:txBody>
                  <a:tcPr marL="16081" marR="16081" marT="16081" marB="16081" anchor="ctr"/>
                </a:tc>
                <a:tc>
                  <a:txBody>
                    <a:bodyPr/>
                    <a:lstStyle/>
                    <a:p>
                      <a:pPr algn="r" rtl="0"/>
                      <a:r>
                        <a:rPr lang="pl-PL" sz="1050"/>
                        <a:t>1 413</a:t>
                      </a:r>
                    </a:p>
                  </a:txBody>
                  <a:tcPr marL="16081" marR="16081" marT="16081" marB="16081" anchor="ctr"/>
                </a:tc>
                <a:tc>
                  <a:txBody>
                    <a:bodyPr/>
                    <a:lstStyle/>
                    <a:p>
                      <a:pPr algn="r" rtl="0"/>
                      <a:r>
                        <a:rPr lang="pl-PL" sz="1050" dirty="0"/>
                        <a:t>902</a:t>
                      </a:r>
                    </a:p>
                  </a:txBody>
                  <a:tcPr marL="16081" marR="16081" marT="16081" marB="16081" anchor="ctr"/>
                </a:tc>
              </a:tr>
              <a:tr h="245125">
                <a:tc>
                  <a:txBody>
                    <a:bodyPr/>
                    <a:lstStyle/>
                    <a:p>
                      <a:pPr rtl="0"/>
                      <a:r>
                        <a:rPr lang="pl-PL" sz="1050" dirty="0"/>
                        <a:t>XV. Liczba akcji (w szt.)</a:t>
                      </a:r>
                    </a:p>
                  </a:txBody>
                  <a:tcPr marL="16081" marR="16081" marT="16081" marB="16081" anchor="ctr"/>
                </a:tc>
                <a:tc>
                  <a:txBody>
                    <a:bodyPr/>
                    <a:lstStyle/>
                    <a:p>
                      <a:pPr algn="r" rtl="0"/>
                      <a:r>
                        <a:rPr lang="pl-PL" sz="1050"/>
                        <a:t>5 897 419</a:t>
                      </a:r>
                    </a:p>
                  </a:txBody>
                  <a:tcPr marL="16081" marR="16081" marT="16081" marB="16081" anchor="ctr"/>
                </a:tc>
                <a:tc>
                  <a:txBody>
                    <a:bodyPr/>
                    <a:lstStyle/>
                    <a:p>
                      <a:pPr algn="r" rtl="0"/>
                      <a:r>
                        <a:rPr lang="pl-PL" sz="1050"/>
                        <a:t>3 230 041</a:t>
                      </a:r>
                    </a:p>
                  </a:txBody>
                  <a:tcPr marL="16081" marR="16081" marT="16081" marB="16081" anchor="ctr"/>
                </a:tc>
                <a:tc>
                  <a:txBody>
                    <a:bodyPr/>
                    <a:lstStyle/>
                    <a:p>
                      <a:pPr algn="r" rtl="0"/>
                      <a:r>
                        <a:rPr lang="pl-PL" sz="1050"/>
                        <a:t>5 897 419</a:t>
                      </a:r>
                    </a:p>
                  </a:txBody>
                  <a:tcPr marL="16081" marR="16081" marT="16081" marB="16081" anchor="ctr"/>
                </a:tc>
                <a:tc>
                  <a:txBody>
                    <a:bodyPr/>
                    <a:lstStyle/>
                    <a:p>
                      <a:pPr algn="r" rtl="0"/>
                      <a:r>
                        <a:rPr lang="pl-PL" sz="1050" dirty="0"/>
                        <a:t>3 230 041</a:t>
                      </a:r>
                    </a:p>
                  </a:txBody>
                  <a:tcPr marL="16081" marR="16081" marT="16081" marB="16081" anchor="ctr"/>
                </a:tc>
              </a:tr>
              <a:tr h="200850">
                <a:tc>
                  <a:txBody>
                    <a:bodyPr/>
                    <a:lstStyle/>
                    <a:p>
                      <a:pPr rtl="0"/>
                      <a:r>
                        <a:rPr lang="pl-PL" sz="1050" dirty="0"/>
                        <a:t>XVI. Zysk (strata) na jedną akcję zwykłą (w zł/EUR)</a:t>
                      </a:r>
                    </a:p>
                  </a:txBody>
                  <a:tcPr marL="16081" marR="16081" marT="16081" marB="16081" anchor="ctr"/>
                </a:tc>
                <a:tc>
                  <a:txBody>
                    <a:bodyPr/>
                    <a:lstStyle/>
                    <a:p>
                      <a:pPr algn="r" rtl="0"/>
                      <a:r>
                        <a:rPr lang="pl-PL" sz="1050"/>
                        <a:t>2,48</a:t>
                      </a:r>
                    </a:p>
                  </a:txBody>
                  <a:tcPr marL="16081" marR="16081" marT="16081" marB="16081" anchor="ctr"/>
                </a:tc>
                <a:tc>
                  <a:txBody>
                    <a:bodyPr/>
                    <a:lstStyle/>
                    <a:p>
                      <a:pPr algn="r" rtl="0"/>
                      <a:r>
                        <a:rPr lang="pl-PL" sz="1050"/>
                        <a:t>4,04</a:t>
                      </a:r>
                    </a:p>
                  </a:txBody>
                  <a:tcPr marL="16081" marR="16081" marT="16081" marB="16081" anchor="ctr"/>
                </a:tc>
                <a:tc>
                  <a:txBody>
                    <a:bodyPr/>
                    <a:lstStyle/>
                    <a:p>
                      <a:pPr algn="r" rtl="0"/>
                      <a:r>
                        <a:rPr lang="pl-PL" sz="1050"/>
                        <a:t>0,70</a:t>
                      </a:r>
                    </a:p>
                  </a:txBody>
                  <a:tcPr marL="16081" marR="16081" marT="16081" marB="16081" anchor="ctr"/>
                </a:tc>
                <a:tc>
                  <a:txBody>
                    <a:bodyPr/>
                    <a:lstStyle/>
                    <a:p>
                      <a:pPr algn="r" rtl="0"/>
                      <a:r>
                        <a:rPr lang="pl-PL" sz="1050" dirty="0"/>
                        <a:t>1,07</a:t>
                      </a:r>
                    </a:p>
                  </a:txBody>
                  <a:tcPr marL="16081" marR="16081" marT="16081" marB="16081" anchor="ctr"/>
                </a:tc>
              </a:tr>
              <a:tr h="535326">
                <a:tc>
                  <a:txBody>
                    <a:bodyPr/>
                    <a:lstStyle/>
                    <a:p>
                      <a:pPr rtl="0"/>
                      <a:r>
                        <a:rPr lang="pl-PL" sz="1050"/>
                        <a:t>XVII. Rozwodniony zysk (strata) na jedną akcję zwykłą (w zł/EUR)</a:t>
                      </a:r>
                    </a:p>
                  </a:txBody>
                  <a:tcPr marL="16081" marR="16081" marT="16081" marB="16081" anchor="ctr"/>
                </a:tc>
                <a:tc>
                  <a:txBody>
                    <a:bodyPr/>
                    <a:lstStyle/>
                    <a:p>
                      <a:pPr algn="r" rtl="0"/>
                      <a:r>
                        <a:rPr lang="pl-PL" sz="1050"/>
                        <a:t>2,48</a:t>
                      </a:r>
                    </a:p>
                    <a:p>
                      <a:pPr algn="r" rtl="0"/>
                      <a:r>
                        <a:rPr lang="pl-PL" sz="1050"/>
                        <a:t/>
                      </a:r>
                      <a:br>
                        <a:rPr lang="pl-PL" sz="1050"/>
                      </a:br>
                      <a:endParaRPr lang="pl-PL" sz="1050"/>
                    </a:p>
                  </a:txBody>
                  <a:tcPr marL="16081" marR="16081" marT="16081" marB="16081" anchor="ctr"/>
                </a:tc>
                <a:tc>
                  <a:txBody>
                    <a:bodyPr/>
                    <a:lstStyle/>
                    <a:p>
                      <a:pPr algn="r" rtl="0"/>
                      <a:r>
                        <a:rPr lang="pl-PL" sz="1050"/>
                        <a:t>4,04</a:t>
                      </a:r>
                    </a:p>
                  </a:txBody>
                  <a:tcPr marL="16081" marR="16081" marT="16081" marB="16081" anchor="ctr"/>
                </a:tc>
                <a:tc>
                  <a:txBody>
                    <a:bodyPr/>
                    <a:lstStyle/>
                    <a:p>
                      <a:pPr algn="r" rtl="0"/>
                      <a:r>
                        <a:rPr lang="pl-PL" sz="1050"/>
                        <a:t>0,70</a:t>
                      </a:r>
                    </a:p>
                  </a:txBody>
                  <a:tcPr marL="16081" marR="16081" marT="16081" marB="16081" anchor="ctr"/>
                </a:tc>
                <a:tc>
                  <a:txBody>
                    <a:bodyPr/>
                    <a:lstStyle/>
                    <a:p>
                      <a:pPr algn="r" rtl="0"/>
                      <a:r>
                        <a:rPr lang="pl-PL" sz="1050" dirty="0"/>
                        <a:t>1,07</a:t>
                      </a:r>
                    </a:p>
                  </a:txBody>
                  <a:tcPr marL="16081" marR="16081" marT="16081" marB="16081" anchor="ctr"/>
                </a:tc>
              </a:tr>
              <a:tr h="535326">
                <a:tc>
                  <a:txBody>
                    <a:bodyPr/>
                    <a:lstStyle/>
                    <a:p>
                      <a:pPr rtl="0"/>
                      <a:r>
                        <a:rPr lang="pl-PL" sz="1050"/>
                        <a:t>XVIII. Wartość księgowa na jedną akcję (w zł/EUR)</a:t>
                      </a:r>
                    </a:p>
                  </a:txBody>
                  <a:tcPr marL="16081" marR="16081" marT="16081" marB="16081" anchor="ctr"/>
                </a:tc>
                <a:tc>
                  <a:txBody>
                    <a:bodyPr/>
                    <a:lstStyle/>
                    <a:p>
                      <a:pPr algn="r" rtl="0"/>
                      <a:r>
                        <a:rPr lang="pl-PL" sz="1050"/>
                        <a:t>37,45</a:t>
                      </a:r>
                    </a:p>
                    <a:p>
                      <a:pPr algn="r" rtl="0"/>
                      <a:r>
                        <a:rPr lang="pl-PL" sz="1050"/>
                        <a:t/>
                      </a:r>
                      <a:br>
                        <a:rPr lang="pl-PL" sz="1050"/>
                      </a:br>
                      <a:endParaRPr lang="pl-PL" sz="1050"/>
                    </a:p>
                  </a:txBody>
                  <a:tcPr marL="16081" marR="16081" marT="16081" marB="16081" anchor="ctr"/>
                </a:tc>
                <a:tc>
                  <a:txBody>
                    <a:bodyPr/>
                    <a:lstStyle/>
                    <a:p>
                      <a:pPr algn="r" rtl="0"/>
                      <a:r>
                        <a:rPr lang="pl-PL" sz="1050"/>
                        <a:t>15,96</a:t>
                      </a:r>
                    </a:p>
                  </a:txBody>
                  <a:tcPr marL="16081" marR="16081" marT="16081" marB="16081" anchor="ctr"/>
                </a:tc>
                <a:tc>
                  <a:txBody>
                    <a:bodyPr/>
                    <a:lstStyle/>
                    <a:p>
                      <a:pPr algn="r" rtl="0"/>
                      <a:r>
                        <a:rPr lang="pl-PL" sz="1050"/>
                        <a:t>8,98</a:t>
                      </a:r>
                    </a:p>
                    <a:p>
                      <a:pPr algn="r" rtl="0"/>
                      <a:r>
                        <a:rPr lang="pl-PL" sz="1050"/>
                        <a:t/>
                      </a:r>
                      <a:br>
                        <a:rPr lang="pl-PL" sz="1050"/>
                      </a:br>
                      <a:endParaRPr lang="pl-PL" sz="1050"/>
                    </a:p>
                  </a:txBody>
                  <a:tcPr marL="16081" marR="16081" marT="16081" marB="16081" anchor="ctr"/>
                </a:tc>
                <a:tc>
                  <a:txBody>
                    <a:bodyPr/>
                    <a:lstStyle/>
                    <a:p>
                      <a:pPr algn="r" rtl="0"/>
                      <a:r>
                        <a:rPr lang="pl-PL" sz="1050" dirty="0"/>
                        <a:t>4,46</a:t>
                      </a:r>
                    </a:p>
                  </a:txBody>
                  <a:tcPr marL="16081" marR="16081" marT="16081" marB="16081" anchor="ctr"/>
                </a:tc>
              </a:tr>
              <a:tr h="368089">
                <a:tc>
                  <a:txBody>
                    <a:bodyPr/>
                    <a:lstStyle/>
                    <a:p>
                      <a:pPr rtl="0"/>
                      <a:r>
                        <a:rPr lang="pl-PL" sz="1050"/>
                        <a:t>XIX. Rozwodniony wartość księgowa na jedną akcję (w zł/EUR)</a:t>
                      </a:r>
                    </a:p>
                  </a:txBody>
                  <a:tcPr marL="16081" marR="16081" marT="16081" marB="16081" anchor="ctr"/>
                </a:tc>
                <a:tc>
                  <a:txBody>
                    <a:bodyPr/>
                    <a:lstStyle/>
                    <a:p>
                      <a:pPr algn="r" rtl="0"/>
                      <a:r>
                        <a:rPr lang="pl-PL" sz="1050" dirty="0"/>
                        <a:t>37,45</a:t>
                      </a:r>
                    </a:p>
                  </a:txBody>
                  <a:tcPr marL="16081" marR="16081" marT="16081" marB="16081" anchor="ctr"/>
                </a:tc>
                <a:tc>
                  <a:txBody>
                    <a:bodyPr/>
                    <a:lstStyle/>
                    <a:p>
                      <a:pPr algn="r" rtl="0"/>
                      <a:r>
                        <a:rPr lang="pl-PL" sz="1050"/>
                        <a:t>15,96</a:t>
                      </a:r>
                    </a:p>
                  </a:txBody>
                  <a:tcPr marL="16081" marR="16081" marT="16081" marB="16081" anchor="ctr"/>
                </a:tc>
                <a:tc>
                  <a:txBody>
                    <a:bodyPr/>
                    <a:lstStyle/>
                    <a:p>
                      <a:pPr algn="r" rtl="0"/>
                      <a:r>
                        <a:rPr lang="pl-PL" sz="1050"/>
                        <a:t>8,98</a:t>
                      </a:r>
                    </a:p>
                  </a:txBody>
                  <a:tcPr marL="16081" marR="16081" marT="16081" marB="16081" anchor="ctr"/>
                </a:tc>
                <a:tc>
                  <a:txBody>
                    <a:bodyPr/>
                    <a:lstStyle/>
                    <a:p>
                      <a:pPr algn="r" rtl="0"/>
                      <a:r>
                        <a:rPr lang="pl-PL" sz="1050" dirty="0"/>
                        <a:t>4,46</a:t>
                      </a:r>
                    </a:p>
                  </a:txBody>
                  <a:tcPr marL="16081" marR="16081" marT="16081" marB="16081" anchor="ctr"/>
                </a:tc>
              </a:tr>
              <a:tr h="535326">
                <a:tc>
                  <a:txBody>
                    <a:bodyPr/>
                    <a:lstStyle/>
                    <a:p>
                      <a:pPr rtl="0"/>
                      <a:r>
                        <a:rPr lang="pl-PL" sz="1050"/>
                        <a:t>XX. Zadeklarowana lub wypłacona dywidenda na jedną akcję (w zł/EUR)</a:t>
                      </a:r>
                    </a:p>
                  </a:txBody>
                  <a:tcPr marL="16081" marR="16081" marT="16081" marB="16081" anchor="ctr"/>
                </a:tc>
                <a:tc>
                  <a:txBody>
                    <a:bodyPr/>
                    <a:lstStyle/>
                    <a:p>
                      <a:pPr algn="r" rtl="0"/>
                      <a:r>
                        <a:rPr lang="pl-PL" sz="1050"/>
                        <a:t>0</a:t>
                      </a:r>
                    </a:p>
                  </a:txBody>
                  <a:tcPr marL="16081" marR="16081" marT="16081" marB="16081" anchor="ctr"/>
                </a:tc>
                <a:tc>
                  <a:txBody>
                    <a:bodyPr/>
                    <a:lstStyle/>
                    <a:p>
                      <a:pPr algn="r" rtl="0"/>
                      <a:r>
                        <a:rPr lang="pl-PL" sz="1050"/>
                        <a:t>0</a:t>
                      </a:r>
                    </a:p>
                  </a:txBody>
                  <a:tcPr marL="16081" marR="16081" marT="16081" marB="16081" anchor="ctr"/>
                </a:tc>
                <a:tc>
                  <a:txBody>
                    <a:bodyPr/>
                    <a:lstStyle/>
                    <a:p>
                      <a:pPr algn="r" rtl="0"/>
                      <a:r>
                        <a:rPr lang="pl-PL" sz="1050"/>
                        <a:t>0</a:t>
                      </a:r>
                    </a:p>
                    <a:p>
                      <a:pPr algn="r" rtl="0"/>
                      <a:r>
                        <a:rPr lang="pl-PL" sz="1050"/>
                        <a:t/>
                      </a:r>
                      <a:br>
                        <a:rPr lang="pl-PL" sz="1050"/>
                      </a:br>
                      <a:endParaRPr lang="pl-PL" sz="1050"/>
                    </a:p>
                  </a:txBody>
                  <a:tcPr marL="16081" marR="16081" marT="16081" marB="16081" anchor="ctr"/>
                </a:tc>
                <a:tc>
                  <a:txBody>
                    <a:bodyPr/>
                    <a:lstStyle/>
                    <a:p>
                      <a:pPr algn="r" rtl="0"/>
                      <a:r>
                        <a:rPr lang="pl-PL" sz="1050" dirty="0"/>
                        <a:t>0</a:t>
                      </a:r>
                    </a:p>
                  </a:txBody>
                  <a:tcPr marL="16081" marR="16081" marT="16081" marB="16081" anchor="ct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WYNIKI KONSORCJUM STALI </a:t>
            </a:r>
            <a:br>
              <a:rPr lang="pl-PL"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pl-PL"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 IV  KWARTALE 2008 r.</a:t>
            </a:r>
            <a:endParaRPr lang="pl-PL"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Symbol zastępczy numeru slajdu 2"/>
          <p:cNvSpPr>
            <a:spLocks noGrp="1"/>
          </p:cNvSpPr>
          <p:nvPr>
            <p:ph type="sldNum" sz="quarter" idx="11"/>
          </p:nvPr>
        </p:nvSpPr>
        <p:spPr/>
        <p:txBody>
          <a:bodyPr/>
          <a:lstStyle/>
          <a:p>
            <a:fld id="{DFD64866-9C1A-4324-9430-76FCA15DD43E}" type="slidenum">
              <a:rPr lang="pl-PL" smtClean="0"/>
              <a:pPr/>
              <a:t>13</a:t>
            </a:fld>
            <a:endParaRPr lang="pl-PL" dirty="0"/>
          </a:p>
        </p:txBody>
      </p:sp>
      <p:sp>
        <p:nvSpPr>
          <p:cNvPr id="4" name="Prostokąt 3"/>
          <p:cNvSpPr/>
          <p:nvPr/>
        </p:nvSpPr>
        <p:spPr>
          <a:xfrm>
            <a:off x="428596" y="1071546"/>
            <a:ext cx="5143536" cy="4401205"/>
          </a:xfrm>
          <a:prstGeom prst="rect">
            <a:avLst/>
          </a:prstGeom>
        </p:spPr>
        <p:txBody>
          <a:bodyPr wrap="square">
            <a:spAutoFit/>
          </a:bodyPr>
          <a:lstStyle/>
          <a:p>
            <a:endParaRPr lang="pl-PL" sz="2000" b="0" dirty="0" smtClean="0"/>
          </a:p>
          <a:p>
            <a:r>
              <a:rPr lang="pl-PL" sz="2000" dirty="0" smtClean="0"/>
              <a:t>Przychody Konsorcjum Stali w </a:t>
            </a:r>
            <a:br>
              <a:rPr lang="pl-PL" sz="2000" dirty="0" smtClean="0"/>
            </a:br>
            <a:r>
              <a:rPr lang="pl-PL" sz="2000" dirty="0" smtClean="0"/>
              <a:t>IV kwartale 2008 r. wyniosły 220,2 mln</a:t>
            </a:r>
          </a:p>
          <a:p>
            <a:r>
              <a:rPr lang="pl-PL" sz="2000" dirty="0" smtClean="0"/>
              <a:t>zł w porównaniu do 87 mln zł rok wcześniej (wzrost o 153,1 proc.). </a:t>
            </a:r>
          </a:p>
          <a:p>
            <a:endParaRPr lang="pl-PL" sz="2000" dirty="0" smtClean="0"/>
          </a:p>
          <a:p>
            <a:r>
              <a:rPr lang="pl-PL" sz="2000" dirty="0" smtClean="0"/>
              <a:t>Zysk z działalności operacyjnej sięgnął prawie 2 mln zł w porównaniu do 3,4 mln zł w IV kwartale 2007 r. (spadek o 73,7 proc.). </a:t>
            </a:r>
          </a:p>
          <a:p>
            <a:endParaRPr lang="pl-PL" sz="2000" dirty="0" smtClean="0"/>
          </a:p>
          <a:p>
            <a:r>
              <a:rPr lang="pl-PL" sz="2000" dirty="0" smtClean="0"/>
              <a:t>Zysk netto wyniósł 137 tys. zł, w porównaniu do 2,8 mln zł osiągniętych </a:t>
            </a:r>
            <a:br>
              <a:rPr lang="pl-PL" sz="2000" dirty="0" smtClean="0"/>
            </a:br>
            <a:r>
              <a:rPr lang="pl-PL" sz="2000" dirty="0" smtClean="0"/>
              <a:t>w IV kwartale 2007 r.</a:t>
            </a:r>
            <a:endParaRPr lang="pl-PL" sz="2000" b="0" dirty="0"/>
          </a:p>
        </p:txBody>
      </p:sp>
      <p:pic>
        <p:nvPicPr>
          <p:cNvPr id="5" name="Obraz 4" descr="stal1.jpg"/>
          <p:cNvPicPr>
            <a:picLocks noChangeAspect="1"/>
          </p:cNvPicPr>
          <p:nvPr/>
        </p:nvPicPr>
        <p:blipFill>
          <a:blip r:embed="rId2"/>
          <a:stretch>
            <a:fillRect/>
          </a:stretch>
        </p:blipFill>
        <p:spPr>
          <a:xfrm>
            <a:off x="5572134" y="1071546"/>
            <a:ext cx="3192455" cy="4786346"/>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WYNIKI KONSORCJUM STALI </a:t>
            </a:r>
            <a:br>
              <a:rPr lang="pl-PL"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pl-PL"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 IV  KWARTALE 2008 r.</a:t>
            </a:r>
            <a:endParaRPr lang="pl-PL"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Symbol zastępczy numeru slajdu 2"/>
          <p:cNvSpPr>
            <a:spLocks noGrp="1"/>
          </p:cNvSpPr>
          <p:nvPr>
            <p:ph type="sldNum" sz="quarter" idx="11"/>
          </p:nvPr>
        </p:nvSpPr>
        <p:spPr/>
        <p:txBody>
          <a:bodyPr/>
          <a:lstStyle/>
          <a:p>
            <a:fld id="{DFD64866-9C1A-4324-9430-76FCA15DD43E}" type="slidenum">
              <a:rPr lang="pl-PL" smtClean="0"/>
              <a:pPr/>
              <a:t>14</a:t>
            </a:fld>
            <a:endParaRPr lang="pl-PL" dirty="0"/>
          </a:p>
        </p:txBody>
      </p:sp>
      <p:sp>
        <p:nvSpPr>
          <p:cNvPr id="4" name="Prostokąt 3"/>
          <p:cNvSpPr/>
          <p:nvPr/>
        </p:nvSpPr>
        <p:spPr>
          <a:xfrm>
            <a:off x="428596" y="1071546"/>
            <a:ext cx="5143536" cy="4708981"/>
          </a:xfrm>
          <a:prstGeom prst="rect">
            <a:avLst/>
          </a:prstGeom>
        </p:spPr>
        <p:txBody>
          <a:bodyPr wrap="square">
            <a:spAutoFit/>
          </a:bodyPr>
          <a:lstStyle/>
          <a:p>
            <a:r>
              <a:rPr lang="pl-PL" sz="2000" dirty="0" smtClean="0"/>
              <a:t>Był to trudny kwartał dla branży spowodowany kryzysem finansowym.  Zużycie stali spadło w całej Europie. Dystrybutorzy stali w III i IV kwartale rozpoczęli wyprzedaż zapasów po niższych cenach, spodziewając się dalszych spadków.</a:t>
            </a:r>
          </a:p>
          <a:p>
            <a:r>
              <a:rPr lang="pl-PL" sz="2000" dirty="0" smtClean="0"/>
              <a:t>W rezultacie w wielu asortymentach stal w IV kwartale potaniała o kilkadziesiąt proc., osiągając poziom sprzed 2004 roku. Nie mogło to pozostać bez wpływu na firmy dystrybucyjne. Również Konsorcjum Stali jako duży gracz na tym rynku, posiadało znaczące zapasy magazynowe, których wartość spadła.</a:t>
            </a:r>
            <a:endParaRPr lang="pl-PL" sz="2000" b="0" dirty="0"/>
          </a:p>
        </p:txBody>
      </p:sp>
      <p:pic>
        <p:nvPicPr>
          <p:cNvPr id="5" name="Obraz 4" descr="stal1.jpg"/>
          <p:cNvPicPr>
            <a:picLocks noChangeAspect="1"/>
          </p:cNvPicPr>
          <p:nvPr/>
        </p:nvPicPr>
        <p:blipFill>
          <a:blip r:embed="rId2"/>
          <a:stretch>
            <a:fillRect/>
          </a:stretch>
        </p:blipFill>
        <p:spPr>
          <a:xfrm>
            <a:off x="5572134" y="1071546"/>
            <a:ext cx="3192455" cy="4786346"/>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WYNIKI KONSORCJUM STALI </a:t>
            </a:r>
            <a:br>
              <a:rPr lang="pl-PL"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pl-PL"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 IV  KWARTALE 2008 r.</a:t>
            </a:r>
            <a:endParaRPr lang="pl-PL"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Symbol zastępczy numeru slajdu 2"/>
          <p:cNvSpPr>
            <a:spLocks noGrp="1"/>
          </p:cNvSpPr>
          <p:nvPr>
            <p:ph type="sldNum" sz="quarter" idx="11"/>
          </p:nvPr>
        </p:nvSpPr>
        <p:spPr/>
        <p:txBody>
          <a:bodyPr/>
          <a:lstStyle/>
          <a:p>
            <a:fld id="{DFD64866-9C1A-4324-9430-76FCA15DD43E}" type="slidenum">
              <a:rPr lang="pl-PL" smtClean="0"/>
              <a:pPr/>
              <a:t>15</a:t>
            </a:fld>
            <a:endParaRPr lang="pl-PL" dirty="0"/>
          </a:p>
        </p:txBody>
      </p:sp>
      <p:sp>
        <p:nvSpPr>
          <p:cNvPr id="4" name="Prostokąt 3"/>
          <p:cNvSpPr/>
          <p:nvPr/>
        </p:nvSpPr>
        <p:spPr>
          <a:xfrm>
            <a:off x="428596" y="1071546"/>
            <a:ext cx="5143536" cy="4401205"/>
          </a:xfrm>
          <a:prstGeom prst="rect">
            <a:avLst/>
          </a:prstGeom>
        </p:spPr>
        <p:txBody>
          <a:bodyPr wrap="square">
            <a:spAutoFit/>
          </a:bodyPr>
          <a:lstStyle/>
          <a:p>
            <a:endParaRPr lang="pl-PL" sz="2000" dirty="0" smtClean="0"/>
          </a:p>
          <a:p>
            <a:r>
              <a:rPr lang="pl-PL" sz="2000" dirty="0" smtClean="0"/>
              <a:t>Osiągnięty w IV kwartale zysk netto na poziomie 137 tys. zł byłby wyższy o 1,115 mln zł (i sięgnąłby 1,25 mln zł), gdyby nie wymóg odpisu amortyzacyjnego. </a:t>
            </a:r>
          </a:p>
          <a:p>
            <a:endParaRPr lang="pl-PL" sz="2000" dirty="0" smtClean="0"/>
          </a:p>
          <a:p>
            <a:r>
              <a:rPr lang="pl-PL" sz="2000" dirty="0" smtClean="0"/>
              <a:t>Zysk za IV kwartał 2008 r. obciążony jest kosztami wysokiej amortyzacji dodatniej wartości firmy, która wykazywana jest w bilansie Konsorcjum Stali po połączeniu z </a:t>
            </a:r>
            <a:r>
              <a:rPr lang="pl-PL" sz="2000" dirty="0" err="1" smtClean="0"/>
              <a:t>Bodeko</a:t>
            </a:r>
            <a:r>
              <a:rPr lang="pl-PL" sz="2000" dirty="0" smtClean="0"/>
              <a:t> 1 lipca – wykazany zysk pomniejszony jest o 1,115 mln zł z tytułu kosztów amortyzacji wartości firmy</a:t>
            </a:r>
            <a:endParaRPr lang="pl-PL" sz="2000" b="0" dirty="0"/>
          </a:p>
        </p:txBody>
      </p:sp>
      <p:pic>
        <p:nvPicPr>
          <p:cNvPr id="5" name="Obraz 4" descr="stal1.jpg"/>
          <p:cNvPicPr>
            <a:picLocks noChangeAspect="1"/>
          </p:cNvPicPr>
          <p:nvPr/>
        </p:nvPicPr>
        <p:blipFill>
          <a:blip r:embed="rId2"/>
          <a:stretch>
            <a:fillRect/>
          </a:stretch>
        </p:blipFill>
        <p:spPr>
          <a:xfrm>
            <a:off x="5572134" y="1071546"/>
            <a:ext cx="3192455" cy="4786346"/>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71472" y="274638"/>
            <a:ext cx="7096153" cy="654032"/>
          </a:xfrm>
        </p:spPr>
        <p:txBody>
          <a:bodyPr/>
          <a:lstStyle/>
          <a:p>
            <a:r>
              <a:rPr lang="pl-PL"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WYNIKI  KONSORCJUM STALI W IV KW. 2008 r. (w mln zł)</a:t>
            </a:r>
            <a:endParaRPr lang="pl-PL" b="1" dirty="0"/>
          </a:p>
        </p:txBody>
      </p:sp>
      <p:graphicFrame>
        <p:nvGraphicFramePr>
          <p:cNvPr id="5" name="Symbol zastępczy zawartości 4"/>
          <p:cNvGraphicFramePr>
            <a:graphicFrameLocks noGrp="1"/>
          </p:cNvGraphicFramePr>
          <p:nvPr>
            <p:ph idx="1"/>
          </p:nvPr>
        </p:nvGraphicFramePr>
        <p:xfrm>
          <a:off x="457200" y="1125539"/>
          <a:ext cx="8229600" cy="4803792"/>
        </p:xfrm>
        <a:graphic>
          <a:graphicData uri="http://schemas.openxmlformats.org/drawingml/2006/chart">
            <c:chart xmlns:c="http://schemas.openxmlformats.org/drawingml/2006/chart" xmlns:r="http://schemas.openxmlformats.org/officeDocument/2006/relationships" r:id="rId2"/>
          </a:graphicData>
        </a:graphic>
      </p:graphicFrame>
      <p:sp>
        <p:nvSpPr>
          <p:cNvPr id="4" name="Symbol zastępczy numeru slajdu 3"/>
          <p:cNvSpPr>
            <a:spLocks noGrp="1"/>
          </p:cNvSpPr>
          <p:nvPr>
            <p:ph type="sldNum" sz="quarter" idx="11"/>
          </p:nvPr>
        </p:nvSpPr>
        <p:spPr/>
        <p:txBody>
          <a:bodyPr/>
          <a:lstStyle/>
          <a:p>
            <a:fld id="{4351E0F8-9F5C-460D-837D-371B372803BC}" type="slidenum">
              <a:rPr lang="pl-PL" smtClean="0"/>
              <a:pPr/>
              <a:t>16</a:t>
            </a:fld>
            <a:endParaRPr lang="pl-PL" dirty="0"/>
          </a:p>
        </p:txBody>
      </p:sp>
      <p:sp>
        <p:nvSpPr>
          <p:cNvPr id="6" name="pole tekstowe 5"/>
          <p:cNvSpPr txBox="1"/>
          <p:nvPr/>
        </p:nvSpPr>
        <p:spPr>
          <a:xfrm>
            <a:off x="2000232" y="3357562"/>
            <a:ext cx="642942" cy="307777"/>
          </a:xfrm>
          <a:prstGeom prst="rect">
            <a:avLst/>
          </a:prstGeom>
          <a:noFill/>
        </p:spPr>
        <p:txBody>
          <a:bodyPr wrap="square" rtlCol="0">
            <a:spAutoFit/>
          </a:bodyPr>
          <a:lstStyle/>
          <a:p>
            <a:r>
              <a:rPr lang="pl-PL" sz="1400" dirty="0" smtClean="0">
                <a:solidFill>
                  <a:srgbClr val="003399"/>
                </a:solidFill>
              </a:rPr>
              <a:t>86,7</a:t>
            </a:r>
            <a:endParaRPr lang="pl-PL" sz="1400" dirty="0">
              <a:solidFill>
                <a:srgbClr val="003399"/>
              </a:solidFill>
            </a:endParaRPr>
          </a:p>
        </p:txBody>
      </p:sp>
      <p:sp>
        <p:nvSpPr>
          <p:cNvPr id="7" name="Strzałka w górę 6"/>
          <p:cNvSpPr/>
          <p:nvPr/>
        </p:nvSpPr>
        <p:spPr>
          <a:xfrm>
            <a:off x="3214678" y="1785926"/>
            <a:ext cx="285752" cy="500066"/>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0" name="Strzałka w górę 9"/>
          <p:cNvSpPr/>
          <p:nvPr/>
        </p:nvSpPr>
        <p:spPr>
          <a:xfrm>
            <a:off x="7429520" y="4000504"/>
            <a:ext cx="285752" cy="500066"/>
          </a:xfrm>
          <a:prstGeom prst="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2" name="Strzałka w górę 11"/>
          <p:cNvSpPr/>
          <p:nvPr/>
        </p:nvSpPr>
        <p:spPr>
          <a:xfrm rot="10800000">
            <a:off x="6357950" y="3929066"/>
            <a:ext cx="285752" cy="500066"/>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42910" y="274638"/>
            <a:ext cx="7143800" cy="633412"/>
          </a:xfrm>
        </p:spPr>
        <p:txBody>
          <a:bodyPr/>
          <a:lstStyle/>
          <a:p>
            <a:r>
              <a:rPr lang="pl-PL"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WYNIKI  KONSORCJUM  STALI  OD  2005 r. </a:t>
            </a:r>
            <a:br>
              <a:rPr lang="pl-PL"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pl-PL"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 mln zł)</a:t>
            </a:r>
            <a:endParaRPr lang="pl-PL"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aphicFrame>
        <p:nvGraphicFramePr>
          <p:cNvPr id="5" name="Symbol zastępczy zawartości 4"/>
          <p:cNvGraphicFramePr>
            <a:graphicFrameLocks noGrp="1"/>
          </p:cNvGraphicFramePr>
          <p:nvPr>
            <p:ph idx="1"/>
          </p:nvPr>
        </p:nvGraphicFramePr>
        <p:xfrm>
          <a:off x="428596" y="1125539"/>
          <a:ext cx="8258204" cy="4803792"/>
        </p:xfrm>
        <a:graphic>
          <a:graphicData uri="http://schemas.openxmlformats.org/drawingml/2006/chart">
            <c:chart xmlns:c="http://schemas.openxmlformats.org/drawingml/2006/chart" xmlns:r="http://schemas.openxmlformats.org/officeDocument/2006/relationships" r:id="rId2"/>
          </a:graphicData>
        </a:graphic>
      </p:graphicFrame>
      <p:sp>
        <p:nvSpPr>
          <p:cNvPr id="4" name="Symbol zastępczy numeru slajdu 3"/>
          <p:cNvSpPr>
            <a:spLocks noGrp="1"/>
          </p:cNvSpPr>
          <p:nvPr>
            <p:ph type="sldNum" sz="quarter" idx="11"/>
          </p:nvPr>
        </p:nvSpPr>
        <p:spPr/>
        <p:txBody>
          <a:bodyPr/>
          <a:lstStyle/>
          <a:p>
            <a:fld id="{4351E0F8-9F5C-460D-837D-371B372803BC}" type="slidenum">
              <a:rPr lang="pl-PL" smtClean="0"/>
              <a:pPr/>
              <a:t>17</a:t>
            </a:fld>
            <a:endParaRPr lang="pl-PL" dirty="0"/>
          </a:p>
        </p:txBody>
      </p:sp>
      <p:sp>
        <p:nvSpPr>
          <p:cNvPr id="6" name="pole tekstowe 5"/>
          <p:cNvSpPr txBox="1"/>
          <p:nvPr/>
        </p:nvSpPr>
        <p:spPr>
          <a:xfrm>
            <a:off x="3714744" y="3786190"/>
            <a:ext cx="714380" cy="307777"/>
          </a:xfrm>
          <a:prstGeom prst="rect">
            <a:avLst/>
          </a:prstGeom>
          <a:noFill/>
        </p:spPr>
        <p:txBody>
          <a:bodyPr wrap="square" rtlCol="0">
            <a:spAutoFit/>
          </a:bodyPr>
          <a:lstStyle/>
          <a:p>
            <a:r>
              <a:rPr lang="pl-PL" sz="1400" dirty="0" smtClean="0">
                <a:solidFill>
                  <a:srgbClr val="003399"/>
                </a:solidFill>
              </a:rPr>
              <a:t>11,9</a:t>
            </a:r>
            <a:endParaRPr lang="pl-PL" sz="1400" dirty="0">
              <a:solidFill>
                <a:srgbClr val="003399"/>
              </a:solidFill>
            </a:endParaRPr>
          </a:p>
        </p:txBody>
      </p:sp>
      <p:sp>
        <p:nvSpPr>
          <p:cNvPr id="9" name="pole tekstowe 1"/>
          <p:cNvSpPr txBox="1"/>
          <p:nvPr/>
        </p:nvSpPr>
        <p:spPr>
          <a:xfrm>
            <a:off x="2714612" y="1285860"/>
            <a:ext cx="714417" cy="21429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pl-PL" sz="1400" b="1" dirty="0" smtClean="0">
                <a:solidFill>
                  <a:srgbClr val="003399"/>
                </a:solidFill>
              </a:rPr>
              <a:t>757,4</a:t>
            </a:r>
            <a:endParaRPr lang="pl-PL" sz="1400" b="1" dirty="0">
              <a:solidFill>
                <a:srgbClr val="003399"/>
              </a:solidFill>
            </a:endParaRPr>
          </a:p>
        </p:txBody>
      </p:sp>
      <p:sp>
        <p:nvSpPr>
          <p:cNvPr id="10" name="pole tekstowe 1"/>
          <p:cNvSpPr txBox="1"/>
          <p:nvPr/>
        </p:nvSpPr>
        <p:spPr>
          <a:xfrm>
            <a:off x="5715008" y="3786190"/>
            <a:ext cx="571503" cy="28575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pl-PL" sz="1400" b="1" dirty="0" smtClean="0">
                <a:solidFill>
                  <a:srgbClr val="003399"/>
                </a:solidFill>
              </a:rPr>
              <a:t>13,1</a:t>
            </a:r>
            <a:endParaRPr lang="pl-PL" sz="1400" b="1" dirty="0">
              <a:solidFill>
                <a:srgbClr val="003399"/>
              </a:solidFill>
            </a:endParaRPr>
          </a:p>
        </p:txBody>
      </p:sp>
      <p:sp>
        <p:nvSpPr>
          <p:cNvPr id="11" name="pole tekstowe 1"/>
          <p:cNvSpPr txBox="1"/>
          <p:nvPr/>
        </p:nvSpPr>
        <p:spPr>
          <a:xfrm>
            <a:off x="6215074" y="3786190"/>
            <a:ext cx="571503" cy="28575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pl-PL" sz="1400" dirty="0" smtClean="0">
                <a:solidFill>
                  <a:srgbClr val="003399"/>
                </a:solidFill>
              </a:rPr>
              <a:t>14,6</a:t>
            </a:r>
            <a:endParaRPr lang="pl-PL" sz="1400" b="1" dirty="0">
              <a:solidFill>
                <a:srgbClr val="003399"/>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idx="1"/>
          </p:nvPr>
        </p:nvSpPr>
        <p:spPr>
          <a:xfrm>
            <a:off x="714348" y="2357431"/>
            <a:ext cx="7772400" cy="2522551"/>
          </a:xfrm>
        </p:spPr>
        <p:txBody>
          <a:bodyPr/>
          <a:lstStyle/>
          <a:p>
            <a:pPr algn="ctr"/>
            <a:r>
              <a:rPr lang="pl-PL" sz="3200" b="1" dirty="0" smtClean="0"/>
              <a:t>ISTOTNE DLA  SPÓŁKI ZDARZENIA </a:t>
            </a:r>
          </a:p>
          <a:p>
            <a:pPr algn="ctr"/>
            <a:endParaRPr lang="pl-PL" sz="3200" b="1" dirty="0" smtClean="0"/>
          </a:p>
          <a:p>
            <a:pPr algn="ctr"/>
            <a:r>
              <a:rPr lang="pl-PL" sz="3200" b="1" dirty="0" smtClean="0"/>
              <a:t>PO 1 PAŹDZIERNIKA 2008 r.</a:t>
            </a:r>
            <a:endParaRPr lang="pl-PL" sz="3200" b="1" dirty="0"/>
          </a:p>
        </p:txBody>
      </p:sp>
      <p:sp>
        <p:nvSpPr>
          <p:cNvPr id="4" name="Symbol zastępczy numeru slajdu 3"/>
          <p:cNvSpPr>
            <a:spLocks noGrp="1"/>
          </p:cNvSpPr>
          <p:nvPr>
            <p:ph type="sldNum" sz="quarter" idx="11"/>
          </p:nvPr>
        </p:nvSpPr>
        <p:spPr/>
        <p:txBody>
          <a:bodyPr/>
          <a:lstStyle/>
          <a:p>
            <a:fld id="{CE8E1A95-F347-4BDD-A3EE-7758CD193775}" type="slidenum">
              <a:rPr lang="pl-PL" smtClean="0"/>
              <a:pPr/>
              <a:t>18</a:t>
            </a:fld>
            <a:endParaRPr lang="pl-PL"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85720" y="274638"/>
            <a:ext cx="7643866" cy="633412"/>
          </a:xfrm>
        </p:spPr>
        <p:txBody>
          <a:bodyPr>
            <a:normAutofit/>
          </a:bodyPr>
          <a:lstStyle/>
          <a:p>
            <a:r>
              <a:rPr lang="pl-PL"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NOWE BIURO  HANDLOWE  W  RZESZOWIE</a:t>
            </a:r>
            <a:endParaRPr lang="pl-PL"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Symbol zastępczy numeru slajdu 2"/>
          <p:cNvSpPr>
            <a:spLocks noGrp="1"/>
          </p:cNvSpPr>
          <p:nvPr>
            <p:ph type="sldNum" sz="quarter" idx="11"/>
          </p:nvPr>
        </p:nvSpPr>
        <p:spPr/>
        <p:txBody>
          <a:bodyPr/>
          <a:lstStyle/>
          <a:p>
            <a:fld id="{DFD64866-9C1A-4324-9430-76FCA15DD43E}" type="slidenum">
              <a:rPr lang="pl-PL" smtClean="0"/>
              <a:pPr/>
              <a:t>19</a:t>
            </a:fld>
            <a:endParaRPr lang="pl-PL" dirty="0"/>
          </a:p>
        </p:txBody>
      </p:sp>
      <p:sp>
        <p:nvSpPr>
          <p:cNvPr id="4" name="pole tekstowe 3"/>
          <p:cNvSpPr txBox="1"/>
          <p:nvPr/>
        </p:nvSpPr>
        <p:spPr>
          <a:xfrm>
            <a:off x="428596" y="1571612"/>
            <a:ext cx="8286808" cy="3477875"/>
          </a:xfrm>
          <a:prstGeom prst="rect">
            <a:avLst/>
          </a:prstGeom>
          <a:noFill/>
        </p:spPr>
        <p:txBody>
          <a:bodyPr wrap="square" rtlCol="0">
            <a:spAutoFit/>
          </a:bodyPr>
          <a:lstStyle/>
          <a:p>
            <a:pPr algn="just"/>
            <a:endParaRPr lang="pl-PL" sz="1600" dirty="0" smtClean="0"/>
          </a:p>
          <a:p>
            <a:pPr>
              <a:lnSpc>
                <a:spcPct val="150000"/>
              </a:lnSpc>
            </a:pPr>
            <a:r>
              <a:rPr lang="pl-PL" sz="2400" dirty="0" smtClean="0"/>
              <a:t>W IV kwartale 2008 r. w Rzeszowie rozpoczęło działalność Biuro Handlowe Spółki. Jest to kolejny krok mający zbliżyć Spółkę do jej bezpośrednich odbiorców i docelowo powiększyć ich krąg. </a:t>
            </a:r>
          </a:p>
          <a:p>
            <a:endParaRPr lang="pl-PL" dirty="0" smtClean="0"/>
          </a:p>
          <a:p>
            <a:endParaRPr lang="pl-PL" dirty="0" smtClean="0"/>
          </a:p>
          <a:p>
            <a:endParaRPr lang="pl-PL" dirty="0" smtClean="0"/>
          </a:p>
          <a:p>
            <a:endParaRPr lang="pl-PL" dirty="0" smtClean="0"/>
          </a:p>
          <a:p>
            <a:endParaRPr lang="pl-PL"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AKCJONARIUSZE  KONSORCJUM  STALI </a:t>
            </a:r>
            <a:br>
              <a:rPr lang="pl-PL"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pl-PL"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NA 31.12.2008</a:t>
            </a:r>
            <a:endParaRPr lang="pl-PL"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Symbol zastępczy numeru slajdu 2"/>
          <p:cNvSpPr>
            <a:spLocks noGrp="1"/>
          </p:cNvSpPr>
          <p:nvPr>
            <p:ph type="sldNum" sz="quarter" idx="11"/>
          </p:nvPr>
        </p:nvSpPr>
        <p:spPr/>
        <p:txBody>
          <a:bodyPr/>
          <a:lstStyle/>
          <a:p>
            <a:fld id="{DFD64866-9C1A-4324-9430-76FCA15DD43E}" type="slidenum">
              <a:rPr lang="pl-PL" smtClean="0"/>
              <a:pPr/>
              <a:t>2</a:t>
            </a:fld>
            <a:endParaRPr lang="pl-PL" dirty="0"/>
          </a:p>
        </p:txBody>
      </p:sp>
      <p:sp>
        <p:nvSpPr>
          <p:cNvPr id="20482" name="Rectangle 2"/>
          <p:cNvSpPr>
            <a:spLocks noChangeArrowheads="1"/>
          </p:cNvSpPr>
          <p:nvPr/>
        </p:nvSpPr>
        <p:spPr bwMode="auto">
          <a:xfrm>
            <a:off x="0" y="0"/>
            <a:ext cx="184731" cy="175432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dirty="0" smtClean="0">
                <a:ln>
                  <a:noFill/>
                </a:ln>
                <a:solidFill>
                  <a:schemeClr val="tx1"/>
                </a:solidFill>
                <a:effectLst/>
                <a:latin typeface="Arial" charset="0"/>
              </a:rPr>
              <a:t/>
            </a:r>
            <a:br>
              <a:rPr kumimoji="0" lang="pl-PL" sz="1800" b="0" i="0" u="none" strike="noStrike" cap="none" normalizeH="0" baseline="0" dirty="0" smtClean="0">
                <a:ln>
                  <a:noFill/>
                </a:ln>
                <a:solidFill>
                  <a:schemeClr val="tx1"/>
                </a:solidFill>
                <a:effectLst/>
                <a:latin typeface="Arial" charset="0"/>
              </a:rPr>
            </a:br>
            <a:endParaRPr kumimoji="0" lang="pl-PL" sz="1800" b="0" i="0" u="none" strike="noStrike" cap="none" normalizeH="0" baseline="0" dirty="0" smtClean="0">
              <a:ln>
                <a:noFill/>
              </a:ln>
              <a:solidFill>
                <a:schemeClr val="tx1"/>
              </a:solidFill>
              <a:effectLst/>
              <a:latin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sz="1800" b="0" i="0" u="none" strike="noStrike" cap="none" normalizeH="0" baseline="0" dirty="0" smtClean="0">
                <a:ln>
                  <a:noFill/>
                </a:ln>
                <a:solidFill>
                  <a:schemeClr val="tx1"/>
                </a:solidFill>
                <a:effectLst/>
                <a:latin typeface="Arial" charset="0"/>
              </a:rPr>
              <a:t/>
            </a:r>
            <a:br>
              <a:rPr kumimoji="0" lang="pl-PL" sz="1800" b="0" i="0" u="none" strike="noStrike" cap="none" normalizeH="0" baseline="0" dirty="0" smtClean="0">
                <a:ln>
                  <a:noFill/>
                </a:ln>
                <a:solidFill>
                  <a:schemeClr val="tx1"/>
                </a:solidFill>
                <a:effectLst/>
                <a:latin typeface="Arial" charset="0"/>
              </a:rPr>
            </a:br>
            <a:endParaRPr kumimoji="0" lang="pl-PL" sz="1800" b="0" i="0" u="none" strike="noStrike" cap="none" normalizeH="0" baseline="0" dirty="0" smtClean="0">
              <a:ln>
                <a:noFill/>
              </a:ln>
              <a:solidFill>
                <a:schemeClr val="tx1"/>
              </a:solidFill>
              <a:effectLst/>
              <a:latin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sz="1800" b="0" i="0" u="none" strike="noStrike" cap="none" normalizeH="0" baseline="0" dirty="0" smtClean="0">
                <a:ln>
                  <a:noFill/>
                </a:ln>
                <a:solidFill>
                  <a:schemeClr val="tx1"/>
                </a:solidFill>
                <a:effectLst/>
                <a:latin typeface="Arial" charset="0"/>
              </a:rPr>
              <a:t/>
            </a:r>
            <a:br>
              <a:rPr kumimoji="0" lang="pl-PL" sz="1800" b="0" i="0" u="none" strike="noStrike" cap="none" normalizeH="0" baseline="0" dirty="0" smtClean="0">
                <a:ln>
                  <a:noFill/>
                </a:ln>
                <a:solidFill>
                  <a:schemeClr val="tx1"/>
                </a:solidFill>
                <a:effectLst/>
                <a:latin typeface="Arial" charset="0"/>
              </a:rPr>
            </a:br>
            <a:endParaRPr kumimoji="0" lang="pl-PL" sz="1800" b="0" i="0" u="none" strike="noStrike" cap="none" normalizeH="0" baseline="0" dirty="0" smtClean="0">
              <a:ln>
                <a:noFill/>
              </a:ln>
              <a:solidFill>
                <a:schemeClr val="tx1"/>
              </a:solidFill>
              <a:effectLst/>
              <a:latin typeface="Arial" charset="0"/>
            </a:endParaRPr>
          </a:p>
        </p:txBody>
      </p:sp>
      <p:sp>
        <p:nvSpPr>
          <p:cNvPr id="12" name="pole tekstowe 11"/>
          <p:cNvSpPr txBox="1"/>
          <p:nvPr/>
        </p:nvSpPr>
        <p:spPr>
          <a:xfrm>
            <a:off x="428596" y="5214950"/>
            <a:ext cx="8501122" cy="461665"/>
          </a:xfrm>
          <a:prstGeom prst="rect">
            <a:avLst/>
          </a:prstGeom>
          <a:noFill/>
        </p:spPr>
        <p:txBody>
          <a:bodyPr wrap="square" rtlCol="0">
            <a:spAutoFit/>
          </a:bodyPr>
          <a:lstStyle/>
          <a:p>
            <a:r>
              <a:rPr lang="pl-PL" dirty="0" smtClean="0"/>
              <a:t>Pozostali Akcjonariusze, mający indywidualnie mniej niż 5% ogólnej liczby akcji, posiadają </a:t>
            </a:r>
            <a:br>
              <a:rPr lang="pl-PL" dirty="0" smtClean="0"/>
            </a:br>
            <a:r>
              <a:rPr lang="pl-PL" dirty="0" smtClean="0"/>
              <a:t>820 552 sztuk akcji co stanowi 13,91% udziału w kapitale zakładowym KS.</a:t>
            </a:r>
            <a:endParaRPr lang="pl-PL" dirty="0"/>
          </a:p>
        </p:txBody>
      </p:sp>
      <p:graphicFrame>
        <p:nvGraphicFramePr>
          <p:cNvPr id="7" name="Tabela 6"/>
          <p:cNvGraphicFramePr>
            <a:graphicFrameLocks noGrp="1"/>
          </p:cNvGraphicFramePr>
          <p:nvPr/>
        </p:nvGraphicFramePr>
        <p:xfrm>
          <a:off x="571473" y="1349829"/>
          <a:ext cx="8215368" cy="3507931"/>
        </p:xfrm>
        <a:graphic>
          <a:graphicData uri="http://schemas.openxmlformats.org/drawingml/2006/table">
            <a:tbl>
              <a:tblPr>
                <a:tableStyleId>{775DCB02-9BB8-47FD-8907-85C794F793BA}</a:tableStyleId>
              </a:tblPr>
              <a:tblGrid>
                <a:gridCol w="4857783"/>
                <a:gridCol w="1285884"/>
                <a:gridCol w="1201492"/>
                <a:gridCol w="870209"/>
              </a:tblGrid>
              <a:tr h="1210501">
                <a:tc>
                  <a:txBody>
                    <a:bodyPr/>
                    <a:lstStyle/>
                    <a:p>
                      <a:pPr algn="ctr" rtl="0"/>
                      <a:r>
                        <a:rPr lang="pl-PL" sz="1050" dirty="0"/>
                        <a:t>Nazwisko i Imię/Nazwa Akcjonariusza </a:t>
                      </a:r>
                    </a:p>
                  </a:txBody>
                  <a:tcPr marL="47625" marR="47625" marT="47625" marB="47625" anchor="ctr"/>
                </a:tc>
                <a:tc>
                  <a:txBody>
                    <a:bodyPr/>
                    <a:lstStyle/>
                    <a:p>
                      <a:pPr algn="ctr" rtl="0"/>
                      <a:r>
                        <a:rPr lang="pl-PL" sz="1050" dirty="0"/>
                        <a:t>Liczba posiadanych akcji</a:t>
                      </a:r>
                    </a:p>
                  </a:txBody>
                  <a:tcPr marL="47625" marR="47625" marT="47625" marB="47625" anchor="ctr"/>
                </a:tc>
                <a:tc>
                  <a:txBody>
                    <a:bodyPr/>
                    <a:lstStyle/>
                    <a:p>
                      <a:pPr algn="ctr" rtl="0"/>
                      <a:r>
                        <a:rPr lang="pl-PL" sz="1050" dirty="0"/>
                        <a:t>% ogólnej liczby akcji i głosów na Walnym </a:t>
                      </a:r>
                      <a:r>
                        <a:rPr lang="pl-PL" sz="1050" dirty="0" smtClean="0"/>
                        <a:t>Zgromadzeniu</a:t>
                      </a:r>
                      <a:endParaRPr lang="pl-PL" sz="1050" dirty="0"/>
                    </a:p>
                  </a:txBody>
                  <a:tcPr marL="47625" marR="47625" marT="47625" marB="47625" anchor="ctr"/>
                </a:tc>
                <a:tc>
                  <a:txBody>
                    <a:bodyPr/>
                    <a:lstStyle/>
                    <a:p>
                      <a:pPr algn="ctr" rtl="0"/>
                      <a:r>
                        <a:rPr lang="pl-PL" sz="1050"/>
                        <a:t>% udziału w kapitale zakładowym</a:t>
                      </a:r>
                    </a:p>
                  </a:txBody>
                  <a:tcPr marL="47625" marR="47625" marT="47625" marB="47625" anchor="ctr"/>
                </a:tc>
              </a:tr>
              <a:tr h="254440">
                <a:tc>
                  <a:txBody>
                    <a:bodyPr/>
                    <a:lstStyle/>
                    <a:p>
                      <a:pPr rtl="0"/>
                      <a:r>
                        <a:rPr lang="pl-PL" sz="1050"/>
                        <a:t>Koclęga Janusz</a:t>
                      </a:r>
                    </a:p>
                  </a:txBody>
                  <a:tcPr marL="47625" marR="47625" marT="47625" marB="47625" anchor="b"/>
                </a:tc>
                <a:tc>
                  <a:txBody>
                    <a:bodyPr/>
                    <a:lstStyle/>
                    <a:p>
                      <a:pPr algn="r" rtl="0"/>
                      <a:r>
                        <a:rPr lang="pl-PL" sz="1050"/>
                        <a:t>883 283</a:t>
                      </a:r>
                    </a:p>
                  </a:txBody>
                  <a:tcPr marL="47625" marR="47625" marT="47625" marB="47625" anchor="b"/>
                </a:tc>
                <a:tc>
                  <a:txBody>
                    <a:bodyPr/>
                    <a:lstStyle/>
                    <a:p>
                      <a:pPr algn="r" rtl="0"/>
                      <a:r>
                        <a:rPr lang="pl-PL" sz="1050" dirty="0"/>
                        <a:t>14,98%</a:t>
                      </a:r>
                    </a:p>
                  </a:txBody>
                  <a:tcPr marL="47625" marR="47625" marT="47625" marB="47625" anchor="b"/>
                </a:tc>
                <a:tc>
                  <a:txBody>
                    <a:bodyPr/>
                    <a:lstStyle/>
                    <a:p>
                      <a:pPr algn="r" rtl="0"/>
                      <a:r>
                        <a:rPr lang="pl-PL" sz="1050"/>
                        <a:t>14,98%</a:t>
                      </a:r>
                    </a:p>
                  </a:txBody>
                  <a:tcPr marL="47625" marR="47625" marT="47625" marB="47625" anchor="b"/>
                </a:tc>
              </a:tr>
              <a:tr h="254440">
                <a:tc>
                  <a:txBody>
                    <a:bodyPr/>
                    <a:lstStyle/>
                    <a:p>
                      <a:pPr rtl="0"/>
                      <a:r>
                        <a:rPr lang="pl-PL" sz="1050"/>
                        <a:t>Borysiewicz Krystyna</a:t>
                      </a:r>
                    </a:p>
                  </a:txBody>
                  <a:tcPr marL="47625" marR="47625" marT="47625" marB="47625" anchor="b"/>
                </a:tc>
                <a:tc>
                  <a:txBody>
                    <a:bodyPr/>
                    <a:lstStyle/>
                    <a:p>
                      <a:pPr algn="r" rtl="0"/>
                      <a:r>
                        <a:rPr lang="pl-PL" sz="1050"/>
                        <a:t>816 980</a:t>
                      </a:r>
                    </a:p>
                  </a:txBody>
                  <a:tcPr marL="47625" marR="47625" marT="47625" marB="47625" anchor="b"/>
                </a:tc>
                <a:tc>
                  <a:txBody>
                    <a:bodyPr/>
                    <a:lstStyle/>
                    <a:p>
                      <a:pPr algn="r" rtl="0"/>
                      <a:r>
                        <a:rPr lang="pl-PL" sz="1050" dirty="0"/>
                        <a:t>13,85%</a:t>
                      </a:r>
                    </a:p>
                  </a:txBody>
                  <a:tcPr marL="47625" marR="47625" marT="47625" marB="47625" anchor="b"/>
                </a:tc>
                <a:tc>
                  <a:txBody>
                    <a:bodyPr/>
                    <a:lstStyle/>
                    <a:p>
                      <a:pPr algn="r" rtl="0"/>
                      <a:r>
                        <a:rPr lang="pl-PL" sz="1050" dirty="0"/>
                        <a:t>13,85%</a:t>
                      </a:r>
                    </a:p>
                  </a:txBody>
                  <a:tcPr marL="47625" marR="47625" marT="47625" marB="47625" anchor="b"/>
                </a:tc>
              </a:tr>
              <a:tr h="254440">
                <a:tc>
                  <a:txBody>
                    <a:bodyPr/>
                    <a:lstStyle/>
                    <a:p>
                      <a:pPr rtl="0"/>
                      <a:r>
                        <a:rPr lang="pl-PL" sz="1050"/>
                        <a:t>Dembowska Barbara</a:t>
                      </a:r>
                    </a:p>
                  </a:txBody>
                  <a:tcPr marL="47625" marR="47625" marT="47625" marB="47625" anchor="b"/>
                </a:tc>
                <a:tc>
                  <a:txBody>
                    <a:bodyPr/>
                    <a:lstStyle/>
                    <a:p>
                      <a:pPr algn="r" rtl="0"/>
                      <a:r>
                        <a:rPr lang="pl-PL" sz="1050"/>
                        <a:t>816 980</a:t>
                      </a:r>
                    </a:p>
                  </a:txBody>
                  <a:tcPr marL="47625" marR="47625" marT="47625" marB="47625" anchor="b"/>
                </a:tc>
                <a:tc>
                  <a:txBody>
                    <a:bodyPr/>
                    <a:lstStyle/>
                    <a:p>
                      <a:pPr algn="r" rtl="0"/>
                      <a:r>
                        <a:rPr lang="pl-PL" sz="1050"/>
                        <a:t>13,85%</a:t>
                      </a:r>
                    </a:p>
                  </a:txBody>
                  <a:tcPr marL="47625" marR="47625" marT="47625" marB="47625" anchor="b"/>
                </a:tc>
                <a:tc>
                  <a:txBody>
                    <a:bodyPr/>
                    <a:lstStyle/>
                    <a:p>
                      <a:pPr algn="r" rtl="0"/>
                      <a:r>
                        <a:rPr lang="pl-PL" sz="1050" dirty="0"/>
                        <a:t>13,85%</a:t>
                      </a:r>
                    </a:p>
                  </a:txBody>
                  <a:tcPr marL="47625" marR="47625" marT="47625" marB="47625" anchor="b"/>
                </a:tc>
              </a:tr>
              <a:tr h="254440">
                <a:tc>
                  <a:txBody>
                    <a:bodyPr/>
                    <a:lstStyle/>
                    <a:p>
                      <a:pPr rtl="0"/>
                      <a:r>
                        <a:rPr lang="pl-PL" sz="1050"/>
                        <a:t>Skyline Investment S.A. z siedzibą w Warszawie</a:t>
                      </a:r>
                    </a:p>
                  </a:txBody>
                  <a:tcPr marL="47625" marR="47625" marT="47625" marB="47625" anchor="b"/>
                </a:tc>
                <a:tc>
                  <a:txBody>
                    <a:bodyPr/>
                    <a:lstStyle/>
                    <a:p>
                      <a:pPr algn="r" rtl="0"/>
                      <a:r>
                        <a:rPr lang="pl-PL" sz="1050"/>
                        <a:t>600 135</a:t>
                      </a:r>
                    </a:p>
                  </a:txBody>
                  <a:tcPr marL="47625" marR="47625" marT="47625" marB="47625" anchor="b"/>
                </a:tc>
                <a:tc>
                  <a:txBody>
                    <a:bodyPr/>
                    <a:lstStyle/>
                    <a:p>
                      <a:pPr algn="r" rtl="0"/>
                      <a:r>
                        <a:rPr lang="pl-PL" sz="1050"/>
                        <a:t>10,18%</a:t>
                      </a:r>
                    </a:p>
                  </a:txBody>
                  <a:tcPr marL="47625" marR="47625" marT="47625" marB="47625" anchor="b"/>
                </a:tc>
                <a:tc>
                  <a:txBody>
                    <a:bodyPr/>
                    <a:lstStyle/>
                    <a:p>
                      <a:pPr algn="r" rtl="0"/>
                      <a:r>
                        <a:rPr lang="pl-PL" sz="1050" dirty="0"/>
                        <a:t>10,18%</a:t>
                      </a:r>
                    </a:p>
                  </a:txBody>
                  <a:tcPr marL="47625" marR="47625" marT="47625" marB="47625" anchor="b"/>
                </a:tc>
              </a:tr>
              <a:tr h="254440">
                <a:tc>
                  <a:txBody>
                    <a:bodyPr/>
                    <a:lstStyle/>
                    <a:p>
                      <a:pPr rtl="0"/>
                      <a:r>
                        <a:rPr lang="pl-PL" sz="1050"/>
                        <a:t>Skwarski Marek</a:t>
                      </a:r>
                    </a:p>
                  </a:txBody>
                  <a:tcPr marL="47625" marR="47625" marT="47625" marB="47625" anchor="b"/>
                </a:tc>
                <a:tc>
                  <a:txBody>
                    <a:bodyPr/>
                    <a:lstStyle/>
                    <a:p>
                      <a:pPr algn="r" rtl="0"/>
                      <a:r>
                        <a:rPr lang="pl-PL" sz="1050"/>
                        <a:t>400 200</a:t>
                      </a:r>
                    </a:p>
                  </a:txBody>
                  <a:tcPr marL="47625" marR="47625" marT="47625" marB="47625" anchor="b"/>
                </a:tc>
                <a:tc>
                  <a:txBody>
                    <a:bodyPr/>
                    <a:lstStyle/>
                    <a:p>
                      <a:pPr algn="r" rtl="0"/>
                      <a:r>
                        <a:rPr lang="pl-PL" sz="1050"/>
                        <a:t>6,79%</a:t>
                      </a:r>
                    </a:p>
                  </a:txBody>
                  <a:tcPr marL="47625" marR="47625" marT="47625" marB="47625" anchor="b"/>
                </a:tc>
                <a:tc>
                  <a:txBody>
                    <a:bodyPr/>
                    <a:lstStyle/>
                    <a:p>
                      <a:pPr algn="r" rtl="0"/>
                      <a:r>
                        <a:rPr lang="pl-PL" sz="1050" dirty="0"/>
                        <a:t>6,79%</a:t>
                      </a:r>
                    </a:p>
                  </a:txBody>
                  <a:tcPr marL="47625" marR="47625" marT="47625" marB="47625" anchor="b"/>
                </a:tc>
              </a:tr>
              <a:tr h="254440">
                <a:tc>
                  <a:txBody>
                    <a:bodyPr/>
                    <a:lstStyle/>
                    <a:p>
                      <a:pPr rtl="0"/>
                      <a:r>
                        <a:rPr lang="pl-PL" sz="1050"/>
                        <a:t>Wojdyna Robert</a:t>
                      </a:r>
                    </a:p>
                  </a:txBody>
                  <a:tcPr marL="47625" marR="47625" marT="47625" marB="47625" anchor="b"/>
                </a:tc>
                <a:tc>
                  <a:txBody>
                    <a:bodyPr/>
                    <a:lstStyle/>
                    <a:p>
                      <a:pPr algn="r" rtl="0"/>
                      <a:r>
                        <a:rPr lang="pl-PL" sz="1050"/>
                        <a:t>400 200</a:t>
                      </a:r>
                    </a:p>
                  </a:txBody>
                  <a:tcPr marL="47625" marR="47625" marT="47625" marB="47625" anchor="b"/>
                </a:tc>
                <a:tc>
                  <a:txBody>
                    <a:bodyPr/>
                    <a:lstStyle/>
                    <a:p>
                      <a:pPr algn="r" rtl="0"/>
                      <a:r>
                        <a:rPr lang="pl-PL" sz="1050"/>
                        <a:t>6,79%</a:t>
                      </a:r>
                    </a:p>
                  </a:txBody>
                  <a:tcPr marL="47625" marR="47625" marT="47625" marB="47625" anchor="b"/>
                </a:tc>
                <a:tc>
                  <a:txBody>
                    <a:bodyPr/>
                    <a:lstStyle/>
                    <a:p>
                      <a:pPr algn="r" rtl="0"/>
                      <a:r>
                        <a:rPr lang="pl-PL" sz="1050" dirty="0"/>
                        <a:t>6,79%</a:t>
                      </a:r>
                    </a:p>
                  </a:txBody>
                  <a:tcPr marL="47625" marR="47625" marT="47625" marB="47625" anchor="b"/>
                </a:tc>
              </a:tr>
              <a:tr h="254440">
                <a:tc>
                  <a:txBody>
                    <a:bodyPr/>
                    <a:lstStyle/>
                    <a:p>
                      <a:pPr rtl="0"/>
                      <a:r>
                        <a:rPr lang="pl-PL" sz="1050"/>
                        <a:t>Opoka Fundusz Inwestycyjny Zamknięty</a:t>
                      </a:r>
                    </a:p>
                  </a:txBody>
                  <a:tcPr marL="47625" marR="47625" marT="47625" marB="47625" anchor="b"/>
                </a:tc>
                <a:tc>
                  <a:txBody>
                    <a:bodyPr/>
                    <a:lstStyle/>
                    <a:p>
                      <a:pPr algn="r" rtl="0"/>
                      <a:r>
                        <a:rPr lang="pl-PL" sz="1050"/>
                        <a:t>389 155</a:t>
                      </a:r>
                    </a:p>
                  </a:txBody>
                  <a:tcPr marL="47625" marR="47625" marT="47625" marB="47625" anchor="b"/>
                </a:tc>
                <a:tc>
                  <a:txBody>
                    <a:bodyPr/>
                    <a:lstStyle/>
                    <a:p>
                      <a:pPr algn="r" rtl="0"/>
                      <a:r>
                        <a:rPr lang="pl-PL" sz="1050"/>
                        <a:t>6,60%</a:t>
                      </a:r>
                    </a:p>
                  </a:txBody>
                  <a:tcPr marL="47625" marR="47625" marT="47625" marB="47625" anchor="b"/>
                </a:tc>
                <a:tc>
                  <a:txBody>
                    <a:bodyPr/>
                    <a:lstStyle/>
                    <a:p>
                      <a:pPr algn="r" rtl="0"/>
                      <a:r>
                        <a:rPr lang="pl-PL" sz="1050" dirty="0"/>
                        <a:t>6,60%</a:t>
                      </a:r>
                    </a:p>
                  </a:txBody>
                  <a:tcPr marL="47625" marR="47625" marT="47625" marB="47625" anchor="b"/>
                </a:tc>
              </a:tr>
              <a:tr h="254440">
                <a:tc>
                  <a:txBody>
                    <a:bodyPr/>
                    <a:lstStyle/>
                    <a:p>
                      <a:pPr rtl="0"/>
                      <a:r>
                        <a:rPr lang="pl-PL" sz="1050"/>
                        <a:t>Przybysz Krzysztof</a:t>
                      </a:r>
                    </a:p>
                  </a:txBody>
                  <a:tcPr marL="47625" marR="47625" marT="47625" marB="47625" anchor="b"/>
                </a:tc>
                <a:tc>
                  <a:txBody>
                    <a:bodyPr/>
                    <a:lstStyle/>
                    <a:p>
                      <a:pPr algn="r" rtl="0"/>
                      <a:r>
                        <a:rPr lang="pl-PL" sz="1050"/>
                        <a:t>330 000</a:t>
                      </a:r>
                    </a:p>
                  </a:txBody>
                  <a:tcPr marL="47625" marR="47625" marT="47625" marB="47625" anchor="b"/>
                </a:tc>
                <a:tc>
                  <a:txBody>
                    <a:bodyPr/>
                    <a:lstStyle/>
                    <a:p>
                      <a:pPr algn="r" rtl="0"/>
                      <a:r>
                        <a:rPr lang="pl-PL" sz="1050"/>
                        <a:t>5,60%</a:t>
                      </a:r>
                    </a:p>
                  </a:txBody>
                  <a:tcPr marL="47625" marR="47625" marT="47625" marB="47625" anchor="b"/>
                </a:tc>
                <a:tc>
                  <a:txBody>
                    <a:bodyPr/>
                    <a:lstStyle/>
                    <a:p>
                      <a:pPr algn="r" rtl="0"/>
                      <a:r>
                        <a:rPr lang="pl-PL" sz="1050" dirty="0"/>
                        <a:t>5,60%</a:t>
                      </a:r>
                    </a:p>
                  </a:txBody>
                  <a:tcPr marL="47625" marR="47625" marT="47625" marB="47625" anchor="b"/>
                </a:tc>
              </a:tr>
              <a:tr h="254440">
                <a:tc>
                  <a:txBody>
                    <a:bodyPr/>
                    <a:lstStyle/>
                    <a:p>
                      <a:pPr rtl="0"/>
                      <a:r>
                        <a:rPr lang="pl-PL" sz="1050" dirty="0"/>
                        <a:t>Konsorcjum Stali S.A. (buy back)</a:t>
                      </a:r>
                    </a:p>
                  </a:txBody>
                  <a:tcPr marL="47625" marR="47625" marT="47625" marB="47625" anchor="b"/>
                </a:tc>
                <a:tc>
                  <a:txBody>
                    <a:bodyPr/>
                    <a:lstStyle/>
                    <a:p>
                      <a:pPr algn="r" rtl="0"/>
                      <a:r>
                        <a:rPr lang="pl-PL" sz="1050"/>
                        <a:t>439 934 </a:t>
                      </a:r>
                    </a:p>
                  </a:txBody>
                  <a:tcPr marL="47625" marR="47625" marT="47625" marB="47625" anchor="b"/>
                </a:tc>
                <a:tc>
                  <a:txBody>
                    <a:bodyPr/>
                    <a:lstStyle/>
                    <a:p>
                      <a:pPr algn="r" rtl="0"/>
                      <a:r>
                        <a:rPr lang="pl-PL" sz="1050"/>
                        <a:t>7,46%</a:t>
                      </a:r>
                    </a:p>
                  </a:txBody>
                  <a:tcPr marL="47625" marR="47625" marT="47625" marB="47625" anchor="b"/>
                </a:tc>
                <a:tc>
                  <a:txBody>
                    <a:bodyPr/>
                    <a:lstStyle/>
                    <a:p>
                      <a:pPr algn="r" rtl="0"/>
                      <a:r>
                        <a:rPr lang="pl-PL" sz="1050" dirty="0"/>
                        <a:t>7,46%</a:t>
                      </a:r>
                    </a:p>
                  </a:txBody>
                  <a:tcPr marL="47625" marR="47625" marT="47625" marB="47625" anchor="b"/>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57158" y="274638"/>
            <a:ext cx="7500990" cy="633412"/>
          </a:xfrm>
        </p:spPr>
        <p:txBody>
          <a:bodyPr/>
          <a:lstStyle/>
          <a:p>
            <a:r>
              <a:rPr lang="pl-PL"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UMOWA  Z  WARBUDEM  I  INTERCORE</a:t>
            </a:r>
            <a:endParaRPr lang="pl-PL"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Symbol zastępczy zawartości 2"/>
          <p:cNvSpPr>
            <a:spLocks noGrp="1"/>
          </p:cNvSpPr>
          <p:nvPr>
            <p:ph idx="1"/>
          </p:nvPr>
        </p:nvSpPr>
        <p:spPr>
          <a:xfrm>
            <a:off x="457200" y="785794"/>
            <a:ext cx="8401080" cy="5072099"/>
          </a:xfrm>
        </p:spPr>
        <p:txBody>
          <a:bodyPr>
            <a:normAutofit/>
          </a:bodyPr>
          <a:lstStyle/>
          <a:p>
            <a:pPr marL="0" indent="0" algn="just">
              <a:spcBef>
                <a:spcPts val="1700"/>
              </a:spcBef>
            </a:pPr>
            <a:endParaRPr lang="pl-PL" sz="1800" b="1" dirty="0" smtClean="0"/>
          </a:p>
          <a:p>
            <a:pPr marL="0" indent="0">
              <a:buNone/>
            </a:pPr>
            <a:r>
              <a:rPr lang="pl-PL" sz="1900" b="1" dirty="0" smtClean="0"/>
              <a:t>10 października 2008 roku</a:t>
            </a:r>
            <a:r>
              <a:rPr lang="pl-PL" sz="1900" dirty="0" smtClean="0"/>
              <a:t> KS podpisało umowę z Warbudem, przedmiotem jest dostawa elementów zbrojarskich na dowolną budowę na terenie całego kraju. Szacunkowa wartość umowy brutto to 11,7 mln zł. Termin realizacji dostaw określono do dnia 31.12.2009 r. z możliwością przedłużenia terminu realizacji po uzgodnieniu nowych cen w przypadku niewyczerpania określonego tonażu. Na poczet realizacji dostaw Warbud wpłacił Konsorcjum zaliczkę w wysokości 5,8 mln zł. Przedmiotowa umowa jest umową uszczegółowiającą postanowienia umowy ramowej </a:t>
            </a:r>
            <a:br>
              <a:rPr lang="pl-PL" sz="1900" dirty="0" smtClean="0"/>
            </a:br>
            <a:r>
              <a:rPr lang="pl-PL" sz="1900" dirty="0" smtClean="0"/>
              <a:t>o współpracy handlowej z dnia 21 kwietnia 2005 r.</a:t>
            </a:r>
          </a:p>
          <a:p>
            <a:pPr marL="0" indent="0">
              <a:buNone/>
            </a:pPr>
            <a:endParaRPr lang="pl-PL" sz="1900" dirty="0" smtClean="0"/>
          </a:p>
          <a:p>
            <a:pPr marL="0" indent="0">
              <a:buNone/>
            </a:pPr>
            <a:r>
              <a:rPr lang="pl-PL" sz="1900" b="1" dirty="0" smtClean="0"/>
              <a:t>7 listopada 2008 roku</a:t>
            </a:r>
            <a:r>
              <a:rPr lang="pl-PL" sz="1900" dirty="0" smtClean="0"/>
              <a:t> Konsorcjum otrzymało zwrotnie podpisaną umowę zawartą z Przedsiębiorstwem Usług Technicznych INTERCOR Sp. z o.o. Przedmiotem umowy jest dostawa elementów zbrojarskich, koszy do pali oraz ścianek szczelinowych. Szacunkowa wartość umowy netto to 20 mln zł. </a:t>
            </a:r>
          </a:p>
          <a:p>
            <a:pPr algn="just">
              <a:spcBef>
                <a:spcPts val="1700"/>
              </a:spcBef>
            </a:pPr>
            <a:endParaRPr lang="pl-PL" sz="1800" b="1" dirty="0" smtClean="0"/>
          </a:p>
          <a:p>
            <a:pPr>
              <a:buNone/>
            </a:pPr>
            <a:endParaRPr lang="pl-PL" dirty="0"/>
          </a:p>
        </p:txBody>
      </p:sp>
      <p:sp>
        <p:nvSpPr>
          <p:cNvPr id="4" name="Symbol zastępczy numeru slajdu 3"/>
          <p:cNvSpPr>
            <a:spLocks noGrp="1"/>
          </p:cNvSpPr>
          <p:nvPr>
            <p:ph type="sldNum" sz="quarter" idx="11"/>
          </p:nvPr>
        </p:nvSpPr>
        <p:spPr/>
        <p:txBody>
          <a:bodyPr/>
          <a:lstStyle/>
          <a:p>
            <a:fld id="{4351E0F8-9F5C-460D-837D-371B372803BC}" type="slidenum">
              <a:rPr lang="pl-PL" smtClean="0"/>
              <a:pPr/>
              <a:t>20</a:t>
            </a:fld>
            <a:endParaRPr lang="pl-PL"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POZYCJA KONSORCJUM STALI WG RANKINGU PUDS ZA 2008 r.</a:t>
            </a:r>
            <a:endParaRPr lang="pl-PL" b="1" dirty="0"/>
          </a:p>
        </p:txBody>
      </p:sp>
      <p:graphicFrame>
        <p:nvGraphicFramePr>
          <p:cNvPr id="5" name="Symbol zastępczy zawartości 4"/>
          <p:cNvGraphicFramePr>
            <a:graphicFrameLocks noGrp="1"/>
          </p:cNvGraphicFramePr>
          <p:nvPr>
            <p:ph idx="1"/>
          </p:nvPr>
        </p:nvGraphicFramePr>
        <p:xfrm>
          <a:off x="500034" y="1000108"/>
          <a:ext cx="8229600" cy="4786346"/>
        </p:xfrm>
        <a:graphic>
          <a:graphicData uri="http://schemas.openxmlformats.org/drawingml/2006/chart">
            <c:chart xmlns:c="http://schemas.openxmlformats.org/drawingml/2006/chart" xmlns:r="http://schemas.openxmlformats.org/officeDocument/2006/relationships" r:id="rId2"/>
          </a:graphicData>
        </a:graphic>
      </p:graphicFrame>
      <p:sp>
        <p:nvSpPr>
          <p:cNvPr id="4" name="Symbol zastępczy numeru slajdu 3"/>
          <p:cNvSpPr>
            <a:spLocks noGrp="1"/>
          </p:cNvSpPr>
          <p:nvPr>
            <p:ph type="sldNum" sz="quarter" idx="11"/>
          </p:nvPr>
        </p:nvSpPr>
        <p:spPr/>
        <p:txBody>
          <a:bodyPr/>
          <a:lstStyle/>
          <a:p>
            <a:fld id="{4351E0F8-9F5C-460D-837D-371B372803BC}" type="slidenum">
              <a:rPr lang="pl-PL" smtClean="0"/>
              <a:pPr/>
              <a:t>21</a:t>
            </a:fld>
            <a:endParaRPr lang="pl-PL" dirty="0"/>
          </a:p>
        </p:txBody>
      </p:sp>
      <p:sp>
        <p:nvSpPr>
          <p:cNvPr id="6" name="pole tekstowe 5"/>
          <p:cNvSpPr txBox="1"/>
          <p:nvPr/>
        </p:nvSpPr>
        <p:spPr>
          <a:xfrm>
            <a:off x="5572132" y="1142985"/>
            <a:ext cx="3071834" cy="492443"/>
          </a:xfrm>
          <a:prstGeom prst="rect">
            <a:avLst/>
          </a:prstGeom>
          <a:noFill/>
        </p:spPr>
        <p:txBody>
          <a:bodyPr wrap="square" rtlCol="0">
            <a:spAutoFit/>
          </a:bodyPr>
          <a:lstStyle/>
          <a:p>
            <a:r>
              <a:rPr lang="pl-PL" sz="1400" dirty="0" smtClean="0"/>
              <a:t>Obrót firmy stalą tys. PLN</a:t>
            </a:r>
          </a:p>
          <a:p>
            <a:endParaRPr lang="pl-PL"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00113" y="571481"/>
            <a:ext cx="6767512" cy="336570"/>
          </a:xfrm>
        </p:spPr>
        <p:txBody>
          <a:bodyPr>
            <a:noAutofit/>
          </a:bodyPr>
          <a:lstStyle/>
          <a:p>
            <a:r>
              <a:rPr lang="pl-PL"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DZIĘKUJEMY ZA UWAGĘ</a:t>
            </a:r>
            <a:r>
              <a:rPr lang="pl-PL" dirty="0" smtClean="0"/>
              <a:t/>
            </a:r>
            <a:br>
              <a:rPr lang="pl-PL" dirty="0" smtClean="0"/>
            </a:br>
            <a:endParaRPr lang="pl-PL" dirty="0"/>
          </a:p>
        </p:txBody>
      </p:sp>
      <p:sp>
        <p:nvSpPr>
          <p:cNvPr id="3" name="Symbol zastępczy zawartości 2"/>
          <p:cNvSpPr>
            <a:spLocks noGrp="1"/>
          </p:cNvSpPr>
          <p:nvPr>
            <p:ph idx="1"/>
          </p:nvPr>
        </p:nvSpPr>
        <p:spPr/>
        <p:txBody>
          <a:bodyPr/>
          <a:lstStyle/>
          <a:p>
            <a:pPr>
              <a:buNone/>
            </a:pPr>
            <a:endParaRPr lang="pl-PL" sz="4400" dirty="0" smtClean="0"/>
          </a:p>
          <a:p>
            <a:pPr>
              <a:buNone/>
            </a:pPr>
            <a:endParaRPr lang="pl-PL" sz="4400" dirty="0" smtClean="0"/>
          </a:p>
          <a:p>
            <a:r>
              <a:rPr lang="pl-PL" sz="2000" dirty="0" smtClean="0"/>
              <a:t>Robert  Wojdyna, prezes Konsorcjum Stali, mail: </a:t>
            </a:r>
            <a:r>
              <a:rPr lang="pl-PL" sz="2000" dirty="0" err="1" smtClean="0">
                <a:hlinkClick r:id="rId2"/>
              </a:rPr>
              <a:t>robert.wojdyna@ks.mail.pl</a:t>
            </a:r>
            <a:endParaRPr lang="pl-PL" sz="2000" dirty="0" smtClean="0"/>
          </a:p>
          <a:p>
            <a:pPr>
              <a:buNone/>
            </a:pPr>
            <a:endParaRPr lang="pl-PL" sz="2000" dirty="0" smtClean="0"/>
          </a:p>
          <a:p>
            <a:r>
              <a:rPr lang="pl-PL" sz="2000" dirty="0" smtClean="0"/>
              <a:t>Dariusz </a:t>
            </a:r>
            <a:r>
              <a:rPr lang="pl-PL" sz="2000" dirty="0" err="1" smtClean="0"/>
              <a:t>Bendykowski</a:t>
            </a:r>
            <a:r>
              <a:rPr lang="pl-PL" sz="2000" dirty="0" smtClean="0"/>
              <a:t>, Dyrektor Finansowy, </a:t>
            </a:r>
            <a:r>
              <a:rPr lang="pl-PL" sz="2000" dirty="0" err="1" smtClean="0"/>
              <a:t>mail:</a:t>
            </a:r>
            <a:r>
              <a:rPr lang="pl-PL" sz="2000" dirty="0" err="1" smtClean="0">
                <a:hlinkClick r:id="rId3"/>
              </a:rPr>
              <a:t>dariusz.bendykowski@ls.mail.pl</a:t>
            </a:r>
            <a:endParaRPr lang="pl-PL" sz="2000" dirty="0" smtClean="0"/>
          </a:p>
          <a:p>
            <a:endParaRPr lang="pl-PL" sz="2000" dirty="0" smtClean="0"/>
          </a:p>
          <a:p>
            <a:endParaRPr lang="pl-PL" sz="2000" dirty="0" smtClean="0"/>
          </a:p>
          <a:p>
            <a:pPr>
              <a:buNone/>
            </a:pPr>
            <a:endParaRPr lang="pl-PL" sz="2000" dirty="0" smtClean="0"/>
          </a:p>
          <a:p>
            <a:pPr>
              <a:buNone/>
            </a:pPr>
            <a:endParaRPr lang="pl-PL" sz="4400" dirty="0"/>
          </a:p>
        </p:txBody>
      </p:sp>
      <p:sp>
        <p:nvSpPr>
          <p:cNvPr id="4" name="Symbol zastępczy numeru slajdu 3"/>
          <p:cNvSpPr>
            <a:spLocks noGrp="1"/>
          </p:cNvSpPr>
          <p:nvPr>
            <p:ph type="sldNum" sz="quarter" idx="11"/>
          </p:nvPr>
        </p:nvSpPr>
        <p:spPr/>
        <p:txBody>
          <a:bodyPr/>
          <a:lstStyle/>
          <a:p>
            <a:fld id="{4351E0F8-9F5C-460D-837D-371B372803BC}" type="slidenum">
              <a:rPr lang="pl-PL" smtClean="0"/>
              <a:pPr/>
              <a:t>22</a:t>
            </a:fld>
            <a:endParaRPr lang="pl-PL"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ytuł 1"/>
          <p:cNvSpPr>
            <a:spLocks noGrp="1"/>
          </p:cNvSpPr>
          <p:nvPr>
            <p:ph type="title"/>
          </p:nvPr>
        </p:nvSpPr>
        <p:spPr>
          <a:xfrm>
            <a:off x="684213" y="260351"/>
            <a:ext cx="6767512" cy="633413"/>
          </a:xfrm>
        </p:spPr>
        <p:txBody>
          <a:bodyPr>
            <a:normAutofit/>
          </a:bodyPr>
          <a:lstStyle/>
          <a:p>
            <a:r>
              <a:rPr lang="pl-PL"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KOMPETENCJE  CZŁONKÓW  ZARZĄDU</a:t>
            </a:r>
          </a:p>
        </p:txBody>
      </p:sp>
      <p:sp>
        <p:nvSpPr>
          <p:cNvPr id="21" name="Rectangle 16"/>
          <p:cNvSpPr>
            <a:spLocks noGrp="1" noChangeArrowheads="1"/>
          </p:cNvSpPr>
          <p:nvPr>
            <p:ph type="sldNum" sz="quarter" idx="11"/>
          </p:nvPr>
        </p:nvSpPr>
        <p:spPr>
          <a:ln/>
        </p:spPr>
        <p:txBody>
          <a:bodyPr/>
          <a:lstStyle/>
          <a:p>
            <a:fld id="{070EE3B6-862C-40DE-8D7C-87206ACAC4B4}" type="slidenum">
              <a:rPr lang="pl-PL"/>
              <a:pPr/>
              <a:t>3</a:t>
            </a:fld>
            <a:endParaRPr lang="pl-PL" dirty="0"/>
          </a:p>
        </p:txBody>
      </p:sp>
      <p:graphicFrame>
        <p:nvGraphicFramePr>
          <p:cNvPr id="5" name="Diagram 4"/>
          <p:cNvGraphicFramePr/>
          <p:nvPr/>
        </p:nvGraphicFramePr>
        <p:xfrm>
          <a:off x="500034" y="3429000"/>
          <a:ext cx="8172000" cy="2428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Grupa 3"/>
          <p:cNvGrpSpPr/>
          <p:nvPr/>
        </p:nvGrpSpPr>
        <p:grpSpPr>
          <a:xfrm>
            <a:off x="3888000" y="1076310"/>
            <a:ext cx="1836000" cy="571504"/>
            <a:chOff x="42509" y="2237"/>
            <a:chExt cx="1449444" cy="706617"/>
          </a:xfrm>
          <a:scene3d>
            <a:camera prst="orthographicFront"/>
            <a:lightRig rig="chilly" dir="t"/>
          </a:scene3d>
        </p:grpSpPr>
        <p:sp>
          <p:nvSpPr>
            <p:cNvPr id="9" name="Prostokąt 8"/>
            <p:cNvSpPr/>
            <p:nvPr/>
          </p:nvSpPr>
          <p:spPr>
            <a:xfrm>
              <a:off x="42509" y="2237"/>
              <a:ext cx="1449444" cy="706617"/>
            </a:xfrm>
            <a:prstGeom prst="rect">
              <a:avLst/>
            </a:prstGeom>
            <a:sp3d prstMaterial="translucentPowder">
              <a:bevelT w="127000" h="25400" prst="softRound"/>
              <a:bevelB prst="convex"/>
            </a:sp3d>
          </p:spPr>
          <p:style>
            <a:lnRef idx="1">
              <a:schemeClr val="accent3">
                <a:shade val="50000"/>
                <a:hueOff val="0"/>
                <a:satOff val="0"/>
                <a:lumOff val="0"/>
                <a:alphaOff val="0"/>
              </a:schemeClr>
            </a:lnRef>
            <a:fillRef idx="1">
              <a:schemeClr val="accent3">
                <a:shade val="50000"/>
                <a:hueOff val="0"/>
                <a:satOff val="0"/>
                <a:lumOff val="0"/>
                <a:alphaOff val="0"/>
              </a:schemeClr>
            </a:fillRef>
            <a:effectRef idx="0">
              <a:schemeClr val="accent3">
                <a:shade val="50000"/>
                <a:hueOff val="0"/>
                <a:satOff val="0"/>
                <a:lumOff val="0"/>
                <a:alphaOff val="0"/>
              </a:schemeClr>
            </a:effectRef>
            <a:fontRef idx="minor">
              <a:schemeClr val="lt1"/>
            </a:fontRef>
          </p:style>
          <p:txBody>
            <a:bodyPr/>
            <a:lstStyle/>
            <a:p>
              <a:pPr algn="ctr">
                <a:defRPr/>
              </a:pPr>
              <a:r>
                <a:rPr lang="pl-PL" sz="1100" dirty="0">
                  <a:solidFill>
                    <a:schemeClr val="bg2">
                      <a:lumMod val="75000"/>
                    </a:schemeClr>
                  </a:solidFill>
                </a:rPr>
                <a:t>Robert Wojdyna</a:t>
              </a:r>
            </a:p>
            <a:p>
              <a:pPr algn="ctr">
                <a:defRPr/>
              </a:pPr>
              <a:r>
                <a:rPr lang="pl-PL" sz="1100" dirty="0">
                  <a:solidFill>
                    <a:schemeClr val="bg2">
                      <a:lumMod val="75000"/>
                    </a:schemeClr>
                  </a:solidFill>
                </a:rPr>
                <a:t>- Prezes Zarządu</a:t>
              </a:r>
            </a:p>
          </p:txBody>
        </p:sp>
        <p:sp>
          <p:nvSpPr>
            <p:cNvPr id="10" name="Prostokąt 9"/>
            <p:cNvSpPr/>
            <p:nvPr/>
          </p:nvSpPr>
          <p:spPr>
            <a:xfrm>
              <a:off x="42509" y="2237"/>
              <a:ext cx="1449444" cy="579777"/>
            </a:xfrm>
            <a:prstGeom prst="rect">
              <a:avLst/>
            </a:prstGeom>
            <a:sp3d>
              <a:bevelB prst="convex"/>
            </a:sp3d>
          </p:spPr>
          <p:style>
            <a:lnRef idx="0">
              <a:scrgbClr r="0" g="0" b="0"/>
            </a:lnRef>
            <a:fillRef idx="0">
              <a:scrgbClr r="0" g="0" b="0"/>
            </a:fillRef>
            <a:effectRef idx="0">
              <a:scrgbClr r="0" g="0" b="0"/>
            </a:effectRef>
            <a:fontRef idx="minor">
              <a:schemeClr val="lt1"/>
            </a:fontRef>
          </p:style>
          <p:txBody>
            <a:bodyPr lIns="85344" tIns="48768" rIns="85344" bIns="48768" spcCol="1270" anchor="ctr"/>
            <a:lstStyle/>
            <a:p>
              <a:pPr algn="ctr" defTabSz="533400">
                <a:lnSpc>
                  <a:spcPct val="90000"/>
                </a:lnSpc>
                <a:spcAft>
                  <a:spcPct val="35000"/>
                </a:spcAft>
                <a:defRPr/>
              </a:pPr>
              <a:endParaRPr lang="pl-PL" sz="1100" dirty="0">
                <a:solidFill>
                  <a:schemeClr val="bg2">
                    <a:lumMod val="75000"/>
                  </a:schemeClr>
                </a:solidFill>
              </a:endParaRPr>
            </a:p>
          </p:txBody>
        </p:sp>
      </p:grpSp>
      <p:grpSp>
        <p:nvGrpSpPr>
          <p:cNvPr id="3" name="Grupa 5"/>
          <p:cNvGrpSpPr/>
          <p:nvPr/>
        </p:nvGrpSpPr>
        <p:grpSpPr>
          <a:xfrm>
            <a:off x="3888000" y="1652910"/>
            <a:ext cx="1836000" cy="1206174"/>
            <a:chOff x="2533" y="582014"/>
            <a:chExt cx="1529396" cy="1844640"/>
          </a:xfrm>
          <a:scene3d>
            <a:camera prst="orthographicFront"/>
            <a:lightRig rig="threePt" dir="t"/>
          </a:scene3d>
        </p:grpSpPr>
        <p:sp>
          <p:nvSpPr>
            <p:cNvPr id="7" name="Prostokąt 6"/>
            <p:cNvSpPr/>
            <p:nvPr/>
          </p:nvSpPr>
          <p:spPr>
            <a:xfrm>
              <a:off x="2533" y="582014"/>
              <a:ext cx="1529396" cy="1844640"/>
            </a:xfrm>
            <a:prstGeom prst="rect">
              <a:avLst/>
            </a:prstGeom>
            <a:sp3d extrusionH="1700" contourW="12700" prstMaterial="matte">
              <a:bevelT w="127000" h="25400"/>
              <a:bevelB prst="convex"/>
              <a:contourClr>
                <a:schemeClr val="tx1"/>
              </a:contourClr>
            </a:sp3d>
          </p:spPr>
          <p:style>
            <a:lnRef idx="1">
              <a:schemeClr val="accent3">
                <a:alpha val="90000"/>
                <a:tint val="55000"/>
                <a:hueOff val="0"/>
                <a:satOff val="0"/>
                <a:lumOff val="0"/>
                <a:alphaOff val="0"/>
              </a:schemeClr>
            </a:lnRef>
            <a:fillRef idx="1">
              <a:schemeClr val="accent3">
                <a:alpha val="90000"/>
                <a:tint val="55000"/>
                <a:hueOff val="0"/>
                <a:satOff val="0"/>
                <a:lumOff val="0"/>
                <a:alphaOff val="0"/>
              </a:schemeClr>
            </a:fillRef>
            <a:effectRef idx="0">
              <a:schemeClr val="accent3">
                <a:alpha val="90000"/>
                <a:tint val="55000"/>
                <a:hueOff val="0"/>
                <a:satOff val="0"/>
                <a:lumOff val="0"/>
                <a:alphaOff val="0"/>
              </a:schemeClr>
            </a:effectRef>
            <a:fontRef idx="minor">
              <a:schemeClr val="dk1">
                <a:hueOff val="0"/>
                <a:satOff val="0"/>
                <a:lumOff val="0"/>
                <a:alphaOff val="0"/>
              </a:schemeClr>
            </a:fontRef>
          </p:style>
        </p:sp>
        <p:sp>
          <p:nvSpPr>
            <p:cNvPr id="8" name="Prostokąt 7"/>
            <p:cNvSpPr/>
            <p:nvPr/>
          </p:nvSpPr>
          <p:spPr>
            <a:xfrm>
              <a:off x="2534" y="582014"/>
              <a:ext cx="1493483" cy="1403006"/>
            </a:xfrm>
            <a:prstGeom prst="rect">
              <a:avLst/>
            </a:prstGeom>
            <a:sp3d prstMaterial="matte">
              <a:bevelT w="127000" h="25400"/>
              <a:bevelB prst="convex"/>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53340" tIns="53340" rIns="71120" bIns="80010" spcCol="1270"/>
            <a:lstStyle/>
            <a:p>
              <a:pPr marL="57150" lvl="1" indent="-57150" defTabSz="444500">
                <a:lnSpc>
                  <a:spcPct val="90000"/>
                </a:lnSpc>
                <a:spcAft>
                  <a:spcPct val="15000"/>
                </a:spcAft>
                <a:buFontTx/>
                <a:buChar char="••"/>
                <a:defRPr/>
              </a:pPr>
              <a:r>
                <a:rPr lang="pl-PL" sz="1000" b="0" dirty="0">
                  <a:solidFill>
                    <a:schemeClr val="bg2">
                      <a:lumMod val="75000"/>
                    </a:schemeClr>
                  </a:solidFill>
                </a:rPr>
                <a:t>Koordynacja prac Zarządu</a:t>
              </a:r>
            </a:p>
            <a:p>
              <a:pPr marL="57150" lvl="1" indent="-57150" defTabSz="444500">
                <a:lnSpc>
                  <a:spcPct val="90000"/>
                </a:lnSpc>
                <a:spcAft>
                  <a:spcPct val="15000"/>
                </a:spcAft>
                <a:buFontTx/>
                <a:buChar char="••"/>
                <a:defRPr/>
              </a:pPr>
              <a:endParaRPr lang="pl-PL" sz="1000" b="0" dirty="0">
                <a:solidFill>
                  <a:schemeClr val="bg2">
                    <a:lumMod val="75000"/>
                  </a:schemeClr>
                </a:solidFill>
              </a:endParaRPr>
            </a:p>
            <a:p>
              <a:pPr marL="57150" lvl="1" indent="-57150" defTabSz="444500">
                <a:lnSpc>
                  <a:spcPct val="90000"/>
                </a:lnSpc>
                <a:spcAft>
                  <a:spcPct val="15000"/>
                </a:spcAft>
                <a:buFontTx/>
                <a:buChar char="••"/>
                <a:defRPr/>
              </a:pPr>
              <a:r>
                <a:rPr lang="pl-PL" sz="1000" b="0" dirty="0">
                  <a:solidFill>
                    <a:schemeClr val="bg2">
                      <a:lumMod val="75000"/>
                    </a:schemeClr>
                  </a:solidFill>
                </a:rPr>
                <a:t>Opracowywanie strategii i planów rozwoju spółki</a:t>
              </a:r>
            </a:p>
            <a:p>
              <a:pPr marL="57150" lvl="1" indent="-57150" defTabSz="444500">
                <a:lnSpc>
                  <a:spcPct val="90000"/>
                </a:lnSpc>
                <a:spcAft>
                  <a:spcPct val="15000"/>
                </a:spcAft>
                <a:buFontTx/>
                <a:buChar char="••"/>
                <a:defRPr/>
              </a:pPr>
              <a:endParaRPr lang="pl-PL" sz="1000" b="0" dirty="0">
                <a:solidFill>
                  <a:schemeClr val="bg2">
                    <a:lumMod val="75000"/>
                  </a:schemeClr>
                </a:solidFill>
              </a:endParaRPr>
            </a:p>
            <a:p>
              <a:pPr marL="57150" lvl="1" indent="-57150" defTabSz="444500">
                <a:lnSpc>
                  <a:spcPct val="90000"/>
                </a:lnSpc>
                <a:spcAft>
                  <a:spcPct val="15000"/>
                </a:spcAft>
                <a:buFontTx/>
                <a:buChar char="••"/>
                <a:defRPr/>
              </a:pPr>
              <a:r>
                <a:rPr lang="pl-PL" sz="1000" b="0" dirty="0">
                  <a:solidFill>
                    <a:schemeClr val="bg2">
                      <a:lumMod val="75000"/>
                    </a:schemeClr>
                  </a:solidFill>
                </a:rPr>
                <a:t>Nadzór nad finansami spółki</a:t>
              </a:r>
            </a:p>
          </p:txBody>
        </p:sp>
      </p:grpSp>
      <p:cxnSp>
        <p:nvCxnSpPr>
          <p:cNvPr id="12" name="Łącznik prosty 11"/>
          <p:cNvCxnSpPr/>
          <p:nvPr/>
        </p:nvCxnSpPr>
        <p:spPr>
          <a:xfrm>
            <a:off x="1214440" y="3143250"/>
            <a:ext cx="6643687" cy="1588"/>
          </a:xfrm>
          <a:prstGeom prst="line">
            <a:avLst/>
          </a:prstGeom>
          <a:ln w="2857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 name="Łącznik prosty 13"/>
          <p:cNvCxnSpPr/>
          <p:nvPr/>
        </p:nvCxnSpPr>
        <p:spPr>
          <a:xfrm rot="5400000">
            <a:off x="1069976" y="3286125"/>
            <a:ext cx="287338" cy="1588"/>
          </a:xfrm>
          <a:prstGeom prst="line">
            <a:avLst/>
          </a:prstGeom>
          <a:ln w="2857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Łącznik prosty 15"/>
          <p:cNvCxnSpPr/>
          <p:nvPr/>
        </p:nvCxnSpPr>
        <p:spPr>
          <a:xfrm rot="5400000">
            <a:off x="4715670" y="2999581"/>
            <a:ext cx="285750" cy="1588"/>
          </a:xfrm>
          <a:prstGeom prst="line">
            <a:avLst/>
          </a:prstGeom>
          <a:ln w="2857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Łącznik prosty 16"/>
          <p:cNvCxnSpPr/>
          <p:nvPr/>
        </p:nvCxnSpPr>
        <p:spPr>
          <a:xfrm rot="5400000">
            <a:off x="2786858" y="3285332"/>
            <a:ext cx="285750" cy="1587"/>
          </a:xfrm>
          <a:prstGeom prst="line">
            <a:avLst/>
          </a:prstGeom>
          <a:ln w="2857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 name="Łącznik prosty 17"/>
          <p:cNvCxnSpPr/>
          <p:nvPr/>
        </p:nvCxnSpPr>
        <p:spPr>
          <a:xfrm rot="5400000">
            <a:off x="4501358" y="3285332"/>
            <a:ext cx="285750" cy="1587"/>
          </a:xfrm>
          <a:prstGeom prst="line">
            <a:avLst/>
          </a:prstGeom>
          <a:ln w="2857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Łącznik prosty 18"/>
          <p:cNvCxnSpPr/>
          <p:nvPr/>
        </p:nvCxnSpPr>
        <p:spPr>
          <a:xfrm rot="5400000">
            <a:off x="6144420" y="3285331"/>
            <a:ext cx="285750" cy="1588"/>
          </a:xfrm>
          <a:prstGeom prst="line">
            <a:avLst/>
          </a:prstGeom>
          <a:ln w="2857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 name="Łącznik prosty 19"/>
          <p:cNvCxnSpPr/>
          <p:nvPr/>
        </p:nvCxnSpPr>
        <p:spPr>
          <a:xfrm rot="5400000">
            <a:off x="7716045" y="3285331"/>
            <a:ext cx="285750" cy="1588"/>
          </a:xfrm>
          <a:prstGeom prst="line">
            <a:avLst/>
          </a:prstGeom>
          <a:ln w="2857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Autofit/>
          </a:bodyPr>
          <a:lstStyle/>
          <a:p>
            <a:pPr eaLnBrk="1" hangingPunct="1"/>
            <a:r>
              <a:rPr lang="pl-PL"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EKSPANSJA  KONSORCJUM STALI</a:t>
            </a:r>
          </a:p>
        </p:txBody>
      </p:sp>
      <p:pic>
        <p:nvPicPr>
          <p:cNvPr id="7" name="Picture 3" descr="Obrazek &quot;http://www.pgi.gov.pl/mapy/images/mapy/polska_wojewodztwa.gif&quot; nie może zostać wyświetlony, ponieważ zawiera błędy."/>
          <p:cNvPicPr>
            <a:picLocks noGrp="1" noChangeAspect="1" noChangeArrowheads="1"/>
          </p:cNvPicPr>
          <p:nvPr>
            <p:ph idx="1"/>
          </p:nvPr>
        </p:nvPicPr>
        <p:blipFill>
          <a:blip r:embed="rId2">
            <a:biLevel thresh="50000"/>
            <a:lum bright="-43000" contrast="51000"/>
          </a:blip>
          <a:stretch>
            <a:fillRect/>
          </a:stretch>
        </p:blipFill>
        <p:spPr>
          <a:xfrm>
            <a:off x="4143372" y="1643050"/>
            <a:ext cx="4086225" cy="3790950"/>
          </a:xfrm>
          <a:effectLst>
            <a:outerShdw blurRad="63500" dist="76200" dir="2700000" sx="101000" sy="101000" algn="tl" rotWithShape="0">
              <a:schemeClr val="bg2">
                <a:lumMod val="75000"/>
                <a:alpha val="40000"/>
              </a:schemeClr>
            </a:outerShdw>
          </a:effectLst>
          <a:scene3d>
            <a:camera prst="orthographicFront"/>
            <a:lightRig rig="chilly" dir="t">
              <a:rot lat="0" lon="0" rev="0"/>
            </a:lightRig>
          </a:scene3d>
          <a:sp3d prstMaterial="metal">
            <a:bevelT/>
            <a:bevelB w="165100" prst="coolSlant"/>
          </a:sp3d>
        </p:spPr>
      </p:pic>
      <p:sp>
        <p:nvSpPr>
          <p:cNvPr id="42" name="Rectangle 16"/>
          <p:cNvSpPr>
            <a:spLocks noGrp="1" noChangeArrowheads="1"/>
          </p:cNvSpPr>
          <p:nvPr>
            <p:ph type="sldNum" sz="quarter" idx="11"/>
          </p:nvPr>
        </p:nvSpPr>
        <p:spPr>
          <a:ln/>
        </p:spPr>
        <p:txBody>
          <a:bodyPr/>
          <a:lstStyle/>
          <a:p>
            <a:fld id="{29E43667-A91D-4E2E-8E0A-2C5B4BD48C33}" type="slidenum">
              <a:rPr lang="pl-PL"/>
              <a:pPr/>
              <a:t>4</a:t>
            </a:fld>
            <a:endParaRPr lang="pl-PL" dirty="0"/>
          </a:p>
        </p:txBody>
      </p:sp>
      <p:grpSp>
        <p:nvGrpSpPr>
          <p:cNvPr id="2" name="Grupa 62"/>
          <p:cNvGrpSpPr>
            <a:grpSpLocks/>
          </p:cNvGrpSpPr>
          <p:nvPr/>
        </p:nvGrpSpPr>
        <p:grpSpPr bwMode="auto">
          <a:xfrm>
            <a:off x="4857752" y="2071679"/>
            <a:ext cx="3508375" cy="3365516"/>
            <a:chOff x="4857789" y="2071678"/>
            <a:chExt cx="3508855" cy="3366012"/>
          </a:xfrm>
        </p:grpSpPr>
        <p:sp>
          <p:nvSpPr>
            <p:cNvPr id="8" name="Schemat blokowy: łącznik 7"/>
            <p:cNvSpPr>
              <a:spLocks noChangeAspect="1"/>
            </p:cNvSpPr>
            <p:nvPr/>
          </p:nvSpPr>
          <p:spPr>
            <a:xfrm>
              <a:off x="6358182" y="2929054"/>
              <a:ext cx="1079648" cy="1079659"/>
            </a:xfrm>
            <a:prstGeom prst="flowChartConnector">
              <a:avLst/>
            </a:prstGeom>
            <a:gradFill>
              <a:gsLst>
                <a:gs pos="0">
                  <a:schemeClr val="accent5">
                    <a:shade val="51000"/>
                    <a:satMod val="130000"/>
                    <a:alpha val="50000"/>
                  </a:schemeClr>
                </a:gs>
                <a:gs pos="80000">
                  <a:schemeClr val="accent5">
                    <a:shade val="93000"/>
                    <a:satMod val="130000"/>
                  </a:schemeClr>
                </a:gs>
                <a:gs pos="100000">
                  <a:schemeClr val="accent5">
                    <a:shade val="94000"/>
                    <a:satMod val="135000"/>
                  </a:schemeClr>
                </a:gs>
              </a:gsLst>
            </a:gradFill>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pl-PL" sz="1800" b="0" dirty="0"/>
            </a:p>
          </p:txBody>
        </p:sp>
        <p:sp>
          <p:nvSpPr>
            <p:cNvPr id="11" name="Schemat blokowy: łącznik 10"/>
            <p:cNvSpPr>
              <a:spLocks/>
            </p:cNvSpPr>
            <p:nvPr/>
          </p:nvSpPr>
          <p:spPr>
            <a:xfrm>
              <a:off x="7286996" y="2143126"/>
              <a:ext cx="1079648" cy="1079659"/>
            </a:xfrm>
            <a:prstGeom prst="flowChartConnector">
              <a:avLst/>
            </a:prstGeom>
            <a:gradFill>
              <a:gsLst>
                <a:gs pos="0">
                  <a:schemeClr val="accent5">
                    <a:shade val="51000"/>
                    <a:satMod val="130000"/>
                    <a:alpha val="50000"/>
                  </a:schemeClr>
                </a:gs>
                <a:gs pos="80000">
                  <a:schemeClr val="accent5">
                    <a:shade val="93000"/>
                    <a:satMod val="130000"/>
                  </a:schemeClr>
                </a:gs>
                <a:gs pos="100000">
                  <a:schemeClr val="accent5">
                    <a:shade val="94000"/>
                    <a:satMod val="135000"/>
                  </a:schemeClr>
                </a:gs>
              </a:gsLst>
            </a:gradFill>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pl-PL" sz="1800" b="0" dirty="0"/>
            </a:p>
          </p:txBody>
        </p:sp>
        <p:sp>
          <p:nvSpPr>
            <p:cNvPr id="13" name="Schemat blokowy: łącznik 12"/>
            <p:cNvSpPr>
              <a:spLocks noChangeAspect="1"/>
            </p:cNvSpPr>
            <p:nvPr/>
          </p:nvSpPr>
          <p:spPr>
            <a:xfrm>
              <a:off x="4857789" y="2071678"/>
              <a:ext cx="1079648" cy="1079659"/>
            </a:xfrm>
            <a:prstGeom prst="flowChartConnector">
              <a:avLst/>
            </a:prstGeom>
            <a:gradFill>
              <a:gsLst>
                <a:gs pos="0">
                  <a:schemeClr val="accent5">
                    <a:shade val="51000"/>
                    <a:satMod val="130000"/>
                    <a:alpha val="50000"/>
                  </a:schemeClr>
                </a:gs>
                <a:gs pos="80000">
                  <a:schemeClr val="accent5">
                    <a:shade val="93000"/>
                    <a:satMod val="130000"/>
                  </a:schemeClr>
                </a:gs>
                <a:gs pos="100000">
                  <a:schemeClr val="accent5">
                    <a:shade val="94000"/>
                    <a:satMod val="135000"/>
                  </a:schemeClr>
                </a:gs>
              </a:gsLst>
            </a:gradFill>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pl-PL" sz="1800" b="0" dirty="0"/>
            </a:p>
          </p:txBody>
        </p:sp>
        <p:sp>
          <p:nvSpPr>
            <p:cNvPr id="14" name="Schemat blokowy: łącznik 13"/>
            <p:cNvSpPr>
              <a:spLocks noChangeAspect="1"/>
            </p:cNvSpPr>
            <p:nvPr/>
          </p:nvSpPr>
          <p:spPr>
            <a:xfrm>
              <a:off x="6572538" y="4358031"/>
              <a:ext cx="1079648" cy="1079659"/>
            </a:xfrm>
            <a:prstGeom prst="flowChartConnector">
              <a:avLst/>
            </a:prstGeom>
            <a:gradFill>
              <a:gsLst>
                <a:gs pos="0">
                  <a:schemeClr val="accent5">
                    <a:shade val="51000"/>
                    <a:satMod val="130000"/>
                    <a:alpha val="50000"/>
                  </a:schemeClr>
                </a:gs>
                <a:gs pos="80000">
                  <a:schemeClr val="accent5">
                    <a:shade val="93000"/>
                    <a:satMod val="130000"/>
                  </a:schemeClr>
                </a:gs>
                <a:gs pos="100000">
                  <a:schemeClr val="accent5">
                    <a:shade val="94000"/>
                    <a:satMod val="135000"/>
                  </a:schemeClr>
                </a:gs>
              </a:gsLst>
            </a:gradFill>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pl-PL" sz="1800" b="0" dirty="0"/>
            </a:p>
          </p:txBody>
        </p:sp>
      </p:grpSp>
      <p:sp>
        <p:nvSpPr>
          <p:cNvPr id="15" name="pole tekstowe 14"/>
          <p:cNvSpPr txBox="1"/>
          <p:nvPr/>
        </p:nvSpPr>
        <p:spPr>
          <a:xfrm>
            <a:off x="6786565" y="3357563"/>
            <a:ext cx="928687" cy="223033"/>
          </a:xfrm>
          <a:prstGeom prst="rect">
            <a:avLst/>
          </a:prstGeom>
          <a:noFill/>
        </p:spPr>
        <p:txBody>
          <a:bodyPr>
            <a:spAutoFit/>
          </a:bodyPr>
          <a:lstStyle/>
          <a:p>
            <a:pPr>
              <a:buClr>
                <a:schemeClr val="bg2"/>
              </a:buClr>
              <a:buFont typeface="Wingdings" pitchFamily="2" charset="2"/>
              <a:buChar char="q"/>
              <a:defRPr/>
            </a:pPr>
            <a:r>
              <a:rPr lang="pl-PL" sz="800" dirty="0">
                <a:solidFill>
                  <a:schemeClr val="bg2"/>
                </a:solidFill>
                <a:latin typeface="+mn-lt"/>
              </a:rPr>
              <a:t> Warszawa</a:t>
            </a:r>
          </a:p>
        </p:txBody>
      </p:sp>
      <p:sp>
        <p:nvSpPr>
          <p:cNvPr id="19" name="pole tekstowe 18"/>
          <p:cNvSpPr txBox="1"/>
          <p:nvPr/>
        </p:nvSpPr>
        <p:spPr>
          <a:xfrm>
            <a:off x="6429377" y="4929188"/>
            <a:ext cx="1000125" cy="223033"/>
          </a:xfrm>
          <a:prstGeom prst="rect">
            <a:avLst/>
          </a:prstGeom>
          <a:noFill/>
        </p:spPr>
        <p:txBody>
          <a:bodyPr>
            <a:spAutoFit/>
          </a:bodyPr>
          <a:lstStyle/>
          <a:p>
            <a:pPr>
              <a:buClr>
                <a:schemeClr val="bg2"/>
              </a:buClr>
              <a:buFont typeface="Wingdings" pitchFamily="2" charset="2"/>
              <a:buChar char="q"/>
              <a:defRPr/>
            </a:pPr>
            <a:r>
              <a:rPr lang="pl-PL" sz="800" dirty="0">
                <a:solidFill>
                  <a:schemeClr val="bg2"/>
                </a:solidFill>
                <a:latin typeface="+mn-lt"/>
              </a:rPr>
              <a:t> Kraków</a:t>
            </a:r>
          </a:p>
        </p:txBody>
      </p:sp>
      <p:sp>
        <p:nvSpPr>
          <p:cNvPr id="20" name="pole tekstowe 19"/>
          <p:cNvSpPr txBox="1"/>
          <p:nvPr/>
        </p:nvSpPr>
        <p:spPr>
          <a:xfrm>
            <a:off x="6000750" y="4643439"/>
            <a:ext cx="928688" cy="223033"/>
          </a:xfrm>
          <a:prstGeom prst="rect">
            <a:avLst/>
          </a:prstGeom>
          <a:noFill/>
        </p:spPr>
        <p:txBody>
          <a:bodyPr>
            <a:spAutoFit/>
          </a:bodyPr>
          <a:lstStyle/>
          <a:p>
            <a:pPr>
              <a:buClr>
                <a:schemeClr val="bg2"/>
              </a:buClr>
              <a:buFont typeface="Wingdings" pitchFamily="2" charset="2"/>
              <a:buChar char="q"/>
              <a:defRPr/>
            </a:pPr>
            <a:r>
              <a:rPr lang="pl-PL" sz="800" dirty="0">
                <a:solidFill>
                  <a:schemeClr val="bg2"/>
                </a:solidFill>
                <a:latin typeface="+mn-lt"/>
              </a:rPr>
              <a:t> Zawiercie</a:t>
            </a:r>
          </a:p>
        </p:txBody>
      </p:sp>
      <p:sp>
        <p:nvSpPr>
          <p:cNvPr id="21" name="pole tekstowe 20"/>
          <p:cNvSpPr txBox="1"/>
          <p:nvPr/>
        </p:nvSpPr>
        <p:spPr>
          <a:xfrm>
            <a:off x="5286375" y="2500313"/>
            <a:ext cx="1428750" cy="223033"/>
          </a:xfrm>
          <a:prstGeom prst="rect">
            <a:avLst/>
          </a:prstGeom>
          <a:noFill/>
        </p:spPr>
        <p:txBody>
          <a:bodyPr>
            <a:spAutoFit/>
          </a:bodyPr>
          <a:lstStyle/>
          <a:p>
            <a:pPr>
              <a:buClr>
                <a:schemeClr val="bg2"/>
              </a:buClr>
              <a:buFont typeface="Wingdings" pitchFamily="2" charset="2"/>
              <a:buChar char="q"/>
              <a:defRPr/>
            </a:pPr>
            <a:r>
              <a:rPr lang="pl-PL" sz="800" dirty="0">
                <a:solidFill>
                  <a:schemeClr val="bg2"/>
                </a:solidFill>
                <a:latin typeface="+mn-lt"/>
              </a:rPr>
              <a:t> Sępólno Krajeńskie</a:t>
            </a:r>
          </a:p>
        </p:txBody>
      </p:sp>
      <p:sp>
        <p:nvSpPr>
          <p:cNvPr id="22" name="pole tekstowe 21"/>
          <p:cNvSpPr txBox="1"/>
          <p:nvPr/>
        </p:nvSpPr>
        <p:spPr>
          <a:xfrm>
            <a:off x="5000625" y="3286125"/>
            <a:ext cx="928688" cy="223033"/>
          </a:xfrm>
          <a:prstGeom prst="rect">
            <a:avLst/>
          </a:prstGeom>
          <a:noFill/>
        </p:spPr>
        <p:txBody>
          <a:bodyPr>
            <a:spAutoFit/>
          </a:bodyPr>
          <a:lstStyle/>
          <a:p>
            <a:pPr>
              <a:buClr>
                <a:schemeClr val="bg2"/>
              </a:buClr>
              <a:buFont typeface="Wingdings" pitchFamily="2" charset="2"/>
              <a:buChar char="q"/>
              <a:defRPr/>
            </a:pPr>
            <a:r>
              <a:rPr lang="pl-PL" sz="800" dirty="0">
                <a:solidFill>
                  <a:schemeClr val="bg2"/>
                </a:solidFill>
                <a:latin typeface="+mn-lt"/>
              </a:rPr>
              <a:t> Poznań</a:t>
            </a:r>
          </a:p>
        </p:txBody>
      </p:sp>
      <p:sp>
        <p:nvSpPr>
          <p:cNvPr id="23" name="pole tekstowe 22"/>
          <p:cNvSpPr txBox="1"/>
          <p:nvPr/>
        </p:nvSpPr>
        <p:spPr>
          <a:xfrm>
            <a:off x="7715250" y="2571750"/>
            <a:ext cx="928688" cy="223033"/>
          </a:xfrm>
          <a:prstGeom prst="rect">
            <a:avLst/>
          </a:prstGeom>
          <a:noFill/>
        </p:spPr>
        <p:txBody>
          <a:bodyPr>
            <a:spAutoFit/>
          </a:bodyPr>
          <a:lstStyle/>
          <a:p>
            <a:pPr>
              <a:buClr>
                <a:schemeClr val="bg2"/>
              </a:buClr>
              <a:buFont typeface="Wingdings" pitchFamily="2" charset="2"/>
              <a:buChar char="q"/>
              <a:defRPr/>
            </a:pPr>
            <a:r>
              <a:rPr lang="pl-PL" sz="800" dirty="0">
                <a:solidFill>
                  <a:schemeClr val="bg2"/>
                </a:solidFill>
                <a:latin typeface="+mn-lt"/>
              </a:rPr>
              <a:t> Białystok</a:t>
            </a:r>
          </a:p>
        </p:txBody>
      </p:sp>
      <p:sp>
        <p:nvSpPr>
          <p:cNvPr id="24" name="Prostokąt 23"/>
          <p:cNvSpPr/>
          <p:nvPr/>
        </p:nvSpPr>
        <p:spPr>
          <a:xfrm>
            <a:off x="5286375" y="5286376"/>
            <a:ext cx="71438" cy="71438"/>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800" b="0" dirty="0"/>
          </a:p>
        </p:txBody>
      </p:sp>
      <p:sp>
        <p:nvSpPr>
          <p:cNvPr id="25" name="Trójkąt równoramienny 24"/>
          <p:cNvSpPr/>
          <p:nvPr/>
        </p:nvSpPr>
        <p:spPr>
          <a:xfrm>
            <a:off x="5429250" y="3500439"/>
            <a:ext cx="71438" cy="71437"/>
          </a:xfrm>
          <a:prstGeom prst="triangle">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800" b="0" dirty="0"/>
          </a:p>
        </p:txBody>
      </p:sp>
      <p:sp>
        <p:nvSpPr>
          <p:cNvPr id="26" name="Elipsa 25"/>
          <p:cNvSpPr/>
          <p:nvPr/>
        </p:nvSpPr>
        <p:spPr>
          <a:xfrm flipH="1">
            <a:off x="6286500" y="4857751"/>
            <a:ext cx="82550" cy="82550"/>
          </a:xfrm>
          <a:prstGeom prst="ellipse">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800" b="0" dirty="0"/>
          </a:p>
        </p:txBody>
      </p:sp>
      <p:sp>
        <p:nvSpPr>
          <p:cNvPr id="29" name="Prostokąt 28"/>
          <p:cNvSpPr/>
          <p:nvPr/>
        </p:nvSpPr>
        <p:spPr>
          <a:xfrm>
            <a:off x="7858125" y="2786063"/>
            <a:ext cx="71438" cy="71437"/>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800" b="0" dirty="0"/>
          </a:p>
        </p:txBody>
      </p:sp>
      <p:sp>
        <p:nvSpPr>
          <p:cNvPr id="31" name="Elipsa 30"/>
          <p:cNvSpPr/>
          <p:nvPr/>
        </p:nvSpPr>
        <p:spPr>
          <a:xfrm flipH="1">
            <a:off x="8001000" y="2786064"/>
            <a:ext cx="82550" cy="82550"/>
          </a:xfrm>
          <a:prstGeom prst="ellipse">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800" b="0" dirty="0"/>
          </a:p>
        </p:txBody>
      </p:sp>
      <p:sp>
        <p:nvSpPr>
          <p:cNvPr id="32" name="Prostokąt 31"/>
          <p:cNvSpPr/>
          <p:nvPr/>
        </p:nvSpPr>
        <p:spPr>
          <a:xfrm>
            <a:off x="5429250" y="2714626"/>
            <a:ext cx="71438" cy="71438"/>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800" b="0" dirty="0"/>
          </a:p>
        </p:txBody>
      </p:sp>
      <p:sp>
        <p:nvSpPr>
          <p:cNvPr id="33" name="Elipsa 32"/>
          <p:cNvSpPr/>
          <p:nvPr/>
        </p:nvSpPr>
        <p:spPr>
          <a:xfrm flipH="1">
            <a:off x="5572125" y="2714626"/>
            <a:ext cx="82550" cy="82550"/>
          </a:xfrm>
          <a:prstGeom prst="ellipse">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800" b="0" dirty="0"/>
          </a:p>
        </p:txBody>
      </p:sp>
      <p:sp>
        <p:nvSpPr>
          <p:cNvPr id="34" name="Elipsa 33"/>
          <p:cNvSpPr/>
          <p:nvPr/>
        </p:nvSpPr>
        <p:spPr>
          <a:xfrm flipH="1">
            <a:off x="5286375" y="3500438"/>
            <a:ext cx="82550" cy="82550"/>
          </a:xfrm>
          <a:prstGeom prst="ellipse">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800" b="0" dirty="0"/>
          </a:p>
        </p:txBody>
      </p:sp>
      <p:sp>
        <p:nvSpPr>
          <p:cNvPr id="35" name="Prostokąt 34"/>
          <p:cNvSpPr/>
          <p:nvPr/>
        </p:nvSpPr>
        <p:spPr>
          <a:xfrm>
            <a:off x="5143500" y="3500439"/>
            <a:ext cx="71438" cy="71437"/>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800" b="0" dirty="0"/>
          </a:p>
        </p:txBody>
      </p:sp>
      <p:sp>
        <p:nvSpPr>
          <p:cNvPr id="36" name="Trójkąt równoramienny 35"/>
          <p:cNvSpPr/>
          <p:nvPr/>
        </p:nvSpPr>
        <p:spPr>
          <a:xfrm>
            <a:off x="6858000" y="5143501"/>
            <a:ext cx="71438" cy="71438"/>
          </a:xfrm>
          <a:prstGeom prst="triangle">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800" b="0" dirty="0"/>
          </a:p>
        </p:txBody>
      </p:sp>
      <p:sp>
        <p:nvSpPr>
          <p:cNvPr id="37" name="Trójkąt równoramienny 36"/>
          <p:cNvSpPr/>
          <p:nvPr/>
        </p:nvSpPr>
        <p:spPr>
          <a:xfrm flipH="1">
            <a:off x="5286375" y="5715001"/>
            <a:ext cx="71438" cy="71438"/>
          </a:xfrm>
          <a:prstGeom prst="triangle">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800" b="0" dirty="0"/>
          </a:p>
        </p:txBody>
      </p:sp>
      <p:sp>
        <p:nvSpPr>
          <p:cNvPr id="38" name="Prostokąt 37"/>
          <p:cNvSpPr/>
          <p:nvPr/>
        </p:nvSpPr>
        <p:spPr>
          <a:xfrm>
            <a:off x="6143625" y="4857751"/>
            <a:ext cx="71438" cy="71438"/>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800" b="0" dirty="0"/>
          </a:p>
        </p:txBody>
      </p:sp>
      <p:sp>
        <p:nvSpPr>
          <p:cNvPr id="39" name="Elipsa 38"/>
          <p:cNvSpPr/>
          <p:nvPr/>
        </p:nvSpPr>
        <p:spPr>
          <a:xfrm flipH="1">
            <a:off x="5286375" y="5500688"/>
            <a:ext cx="82550" cy="82550"/>
          </a:xfrm>
          <a:prstGeom prst="ellipse">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800" b="0" dirty="0"/>
          </a:p>
        </p:txBody>
      </p:sp>
      <p:sp>
        <p:nvSpPr>
          <p:cNvPr id="45" name="Elipsa 44"/>
          <p:cNvSpPr/>
          <p:nvPr/>
        </p:nvSpPr>
        <p:spPr>
          <a:xfrm flipH="1">
            <a:off x="6715125" y="5143501"/>
            <a:ext cx="82550" cy="82550"/>
          </a:xfrm>
          <a:prstGeom prst="ellipse">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800" b="0" dirty="0"/>
          </a:p>
        </p:txBody>
      </p:sp>
      <p:sp>
        <p:nvSpPr>
          <p:cNvPr id="47" name="Prostokąt 46"/>
          <p:cNvSpPr/>
          <p:nvPr/>
        </p:nvSpPr>
        <p:spPr>
          <a:xfrm>
            <a:off x="6572250" y="5143501"/>
            <a:ext cx="71438" cy="71438"/>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800" b="0" dirty="0"/>
          </a:p>
        </p:txBody>
      </p:sp>
      <p:sp>
        <p:nvSpPr>
          <p:cNvPr id="53" name="Prostokąt 52"/>
          <p:cNvSpPr/>
          <p:nvPr/>
        </p:nvSpPr>
        <p:spPr>
          <a:xfrm>
            <a:off x="6929440" y="3571875"/>
            <a:ext cx="71437" cy="71438"/>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800" b="0" dirty="0"/>
          </a:p>
        </p:txBody>
      </p:sp>
      <p:sp>
        <p:nvSpPr>
          <p:cNvPr id="54" name="Elipsa 53"/>
          <p:cNvSpPr/>
          <p:nvPr/>
        </p:nvSpPr>
        <p:spPr>
          <a:xfrm flipH="1">
            <a:off x="7072313" y="3571875"/>
            <a:ext cx="82550" cy="82550"/>
          </a:xfrm>
          <a:prstGeom prst="ellipse">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800" b="0" dirty="0"/>
          </a:p>
        </p:txBody>
      </p:sp>
      <p:sp>
        <p:nvSpPr>
          <p:cNvPr id="55" name="Trójkąt równoramienny 54"/>
          <p:cNvSpPr/>
          <p:nvPr/>
        </p:nvSpPr>
        <p:spPr>
          <a:xfrm>
            <a:off x="7215190" y="3571875"/>
            <a:ext cx="71437" cy="71438"/>
          </a:xfrm>
          <a:prstGeom prst="triangle">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800" b="0" dirty="0"/>
          </a:p>
        </p:txBody>
      </p:sp>
      <p:sp>
        <p:nvSpPr>
          <p:cNvPr id="58" name="pole tekstowe 57"/>
          <p:cNvSpPr txBox="1"/>
          <p:nvPr/>
        </p:nvSpPr>
        <p:spPr>
          <a:xfrm>
            <a:off x="3857627" y="5643564"/>
            <a:ext cx="714375" cy="223033"/>
          </a:xfrm>
          <a:prstGeom prst="rect">
            <a:avLst/>
          </a:prstGeom>
          <a:noFill/>
        </p:spPr>
        <p:txBody>
          <a:bodyPr>
            <a:spAutoFit/>
          </a:bodyPr>
          <a:lstStyle/>
          <a:p>
            <a:pPr>
              <a:buClr>
                <a:schemeClr val="bg2"/>
              </a:buClr>
              <a:defRPr/>
            </a:pPr>
            <a:r>
              <a:rPr lang="pl-PL" sz="800" dirty="0">
                <a:solidFill>
                  <a:schemeClr val="bg2"/>
                </a:solidFill>
                <a:latin typeface="+mn-lt"/>
              </a:rPr>
              <a:t>produkcja</a:t>
            </a:r>
          </a:p>
        </p:txBody>
      </p:sp>
      <p:sp>
        <p:nvSpPr>
          <p:cNvPr id="59" name="pole tekstowe 58"/>
          <p:cNvSpPr txBox="1"/>
          <p:nvPr/>
        </p:nvSpPr>
        <p:spPr>
          <a:xfrm>
            <a:off x="3857627" y="5429251"/>
            <a:ext cx="714375" cy="223033"/>
          </a:xfrm>
          <a:prstGeom prst="rect">
            <a:avLst/>
          </a:prstGeom>
          <a:noFill/>
        </p:spPr>
        <p:txBody>
          <a:bodyPr>
            <a:spAutoFit/>
          </a:bodyPr>
          <a:lstStyle/>
          <a:p>
            <a:pPr>
              <a:buClr>
                <a:schemeClr val="bg2"/>
              </a:buClr>
              <a:defRPr/>
            </a:pPr>
            <a:r>
              <a:rPr lang="pl-PL" sz="800" dirty="0">
                <a:solidFill>
                  <a:schemeClr val="bg2"/>
                </a:solidFill>
                <a:latin typeface="+mn-lt"/>
              </a:rPr>
              <a:t>usługi</a:t>
            </a:r>
          </a:p>
        </p:txBody>
      </p:sp>
      <p:sp>
        <p:nvSpPr>
          <p:cNvPr id="60" name="pole tekstowe 59"/>
          <p:cNvSpPr txBox="1"/>
          <p:nvPr/>
        </p:nvSpPr>
        <p:spPr>
          <a:xfrm>
            <a:off x="3857625" y="5214939"/>
            <a:ext cx="857250" cy="223033"/>
          </a:xfrm>
          <a:prstGeom prst="rect">
            <a:avLst/>
          </a:prstGeom>
          <a:noFill/>
        </p:spPr>
        <p:txBody>
          <a:bodyPr>
            <a:spAutoFit/>
          </a:bodyPr>
          <a:lstStyle/>
          <a:p>
            <a:pPr>
              <a:buClr>
                <a:schemeClr val="bg2"/>
              </a:buClr>
              <a:defRPr/>
            </a:pPr>
            <a:r>
              <a:rPr lang="pl-PL" sz="800" dirty="0">
                <a:solidFill>
                  <a:schemeClr val="bg2"/>
                </a:solidFill>
                <a:latin typeface="+mn-lt"/>
              </a:rPr>
              <a:t>dystrybucja</a:t>
            </a:r>
          </a:p>
        </p:txBody>
      </p:sp>
      <p:graphicFrame>
        <p:nvGraphicFramePr>
          <p:cNvPr id="61" name="Diagram 60"/>
          <p:cNvGraphicFramePr/>
          <p:nvPr/>
        </p:nvGraphicFramePr>
        <p:xfrm>
          <a:off x="428596" y="1071547"/>
          <a:ext cx="3500462" cy="4857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2" name="Schemat blokowy: łącznik 51"/>
          <p:cNvSpPr>
            <a:spLocks noChangeAspect="1"/>
          </p:cNvSpPr>
          <p:nvPr/>
        </p:nvSpPr>
        <p:spPr>
          <a:xfrm>
            <a:off x="7286644" y="3571876"/>
            <a:ext cx="1080000" cy="1080000"/>
          </a:xfrm>
          <a:prstGeom prst="flowChartConnector">
            <a:avLst/>
          </a:prstGeom>
          <a:solidFill>
            <a:schemeClr val="bg1">
              <a:lumMod val="20000"/>
              <a:lumOff val="80000"/>
              <a:alpha val="50000"/>
            </a:schemeClr>
          </a:solidFill>
          <a:ln>
            <a:noFill/>
          </a:ln>
          <a:effectLst>
            <a:outerShdw blurRad="50800" dist="38100" dir="2700000" algn="tl" rotWithShape="0">
              <a:prstClr val="black">
                <a:alpha val="40000"/>
              </a:prstClr>
            </a:outerShdw>
          </a:effectLst>
          <a:scene3d>
            <a:camera prst="orthographicFront"/>
            <a:lightRig rig="threePt" dir="t"/>
          </a:scene3d>
          <a:sp3d prstMaterial="metal"/>
        </p:spPr>
        <p:style>
          <a:lnRef idx="1">
            <a:schemeClr val="accent5"/>
          </a:lnRef>
          <a:fillRef idx="3">
            <a:schemeClr val="accent5"/>
          </a:fillRef>
          <a:effectRef idx="2">
            <a:schemeClr val="accent5"/>
          </a:effectRef>
          <a:fontRef idx="minor">
            <a:schemeClr val="lt1"/>
          </a:fontRef>
        </p:style>
        <p:txBody>
          <a:bodyPr anchor="ctr"/>
          <a:lstStyle/>
          <a:p>
            <a:pPr algn="ctr">
              <a:defRPr/>
            </a:pPr>
            <a:r>
              <a:rPr lang="pl-PL" sz="900" dirty="0" smtClean="0">
                <a:solidFill>
                  <a:srgbClr val="080808"/>
                </a:solidFill>
              </a:rPr>
              <a:t>Lublin</a:t>
            </a:r>
            <a:endParaRPr lang="pl-PL" sz="900" dirty="0">
              <a:solidFill>
                <a:srgbClr val="080808"/>
              </a:solidFill>
            </a:endParaRPr>
          </a:p>
        </p:txBody>
      </p:sp>
      <p:sp>
        <p:nvSpPr>
          <p:cNvPr id="62" name="Schemat blokowy: łącznik 61"/>
          <p:cNvSpPr>
            <a:spLocks noChangeAspect="1"/>
          </p:cNvSpPr>
          <p:nvPr/>
        </p:nvSpPr>
        <p:spPr>
          <a:xfrm>
            <a:off x="5214942" y="1428736"/>
            <a:ext cx="1080000" cy="1080000"/>
          </a:xfrm>
          <a:prstGeom prst="flowChartConnector">
            <a:avLst/>
          </a:prstGeom>
          <a:solidFill>
            <a:schemeClr val="bg1">
              <a:lumMod val="20000"/>
              <a:lumOff val="80000"/>
              <a:alpha val="50000"/>
            </a:schemeClr>
          </a:solidFill>
          <a:ln>
            <a:noFill/>
          </a:ln>
          <a:effectLst>
            <a:outerShdw blurRad="50800" dist="38100" dir="2700000" algn="tl" rotWithShape="0">
              <a:prstClr val="black">
                <a:alpha val="40000"/>
              </a:prstClr>
            </a:outerShdw>
          </a:effectLst>
          <a:scene3d>
            <a:camera prst="orthographicFront"/>
            <a:lightRig rig="threePt" dir="t"/>
          </a:scene3d>
          <a:sp3d prstMaterial="metal"/>
        </p:spPr>
        <p:style>
          <a:lnRef idx="1">
            <a:schemeClr val="accent5"/>
          </a:lnRef>
          <a:fillRef idx="3">
            <a:schemeClr val="accent5"/>
          </a:fillRef>
          <a:effectRef idx="2">
            <a:schemeClr val="accent5"/>
          </a:effectRef>
          <a:fontRef idx="minor">
            <a:schemeClr val="lt1"/>
          </a:fontRef>
        </p:style>
        <p:txBody>
          <a:bodyPr anchor="ctr"/>
          <a:lstStyle/>
          <a:p>
            <a:pPr algn="ctr">
              <a:defRPr/>
            </a:pPr>
            <a:r>
              <a:rPr lang="pl-PL" sz="800" dirty="0" smtClean="0">
                <a:solidFill>
                  <a:srgbClr val="080808"/>
                </a:solidFill>
              </a:rPr>
              <a:t>Gdynia</a:t>
            </a:r>
          </a:p>
        </p:txBody>
      </p:sp>
      <p:sp>
        <p:nvSpPr>
          <p:cNvPr id="63" name="Schemat blokowy: łącznik 62"/>
          <p:cNvSpPr>
            <a:spLocks noChangeAspect="1"/>
          </p:cNvSpPr>
          <p:nvPr/>
        </p:nvSpPr>
        <p:spPr>
          <a:xfrm>
            <a:off x="4286248" y="3643314"/>
            <a:ext cx="1080000" cy="1080000"/>
          </a:xfrm>
          <a:prstGeom prst="flowChartConnector">
            <a:avLst/>
          </a:prstGeom>
          <a:solidFill>
            <a:schemeClr val="bg1">
              <a:lumMod val="20000"/>
              <a:lumOff val="80000"/>
              <a:alpha val="50000"/>
            </a:schemeClr>
          </a:solidFill>
          <a:ln>
            <a:noFill/>
          </a:ln>
          <a:effectLst>
            <a:outerShdw blurRad="50800" dist="38100" dir="2700000" algn="tl" rotWithShape="0">
              <a:prstClr val="black">
                <a:alpha val="40000"/>
              </a:prstClr>
            </a:outerShdw>
          </a:effectLst>
          <a:scene3d>
            <a:camera prst="orthographicFront"/>
            <a:lightRig rig="threePt" dir="t"/>
          </a:scene3d>
          <a:sp3d prstMaterial="metal"/>
        </p:spPr>
        <p:style>
          <a:lnRef idx="1">
            <a:schemeClr val="accent5"/>
          </a:lnRef>
          <a:fillRef idx="3">
            <a:schemeClr val="accent5"/>
          </a:fillRef>
          <a:effectRef idx="2">
            <a:schemeClr val="accent5"/>
          </a:effectRef>
          <a:fontRef idx="minor">
            <a:schemeClr val="lt1"/>
          </a:fontRef>
        </p:style>
        <p:txBody>
          <a:bodyPr anchor="ctr"/>
          <a:lstStyle/>
          <a:p>
            <a:pPr algn="ctr">
              <a:defRPr/>
            </a:pPr>
            <a:r>
              <a:rPr lang="pl-PL" sz="800" b="0" dirty="0" smtClean="0">
                <a:solidFill>
                  <a:srgbClr val="080808"/>
                </a:solidFill>
              </a:rPr>
              <a:t>Wrocław</a:t>
            </a:r>
            <a:endParaRPr lang="pl-PL" sz="800" b="0" dirty="0">
              <a:solidFill>
                <a:srgbClr val="080808"/>
              </a:solidFill>
            </a:endParaRPr>
          </a:p>
        </p:txBody>
      </p:sp>
      <p:sp>
        <p:nvSpPr>
          <p:cNvPr id="51" name="Schemat blokowy: łącznik 50"/>
          <p:cNvSpPr>
            <a:spLocks noChangeAspect="1"/>
          </p:cNvSpPr>
          <p:nvPr/>
        </p:nvSpPr>
        <p:spPr>
          <a:xfrm>
            <a:off x="3857620" y="1785926"/>
            <a:ext cx="1080000" cy="1080000"/>
          </a:xfrm>
          <a:prstGeom prst="flowChartConnector">
            <a:avLst/>
          </a:prstGeom>
          <a:solidFill>
            <a:schemeClr val="bg1">
              <a:lumMod val="20000"/>
              <a:lumOff val="80000"/>
              <a:alpha val="51000"/>
            </a:schemeClr>
          </a:solidFill>
          <a:ln>
            <a:noFill/>
          </a:ln>
          <a:effectLst>
            <a:outerShdw blurRad="50800" dist="38100" dir="2700000" algn="tl" rotWithShape="0">
              <a:prstClr val="black">
                <a:alpha val="40000"/>
              </a:prstClr>
            </a:outerShdw>
          </a:effectLst>
          <a:scene3d>
            <a:camera prst="orthographicFront"/>
            <a:lightRig rig="threePt" dir="t"/>
          </a:scene3d>
          <a:sp3d prstMaterial="metal"/>
        </p:spPr>
        <p:style>
          <a:lnRef idx="1">
            <a:schemeClr val="accent5"/>
          </a:lnRef>
          <a:fillRef idx="3">
            <a:schemeClr val="accent5"/>
          </a:fillRef>
          <a:effectRef idx="2">
            <a:schemeClr val="accent5"/>
          </a:effectRef>
          <a:fontRef idx="minor">
            <a:schemeClr val="lt1"/>
          </a:fontRef>
        </p:style>
        <p:txBody>
          <a:bodyPr anchor="ctr"/>
          <a:lstStyle/>
          <a:p>
            <a:pPr algn="ctr">
              <a:defRPr/>
            </a:pPr>
            <a:r>
              <a:rPr lang="pl-PL" sz="800" dirty="0" smtClean="0">
                <a:solidFill>
                  <a:srgbClr val="002060"/>
                </a:solidFill>
              </a:rPr>
              <a:t>Szczecin</a:t>
            </a:r>
          </a:p>
          <a:p>
            <a:pPr algn="ctr">
              <a:defRPr/>
            </a:pPr>
            <a:endParaRPr lang="pl-PL" sz="800" dirty="0" smtClean="0">
              <a:solidFill>
                <a:srgbClr val="002060"/>
              </a:solidFill>
            </a:endParaRPr>
          </a:p>
          <a:p>
            <a:pPr algn="ctr">
              <a:buClr>
                <a:srgbClr val="FF6600"/>
              </a:buClr>
              <a:buSzPct val="256000"/>
              <a:buFont typeface="Wingdings" pitchFamily="2" charset="2"/>
              <a:buChar char="q"/>
              <a:defRPr/>
            </a:pPr>
            <a:endParaRPr lang="pl-PL" sz="800" dirty="0" smtClean="0">
              <a:solidFill>
                <a:srgbClr val="002060"/>
              </a:solidFill>
            </a:endParaRPr>
          </a:p>
          <a:p>
            <a:pPr algn="ctr">
              <a:buClr>
                <a:srgbClr val="FF6600"/>
              </a:buClr>
              <a:buSzPct val="256000"/>
              <a:buFont typeface="Wingdings" pitchFamily="2" charset="2"/>
              <a:buChar char="§"/>
              <a:defRPr/>
            </a:pPr>
            <a:endParaRPr lang="pl-PL" sz="800" dirty="0">
              <a:solidFill>
                <a:schemeClr val="bg1">
                  <a:lumMod val="20000"/>
                  <a:lumOff val="80000"/>
                </a:schemeClr>
              </a:solidFill>
            </a:endParaRPr>
          </a:p>
        </p:txBody>
      </p:sp>
      <p:sp>
        <p:nvSpPr>
          <p:cNvPr id="56" name="Schemat blokowy: łącznik 55"/>
          <p:cNvSpPr>
            <a:spLocks noChangeAspect="1"/>
          </p:cNvSpPr>
          <p:nvPr/>
        </p:nvSpPr>
        <p:spPr>
          <a:xfrm>
            <a:off x="5500694" y="4286256"/>
            <a:ext cx="1080000" cy="1080000"/>
          </a:xfrm>
          <a:prstGeom prst="flowChartConnector">
            <a:avLst/>
          </a:prstGeom>
          <a:solidFill>
            <a:schemeClr val="bg1">
              <a:lumMod val="20000"/>
              <a:lumOff val="80000"/>
              <a:alpha val="50000"/>
            </a:schemeClr>
          </a:solidFill>
          <a:ln>
            <a:noFill/>
          </a:ln>
          <a:effectLst>
            <a:outerShdw blurRad="50800" dist="38100" dir="2700000" algn="tl" rotWithShape="0">
              <a:prstClr val="black">
                <a:alpha val="40000"/>
              </a:prstClr>
            </a:outerShdw>
          </a:effectLst>
          <a:scene3d>
            <a:camera prst="orthographicFront"/>
            <a:lightRig rig="threePt" dir="t"/>
          </a:scene3d>
          <a:sp3d prstMaterial="metal"/>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pl-PL" sz="800" b="0" dirty="0"/>
          </a:p>
        </p:txBody>
      </p:sp>
      <p:sp>
        <p:nvSpPr>
          <p:cNvPr id="57" name="Schemat blokowy: łącznik 56"/>
          <p:cNvSpPr>
            <a:spLocks noChangeAspect="1"/>
          </p:cNvSpPr>
          <p:nvPr/>
        </p:nvSpPr>
        <p:spPr>
          <a:xfrm>
            <a:off x="4786314" y="2857496"/>
            <a:ext cx="1080000" cy="1080000"/>
          </a:xfrm>
          <a:prstGeom prst="flowChartConnector">
            <a:avLst/>
          </a:prstGeom>
          <a:solidFill>
            <a:schemeClr val="bg1">
              <a:lumMod val="20000"/>
              <a:lumOff val="80000"/>
              <a:alpha val="50000"/>
            </a:schemeClr>
          </a:solidFill>
          <a:ln>
            <a:noFill/>
          </a:ln>
          <a:effectLst>
            <a:outerShdw blurRad="50800" dist="38100" dir="2700000" algn="tl" rotWithShape="0">
              <a:prstClr val="black">
                <a:alpha val="40000"/>
              </a:prstClr>
            </a:outerShdw>
          </a:effectLst>
          <a:scene3d>
            <a:camera prst="orthographicFront"/>
            <a:lightRig rig="threePt" dir="t"/>
          </a:scene3d>
          <a:sp3d prstMaterial="metal"/>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pl-PL" sz="800" b="0" dirty="0"/>
          </a:p>
        </p:txBody>
      </p:sp>
      <p:sp>
        <p:nvSpPr>
          <p:cNvPr id="68" name="Prostokąt 67"/>
          <p:cNvSpPr/>
          <p:nvPr/>
        </p:nvSpPr>
        <p:spPr>
          <a:xfrm>
            <a:off x="4357686" y="2214555"/>
            <a:ext cx="108000" cy="1080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pl-PL" dirty="0"/>
          </a:p>
        </p:txBody>
      </p:sp>
      <p:sp>
        <p:nvSpPr>
          <p:cNvPr id="69" name="Prostokąt 68"/>
          <p:cNvSpPr/>
          <p:nvPr/>
        </p:nvSpPr>
        <p:spPr>
          <a:xfrm>
            <a:off x="5715008" y="2071679"/>
            <a:ext cx="108000" cy="1080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pl-PL"/>
          </a:p>
        </p:txBody>
      </p:sp>
      <p:sp>
        <p:nvSpPr>
          <p:cNvPr id="70" name="Prostokąt 69"/>
          <p:cNvSpPr/>
          <p:nvPr/>
        </p:nvSpPr>
        <p:spPr>
          <a:xfrm>
            <a:off x="4786314" y="4286256"/>
            <a:ext cx="108000" cy="1080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pl-PL"/>
          </a:p>
        </p:txBody>
      </p:sp>
      <p:sp>
        <p:nvSpPr>
          <p:cNvPr id="71" name="Prostokąt 70"/>
          <p:cNvSpPr/>
          <p:nvPr/>
        </p:nvSpPr>
        <p:spPr>
          <a:xfrm>
            <a:off x="7786710" y="4214818"/>
            <a:ext cx="108000" cy="1080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pl-PL"/>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6707188" cy="654050"/>
          </a:xfrm>
        </p:spPr>
        <p:txBody>
          <a:bodyPr/>
          <a:lstStyle/>
          <a:p>
            <a:r>
              <a:rPr lang="pl-PL" dirty="0" smtClean="0"/>
              <a:t>	</a:t>
            </a:r>
            <a:r>
              <a:rPr lang="pl-PL"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MODEL BIZNESU</a:t>
            </a:r>
            <a:endParaRPr lang="pl-PL" b="1" dirty="0" smtClean="0"/>
          </a:p>
        </p:txBody>
      </p:sp>
      <p:graphicFrame>
        <p:nvGraphicFramePr>
          <p:cNvPr id="5" name="Diagram 4"/>
          <p:cNvGraphicFramePr/>
          <p:nvPr/>
        </p:nvGraphicFramePr>
        <p:xfrm>
          <a:off x="790575" y="1143000"/>
          <a:ext cx="756285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Prostokąt zaokrąglony 7"/>
          <p:cNvSpPr/>
          <p:nvPr/>
        </p:nvSpPr>
        <p:spPr>
          <a:xfrm>
            <a:off x="928662" y="3286124"/>
            <a:ext cx="1071570" cy="523875"/>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pl-PL" sz="1000" b="0" dirty="0">
                <a:solidFill>
                  <a:schemeClr val="bg1">
                    <a:lumMod val="75000"/>
                  </a:schemeClr>
                </a:solidFill>
              </a:rPr>
              <a:t>Huty żelaza</a:t>
            </a:r>
          </a:p>
        </p:txBody>
      </p:sp>
      <p:sp>
        <p:nvSpPr>
          <p:cNvPr id="10" name="Prostokąt zaokrąglony 9"/>
          <p:cNvSpPr/>
          <p:nvPr/>
        </p:nvSpPr>
        <p:spPr>
          <a:xfrm>
            <a:off x="2857488" y="2071678"/>
            <a:ext cx="3538551" cy="523875"/>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pl-PL" sz="1000" dirty="0">
                <a:solidFill>
                  <a:schemeClr val="bg1">
                    <a:lumMod val="75000"/>
                  </a:schemeClr>
                </a:solidFill>
              </a:rPr>
              <a:t>Konsorcjum Stali SA</a:t>
            </a:r>
          </a:p>
        </p:txBody>
      </p:sp>
      <p:sp>
        <p:nvSpPr>
          <p:cNvPr id="11" name="Prostokąt zaokrąglony 10"/>
          <p:cNvSpPr/>
          <p:nvPr/>
        </p:nvSpPr>
        <p:spPr>
          <a:xfrm>
            <a:off x="4714876" y="3286124"/>
            <a:ext cx="1590675" cy="523875"/>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pl-PL" sz="1000" b="0" dirty="0">
                <a:solidFill>
                  <a:schemeClr val="bg1">
                    <a:lumMod val="75000"/>
                  </a:schemeClr>
                </a:solidFill>
              </a:rPr>
              <a:t>Dystrybutorzy wyrobów stalowych</a:t>
            </a:r>
          </a:p>
        </p:txBody>
      </p:sp>
      <p:sp>
        <p:nvSpPr>
          <p:cNvPr id="12" name="Prostokąt zaokrąglony 11"/>
          <p:cNvSpPr/>
          <p:nvPr/>
        </p:nvSpPr>
        <p:spPr>
          <a:xfrm>
            <a:off x="7143768" y="3286124"/>
            <a:ext cx="1095375" cy="523875"/>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pl-PL" sz="1000" b="0" dirty="0">
                <a:solidFill>
                  <a:schemeClr val="bg1">
                    <a:lumMod val="75000"/>
                  </a:schemeClr>
                </a:solidFill>
              </a:rPr>
              <a:t>Odbiorcy wyrobów stalowych</a:t>
            </a:r>
          </a:p>
        </p:txBody>
      </p:sp>
      <p:sp>
        <p:nvSpPr>
          <p:cNvPr id="42" name="Wygięta strzałka 41"/>
          <p:cNvSpPr/>
          <p:nvPr/>
        </p:nvSpPr>
        <p:spPr>
          <a:xfrm>
            <a:off x="1428728" y="2285992"/>
            <a:ext cx="1357322" cy="928694"/>
          </a:xfrm>
          <a:prstGeom prst="bentArrow">
            <a:avLst>
              <a:gd name="adj1" fmla="val 11147"/>
              <a:gd name="adj2" fmla="val 13225"/>
              <a:gd name="adj3" fmla="val 25000"/>
              <a:gd name="adj4" fmla="val 43750"/>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pl-PL" sz="1800" b="0">
              <a:solidFill>
                <a:schemeClr val="tx1"/>
              </a:solidFill>
            </a:endParaRPr>
          </a:p>
        </p:txBody>
      </p:sp>
      <p:sp>
        <p:nvSpPr>
          <p:cNvPr id="48" name="Wygięta strzałka 47"/>
          <p:cNvSpPr/>
          <p:nvPr/>
        </p:nvSpPr>
        <p:spPr>
          <a:xfrm rot="5400000">
            <a:off x="6679421" y="2107397"/>
            <a:ext cx="857256" cy="1357322"/>
          </a:xfrm>
          <a:prstGeom prst="bentArrow">
            <a:avLst>
              <a:gd name="adj1" fmla="val 11147"/>
              <a:gd name="adj2" fmla="val 13225"/>
              <a:gd name="adj3" fmla="val 25000"/>
              <a:gd name="adj4" fmla="val 43750"/>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pl-PL" sz="1800" b="0">
              <a:solidFill>
                <a:schemeClr val="tx1"/>
              </a:solidFill>
            </a:endParaRPr>
          </a:p>
        </p:txBody>
      </p:sp>
      <p:sp>
        <p:nvSpPr>
          <p:cNvPr id="21" name="Prostokąt zaokrąglony 20"/>
          <p:cNvSpPr/>
          <p:nvPr/>
        </p:nvSpPr>
        <p:spPr>
          <a:xfrm>
            <a:off x="2500298" y="3286124"/>
            <a:ext cx="1071570" cy="523875"/>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pl-PL" sz="1000" b="0" dirty="0" smtClean="0">
                <a:solidFill>
                  <a:schemeClr val="bg1">
                    <a:lumMod val="75000"/>
                  </a:schemeClr>
                </a:solidFill>
              </a:rPr>
              <a:t>Zakłady przetwórstwa</a:t>
            </a:r>
            <a:endParaRPr lang="pl-PL" sz="1000" b="0" dirty="0">
              <a:solidFill>
                <a:schemeClr val="bg1">
                  <a:lumMod val="75000"/>
                </a:schemeClr>
              </a:solidFill>
            </a:endParaRPr>
          </a:p>
        </p:txBody>
      </p:sp>
      <p:sp>
        <p:nvSpPr>
          <p:cNvPr id="22" name="Wygięta strzałka 21"/>
          <p:cNvSpPr/>
          <p:nvPr/>
        </p:nvSpPr>
        <p:spPr>
          <a:xfrm>
            <a:off x="1714480" y="2643182"/>
            <a:ext cx="1223970" cy="571504"/>
          </a:xfrm>
          <a:prstGeom prst="bentArrow">
            <a:avLst>
              <a:gd name="adj1" fmla="val 11147"/>
              <a:gd name="adj2" fmla="val 0"/>
              <a:gd name="adj3" fmla="val 25000"/>
              <a:gd name="adj4" fmla="val 43750"/>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pl-PL" sz="1800" b="0">
              <a:solidFill>
                <a:schemeClr val="tx1"/>
              </a:solidFill>
            </a:endParaRPr>
          </a:p>
        </p:txBody>
      </p:sp>
      <p:sp>
        <p:nvSpPr>
          <p:cNvPr id="25" name="Strzałka w prawo 24"/>
          <p:cNvSpPr/>
          <p:nvPr/>
        </p:nvSpPr>
        <p:spPr>
          <a:xfrm>
            <a:off x="2071670" y="3500438"/>
            <a:ext cx="357190" cy="142876"/>
          </a:xfrm>
          <a:prstGeom prst="rightArrow">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pl-PL" sz="1800" b="0"/>
          </a:p>
        </p:txBody>
      </p:sp>
      <p:sp>
        <p:nvSpPr>
          <p:cNvPr id="26" name="Strzałka w prawo 25"/>
          <p:cNvSpPr/>
          <p:nvPr/>
        </p:nvSpPr>
        <p:spPr>
          <a:xfrm>
            <a:off x="3643306" y="3500438"/>
            <a:ext cx="1000132" cy="142876"/>
          </a:xfrm>
          <a:prstGeom prst="rightArrow">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pl-PL" sz="1800" b="0"/>
          </a:p>
        </p:txBody>
      </p:sp>
      <p:sp>
        <p:nvSpPr>
          <p:cNvPr id="27" name="Strzałka w prawo 26"/>
          <p:cNvSpPr/>
          <p:nvPr/>
        </p:nvSpPr>
        <p:spPr>
          <a:xfrm>
            <a:off x="6357950" y="3500438"/>
            <a:ext cx="714380" cy="142876"/>
          </a:xfrm>
          <a:prstGeom prst="rightArrow">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pl-PL" sz="1800" b="0"/>
          </a:p>
        </p:txBody>
      </p:sp>
      <p:sp>
        <p:nvSpPr>
          <p:cNvPr id="30" name="Strzałka zawracania 29"/>
          <p:cNvSpPr/>
          <p:nvPr/>
        </p:nvSpPr>
        <p:spPr>
          <a:xfrm flipV="1">
            <a:off x="1643042" y="3857628"/>
            <a:ext cx="4000528" cy="357190"/>
          </a:xfrm>
          <a:prstGeom prst="uturnArrow">
            <a:avLst>
              <a:gd name="adj1" fmla="val 25000"/>
              <a:gd name="adj2" fmla="val 25000"/>
              <a:gd name="adj3" fmla="val 46333"/>
              <a:gd name="adj4" fmla="val 43750"/>
              <a:gd name="adj5" fmla="val 93286"/>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pl-PL" sz="1800" b="0">
              <a:solidFill>
                <a:schemeClr val="tx1"/>
              </a:solidFill>
            </a:endParaRPr>
          </a:p>
        </p:txBody>
      </p:sp>
      <p:sp>
        <p:nvSpPr>
          <p:cNvPr id="19" name="Strzałka zawracania 18"/>
          <p:cNvSpPr/>
          <p:nvPr/>
        </p:nvSpPr>
        <p:spPr>
          <a:xfrm>
            <a:off x="1714480" y="2928934"/>
            <a:ext cx="5715040" cy="295276"/>
          </a:xfrm>
          <a:prstGeom prst="uturnArrow">
            <a:avLst>
              <a:gd name="adj1" fmla="val 25000"/>
              <a:gd name="adj2" fmla="val 25000"/>
              <a:gd name="adj3" fmla="val 46333"/>
              <a:gd name="adj4" fmla="val 43750"/>
              <a:gd name="adj5" fmla="val 93286"/>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pl-PL" sz="1800" b="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rmAutofit fontScale="90000"/>
          </a:bodyPr>
          <a:lstStyle/>
          <a:p>
            <a:r>
              <a:rPr lang="pl-PL" sz="3200" b="1" dirty="0" smtClean="0">
                <a:solidFill>
                  <a:srgbClr val="003399"/>
                </a:solidFill>
                <a:latin typeface="+mn-lt"/>
              </a:rPr>
              <a:t/>
            </a:r>
            <a:br>
              <a:rPr lang="pl-PL" sz="3200" b="1" dirty="0" smtClean="0">
                <a:solidFill>
                  <a:srgbClr val="003399"/>
                </a:solidFill>
                <a:latin typeface="+mn-lt"/>
              </a:rPr>
            </a:br>
            <a:r>
              <a:rPr lang="pl-PL" sz="3200" b="1" dirty="0" smtClean="0">
                <a:solidFill>
                  <a:srgbClr val="003399"/>
                </a:solidFill>
                <a:latin typeface="+mn-lt"/>
              </a:rPr>
              <a:t/>
            </a:r>
            <a:br>
              <a:rPr lang="pl-PL" sz="3200" b="1" dirty="0" smtClean="0">
                <a:solidFill>
                  <a:srgbClr val="003399"/>
                </a:solidFill>
                <a:latin typeface="+mn-lt"/>
              </a:rPr>
            </a:br>
            <a:r>
              <a:rPr lang="pl-PL" sz="3200" b="1" dirty="0" smtClean="0">
                <a:solidFill>
                  <a:srgbClr val="003399"/>
                </a:solidFill>
                <a:latin typeface="+mn-lt"/>
              </a:rPr>
              <a:t/>
            </a:r>
            <a:br>
              <a:rPr lang="pl-PL" sz="3200" b="1" dirty="0" smtClean="0">
                <a:solidFill>
                  <a:srgbClr val="003399"/>
                </a:solidFill>
                <a:latin typeface="+mn-lt"/>
              </a:rPr>
            </a:br>
            <a:r>
              <a:rPr lang="pl-PL" sz="3200" b="1" dirty="0" smtClean="0">
                <a:solidFill>
                  <a:srgbClr val="003399"/>
                </a:solidFill>
                <a:latin typeface="+mn-lt"/>
              </a:rPr>
              <a:t>WYNIKI FINANSOWE </a:t>
            </a:r>
            <a:br>
              <a:rPr lang="pl-PL" sz="3200" b="1" dirty="0" smtClean="0">
                <a:solidFill>
                  <a:srgbClr val="003399"/>
                </a:solidFill>
                <a:latin typeface="+mn-lt"/>
              </a:rPr>
            </a:br>
            <a:r>
              <a:rPr lang="pl-PL" sz="3200" b="1" dirty="0" smtClean="0">
                <a:solidFill>
                  <a:srgbClr val="003399"/>
                </a:solidFill>
                <a:latin typeface="+mn-lt"/>
              </a:rPr>
              <a:t/>
            </a:r>
            <a:br>
              <a:rPr lang="pl-PL" sz="3200" b="1" dirty="0" smtClean="0">
                <a:solidFill>
                  <a:srgbClr val="003399"/>
                </a:solidFill>
                <a:latin typeface="+mn-lt"/>
              </a:rPr>
            </a:br>
            <a:r>
              <a:rPr lang="pl-PL" sz="3200" b="1" dirty="0" smtClean="0">
                <a:solidFill>
                  <a:srgbClr val="003399"/>
                </a:solidFill>
                <a:latin typeface="+mn-lt"/>
              </a:rPr>
              <a:t>KONSORCJUM STALI </a:t>
            </a:r>
            <a:br>
              <a:rPr lang="pl-PL" sz="3200" b="1" dirty="0" smtClean="0">
                <a:solidFill>
                  <a:srgbClr val="003399"/>
                </a:solidFill>
                <a:latin typeface="+mn-lt"/>
              </a:rPr>
            </a:br>
            <a:r>
              <a:rPr lang="pl-PL" dirty="0" smtClean="0">
                <a:solidFill>
                  <a:srgbClr val="003399"/>
                </a:solidFill>
              </a:rPr>
              <a:t/>
            </a:r>
            <a:br>
              <a:rPr lang="pl-PL" dirty="0" smtClean="0">
                <a:solidFill>
                  <a:srgbClr val="003399"/>
                </a:solidFill>
              </a:rPr>
            </a:br>
            <a:endParaRPr lang="pl-PL" b="1" dirty="0">
              <a:ln w="12700">
                <a:solidFill>
                  <a:schemeClr val="tx2">
                    <a:satMod val="155000"/>
                  </a:schemeClr>
                </a:solidFill>
                <a:prstDash val="solid"/>
              </a:ln>
              <a:solidFill>
                <a:srgbClr val="003399"/>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WYNIKI KONSORCJUM STALI PO </a:t>
            </a:r>
            <a:br>
              <a:rPr lang="pl-PL"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pl-PL"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IV  KWARTAŁACH 2008 r.</a:t>
            </a:r>
            <a:endParaRPr lang="pl-PL" b="1" dirty="0"/>
          </a:p>
        </p:txBody>
      </p:sp>
      <p:sp>
        <p:nvSpPr>
          <p:cNvPr id="3" name="Symbol zastępczy numeru slajdu 2"/>
          <p:cNvSpPr>
            <a:spLocks noGrp="1"/>
          </p:cNvSpPr>
          <p:nvPr>
            <p:ph type="sldNum" sz="quarter" idx="11"/>
          </p:nvPr>
        </p:nvSpPr>
        <p:spPr/>
        <p:txBody>
          <a:bodyPr/>
          <a:lstStyle/>
          <a:p>
            <a:fld id="{DFD64866-9C1A-4324-9430-76FCA15DD43E}" type="slidenum">
              <a:rPr lang="pl-PL" smtClean="0"/>
              <a:pPr/>
              <a:t>7</a:t>
            </a:fld>
            <a:endParaRPr lang="pl-PL" dirty="0"/>
          </a:p>
        </p:txBody>
      </p:sp>
      <p:sp>
        <p:nvSpPr>
          <p:cNvPr id="4" name="Prostokąt 3"/>
          <p:cNvSpPr/>
          <p:nvPr/>
        </p:nvSpPr>
        <p:spPr>
          <a:xfrm>
            <a:off x="428596" y="1071547"/>
            <a:ext cx="4786346" cy="4401205"/>
          </a:xfrm>
          <a:prstGeom prst="rect">
            <a:avLst/>
          </a:prstGeom>
        </p:spPr>
        <p:txBody>
          <a:bodyPr wrap="square">
            <a:spAutoFit/>
          </a:bodyPr>
          <a:lstStyle/>
          <a:p>
            <a:r>
              <a:rPr lang="pl-PL" sz="2000" dirty="0" smtClean="0"/>
              <a:t>Narastająco po czterech kwartałach Konsorcjum Stali miało 757,4 mln zł przychodów ze sprzedaży w ujęciu jednostkowym w porównaniu do 398,7 mln zł w analogicznym okresie</a:t>
            </a:r>
          </a:p>
          <a:p>
            <a:r>
              <a:rPr lang="pl-PL" sz="2000" dirty="0" smtClean="0"/>
              <a:t>2007 r. (wzrost o ok. 90 proc.). </a:t>
            </a:r>
          </a:p>
          <a:p>
            <a:endParaRPr lang="pl-PL" sz="2000" dirty="0" smtClean="0"/>
          </a:p>
          <a:p>
            <a:r>
              <a:rPr lang="pl-PL" sz="2000" dirty="0" smtClean="0"/>
              <a:t>Zysk operacyjny wyniósł 23,3 mln zł w porównaniu do 17,2 mln zł rok wcześniej (wzrost o 35,1 proc.).</a:t>
            </a:r>
          </a:p>
          <a:p>
            <a:endParaRPr lang="pl-PL" sz="2000" dirty="0" smtClean="0"/>
          </a:p>
          <a:p>
            <a:r>
              <a:rPr lang="pl-PL" sz="2000" dirty="0" smtClean="0"/>
              <a:t> Zysk netto natomiast sięgnął</a:t>
            </a:r>
          </a:p>
          <a:p>
            <a:r>
              <a:rPr lang="pl-PL" sz="2000" dirty="0" smtClean="0"/>
              <a:t>14,6 mln zł w porównaniu do 13,1 mln zł rok wcześniej (wzrost o 12,1 proc.)</a:t>
            </a:r>
            <a:endParaRPr lang="pl-PL" sz="2000" b="0" dirty="0" smtClean="0"/>
          </a:p>
        </p:txBody>
      </p:sp>
      <p:pic>
        <p:nvPicPr>
          <p:cNvPr id="6" name="Obraz 5" descr="S2.jpg"/>
          <p:cNvPicPr>
            <a:picLocks noChangeAspect="1"/>
          </p:cNvPicPr>
          <p:nvPr/>
        </p:nvPicPr>
        <p:blipFill>
          <a:blip r:embed="rId2"/>
          <a:stretch>
            <a:fillRect/>
          </a:stretch>
        </p:blipFill>
        <p:spPr>
          <a:xfrm>
            <a:off x="5429256" y="1142984"/>
            <a:ext cx="3143272" cy="464347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WYNIKI KONSORCJUM STALI PO </a:t>
            </a:r>
            <a:br>
              <a:rPr lang="pl-PL"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pl-PL"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IV  KWARTAŁACH 2008 r.</a:t>
            </a:r>
            <a:endParaRPr lang="pl-PL" b="1" dirty="0"/>
          </a:p>
        </p:txBody>
      </p:sp>
      <p:sp>
        <p:nvSpPr>
          <p:cNvPr id="3" name="Symbol zastępczy numeru slajdu 2"/>
          <p:cNvSpPr>
            <a:spLocks noGrp="1"/>
          </p:cNvSpPr>
          <p:nvPr>
            <p:ph type="sldNum" sz="quarter" idx="11"/>
          </p:nvPr>
        </p:nvSpPr>
        <p:spPr/>
        <p:txBody>
          <a:bodyPr/>
          <a:lstStyle/>
          <a:p>
            <a:fld id="{DFD64866-9C1A-4324-9430-76FCA15DD43E}" type="slidenum">
              <a:rPr lang="pl-PL" smtClean="0"/>
              <a:pPr/>
              <a:t>8</a:t>
            </a:fld>
            <a:endParaRPr lang="pl-PL" dirty="0"/>
          </a:p>
        </p:txBody>
      </p:sp>
      <p:sp>
        <p:nvSpPr>
          <p:cNvPr id="4" name="Prostokąt 3"/>
          <p:cNvSpPr/>
          <p:nvPr/>
        </p:nvSpPr>
        <p:spPr>
          <a:xfrm>
            <a:off x="428596" y="1071547"/>
            <a:ext cx="4786346" cy="4093428"/>
          </a:xfrm>
          <a:prstGeom prst="rect">
            <a:avLst/>
          </a:prstGeom>
        </p:spPr>
        <p:txBody>
          <a:bodyPr wrap="square">
            <a:spAutoFit/>
          </a:bodyPr>
          <a:lstStyle/>
          <a:p>
            <a:endParaRPr lang="pl-PL" sz="2000" dirty="0" smtClean="0"/>
          </a:p>
          <a:p>
            <a:r>
              <a:rPr lang="pl-PL" sz="2000" dirty="0" smtClean="0"/>
              <a:t>Przyczyną wzrostu przychodów jest połączenie ze spółką </a:t>
            </a:r>
            <a:r>
              <a:rPr lang="pl-PL" sz="2000" dirty="0" err="1" smtClean="0"/>
              <a:t>Bodeko</a:t>
            </a:r>
            <a:r>
              <a:rPr lang="pl-PL" sz="2000" dirty="0" smtClean="0"/>
              <a:t>, które nastąpiło 01.07.2008 r. oraz konsekwentna realizacja strategii ogólnopolskiej sieci przetwórstwa i dystrybucji stali. </a:t>
            </a:r>
          </a:p>
          <a:p>
            <a:endParaRPr lang="pl-PL" sz="2000" dirty="0" smtClean="0"/>
          </a:p>
          <a:p>
            <a:r>
              <a:rPr lang="pl-PL" sz="2000" dirty="0" smtClean="0"/>
              <a:t>Obecnie Konsorcjum dysponuje 10 oddziałami handlowymi, pięcioma zakładami produkcyjnymi i trzema biurami handlowymi na terenie całego kraju.</a:t>
            </a:r>
          </a:p>
        </p:txBody>
      </p:sp>
      <p:pic>
        <p:nvPicPr>
          <p:cNvPr id="6" name="Obraz 5" descr="S2.jpg"/>
          <p:cNvPicPr>
            <a:picLocks noChangeAspect="1"/>
          </p:cNvPicPr>
          <p:nvPr/>
        </p:nvPicPr>
        <p:blipFill>
          <a:blip r:embed="rId2"/>
          <a:stretch>
            <a:fillRect/>
          </a:stretch>
        </p:blipFill>
        <p:spPr>
          <a:xfrm>
            <a:off x="5429256" y="1142984"/>
            <a:ext cx="3143272" cy="464347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WYNIKI KONSORCJUM STALI PO </a:t>
            </a:r>
            <a:br>
              <a:rPr lang="pl-PL"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pl-PL"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IV  KWARTAŁACH 2008 r.</a:t>
            </a:r>
            <a:endParaRPr lang="pl-PL" b="1" dirty="0"/>
          </a:p>
        </p:txBody>
      </p:sp>
      <p:sp>
        <p:nvSpPr>
          <p:cNvPr id="3" name="Symbol zastępczy numeru slajdu 2"/>
          <p:cNvSpPr>
            <a:spLocks noGrp="1"/>
          </p:cNvSpPr>
          <p:nvPr>
            <p:ph type="sldNum" sz="quarter" idx="11"/>
          </p:nvPr>
        </p:nvSpPr>
        <p:spPr/>
        <p:txBody>
          <a:bodyPr/>
          <a:lstStyle/>
          <a:p>
            <a:fld id="{DFD64866-9C1A-4324-9430-76FCA15DD43E}" type="slidenum">
              <a:rPr lang="pl-PL" smtClean="0"/>
              <a:pPr/>
              <a:t>9</a:t>
            </a:fld>
            <a:endParaRPr lang="pl-PL" dirty="0"/>
          </a:p>
        </p:txBody>
      </p:sp>
      <p:sp>
        <p:nvSpPr>
          <p:cNvPr id="4" name="Prostokąt 3"/>
          <p:cNvSpPr/>
          <p:nvPr/>
        </p:nvSpPr>
        <p:spPr>
          <a:xfrm>
            <a:off x="428596" y="1071547"/>
            <a:ext cx="4786346" cy="4524315"/>
          </a:xfrm>
          <a:prstGeom prst="rect">
            <a:avLst/>
          </a:prstGeom>
        </p:spPr>
        <p:txBody>
          <a:bodyPr wrap="square">
            <a:spAutoFit/>
          </a:bodyPr>
          <a:lstStyle/>
          <a:p>
            <a:r>
              <a:rPr lang="pl-PL" sz="1800" dirty="0" smtClean="0"/>
              <a:t>Rachunek zysków i strat Konsorcjum Stali narastająco za cztery kwartały 2008 r. nie uwzględnia jednak wyników </a:t>
            </a:r>
            <a:r>
              <a:rPr lang="pl-PL" sz="1800" dirty="0" err="1" smtClean="0"/>
              <a:t>Bodeko</a:t>
            </a:r>
            <a:r>
              <a:rPr lang="pl-PL" sz="1800" dirty="0" smtClean="0"/>
              <a:t> za I półrocze 2008 r., czyli do chwili połączenia z Konsorcjum Stali. </a:t>
            </a:r>
          </a:p>
          <a:p>
            <a:r>
              <a:rPr lang="pl-PL" sz="1800" dirty="0" smtClean="0"/>
              <a:t>Tymczasem w I półroczu </a:t>
            </a:r>
            <a:r>
              <a:rPr lang="pl-PL" sz="1800" dirty="0" err="1" smtClean="0"/>
              <a:t>Bodeko</a:t>
            </a:r>
            <a:r>
              <a:rPr lang="pl-PL" sz="1800" dirty="0" smtClean="0"/>
              <a:t> miało 387,8 mln zł przychodów ze sprzedaży oraz 15,4 mln zł zysku netto. Zsumowanie wyników Konsorcjum Stali i </a:t>
            </a:r>
            <a:r>
              <a:rPr lang="pl-PL" sz="1800" dirty="0" err="1" smtClean="0"/>
              <a:t>Bodeko</a:t>
            </a:r>
            <a:r>
              <a:rPr lang="pl-PL" sz="1800" dirty="0" smtClean="0"/>
              <a:t> daje 1148,9 mln zł przychodów ze sprzedaży, czyli o 143,2 mln zł (14,2 proc.) więcej niż zsumowane przychody za 2007 r. </a:t>
            </a:r>
          </a:p>
          <a:p>
            <a:r>
              <a:rPr lang="pl-PL" sz="1800" dirty="0" smtClean="0"/>
              <a:t>Z kolei zysk netto w tym ujęciu wyniósłby 29,9 mln zł (spadek o 3,7 proc., czyli o 1,16 mln zł).</a:t>
            </a:r>
          </a:p>
        </p:txBody>
      </p:sp>
      <p:pic>
        <p:nvPicPr>
          <p:cNvPr id="6" name="Obraz 5" descr="S2.jpg"/>
          <p:cNvPicPr>
            <a:picLocks noChangeAspect="1"/>
          </p:cNvPicPr>
          <p:nvPr/>
        </p:nvPicPr>
        <p:blipFill>
          <a:blip r:embed="rId2"/>
          <a:stretch>
            <a:fillRect/>
          </a:stretch>
        </p:blipFill>
        <p:spPr>
          <a:xfrm>
            <a:off x="5429256" y="1142984"/>
            <a:ext cx="3143272" cy="464347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KSB 1">
  <a:themeElements>
    <a:clrScheme name="Niestandardowy 1">
      <a:dk1>
        <a:srgbClr val="003366"/>
      </a:dk1>
      <a:lt1>
        <a:srgbClr val="FFFFFF"/>
      </a:lt1>
      <a:dk2>
        <a:srgbClr val="000099"/>
      </a:dk2>
      <a:lt2>
        <a:srgbClr val="CCFFFF"/>
      </a:lt2>
      <a:accent1>
        <a:srgbClr val="3366CC"/>
      </a:accent1>
      <a:accent2>
        <a:srgbClr val="FF9933"/>
      </a:accent2>
      <a:accent3>
        <a:srgbClr val="AAAACA"/>
      </a:accent3>
      <a:accent4>
        <a:srgbClr val="DADADA"/>
      </a:accent4>
      <a:accent5>
        <a:srgbClr val="ADB8E2"/>
      </a:accent5>
      <a:accent6>
        <a:srgbClr val="C00000"/>
      </a:accent6>
      <a:hlink>
        <a:srgbClr val="66CCFF"/>
      </a:hlink>
      <a:folHlink>
        <a:srgbClr val="FFE701"/>
      </a:folHlink>
    </a:clrScheme>
    <a:fontScheme name="KSB 1">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KSB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KSB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KSB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KSB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KSB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KSB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KSB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KSB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KSB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KSB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KSB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KSB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KSB 1 13">
        <a:dk1>
          <a:srgbClr val="000000"/>
        </a:dk1>
        <a:lt1>
          <a:srgbClr val="FFFFFF"/>
        </a:lt1>
        <a:dk2>
          <a:srgbClr val="000000"/>
        </a:dk2>
        <a:lt2>
          <a:srgbClr val="808080"/>
        </a:lt2>
        <a:accent1>
          <a:srgbClr val="BBE0E3"/>
        </a:accent1>
        <a:accent2>
          <a:srgbClr val="3366CC"/>
        </a:accent2>
        <a:accent3>
          <a:srgbClr val="FFFFFF"/>
        </a:accent3>
        <a:accent4>
          <a:srgbClr val="000000"/>
        </a:accent4>
        <a:accent5>
          <a:srgbClr val="DAEDEF"/>
        </a:accent5>
        <a:accent6>
          <a:srgbClr val="2D5CB9"/>
        </a:accent6>
        <a:hlink>
          <a:srgbClr val="0099CC"/>
        </a:hlink>
        <a:folHlink>
          <a:srgbClr val="33CCCC"/>
        </a:folHlink>
      </a:clrScheme>
      <a:clrMap bg1="lt1" tx1="dk1" bg2="lt2" tx2="dk2" accent1="accent1" accent2="accent2" accent3="accent3" accent4="accent4" accent5="accent5" accent6="accent6" hlink="hlink" folHlink="folHlink"/>
    </a:extraClrScheme>
    <a:extraClrScheme>
      <a:clrScheme name="KSB 1 14">
        <a:dk1>
          <a:srgbClr val="000066"/>
        </a:dk1>
        <a:lt1>
          <a:srgbClr val="FFFFFF"/>
        </a:lt1>
        <a:dk2>
          <a:srgbClr val="003366"/>
        </a:dk2>
        <a:lt2>
          <a:srgbClr val="808080"/>
        </a:lt2>
        <a:accent1>
          <a:srgbClr val="BBE0E3"/>
        </a:accent1>
        <a:accent2>
          <a:srgbClr val="3366CC"/>
        </a:accent2>
        <a:accent3>
          <a:srgbClr val="FFFFFF"/>
        </a:accent3>
        <a:accent4>
          <a:srgbClr val="000056"/>
        </a:accent4>
        <a:accent5>
          <a:srgbClr val="DAEDEF"/>
        </a:accent5>
        <a:accent6>
          <a:srgbClr val="2D5CB9"/>
        </a:accent6>
        <a:hlink>
          <a:srgbClr val="0099CC"/>
        </a:hlink>
        <a:folHlink>
          <a:srgbClr val="33CC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6420</TotalTime>
  <Words>1461</Words>
  <Application>Microsoft Office PowerPoint</Application>
  <PresentationFormat>Pokaz na ekranie (4:3)</PresentationFormat>
  <Paragraphs>370</Paragraphs>
  <Slides>22</Slides>
  <Notes>1</Notes>
  <HiddenSlides>0</HiddenSlides>
  <MMClips>0</MMClips>
  <ScaleCrop>false</ScaleCrop>
  <HeadingPairs>
    <vt:vector size="4" baseType="variant">
      <vt:variant>
        <vt:lpstr>Motyw</vt:lpstr>
      </vt:variant>
      <vt:variant>
        <vt:i4>1</vt:i4>
      </vt:variant>
      <vt:variant>
        <vt:lpstr>Tytuły slajdów</vt:lpstr>
      </vt:variant>
      <vt:variant>
        <vt:i4>22</vt:i4>
      </vt:variant>
    </vt:vector>
  </HeadingPairs>
  <TitlesOfParts>
    <vt:vector size="23" baseType="lpstr">
      <vt:lpstr>KSB 1</vt:lpstr>
      <vt:lpstr>Konsorcjum Stali S.A.</vt:lpstr>
      <vt:lpstr>AKCJONARIUSZE  KONSORCJUM  STALI  NA 31.12.2008</vt:lpstr>
      <vt:lpstr>KOMPETENCJE  CZŁONKÓW  ZARZĄDU</vt:lpstr>
      <vt:lpstr>EKSPANSJA  KONSORCJUM STALI</vt:lpstr>
      <vt:lpstr> MODEL BIZNESU</vt:lpstr>
      <vt:lpstr>   WYNIKI FINANSOWE   KONSORCJUM STALI   </vt:lpstr>
      <vt:lpstr>WYNIKI KONSORCJUM STALI PO  IV  KWARTAŁACH 2008 r.</vt:lpstr>
      <vt:lpstr>WYNIKI KONSORCJUM STALI PO  IV  KWARTAŁACH 2008 r.</vt:lpstr>
      <vt:lpstr>WYNIKI KONSORCJUM STALI PO  IV  KWARTAŁACH 2008 r.</vt:lpstr>
      <vt:lpstr>WYNIKI KONSORCJUM STALI PO  IV  KWARTAŁACH 2008 r. (w mln zł)</vt:lpstr>
      <vt:lpstr>WYNIKI KONSORCJUM STALI PO  IV  KWARTAŁACH 2008 r.</vt:lpstr>
      <vt:lpstr>WYNIKI KONSORCJUM STALI PO  IV  KWARTAŁACH 2008 r.</vt:lpstr>
      <vt:lpstr>WYNIKI KONSORCJUM STALI  W IV  KWARTALE 2008 r.</vt:lpstr>
      <vt:lpstr>WYNIKI KONSORCJUM STALI  W IV  KWARTALE 2008 r.</vt:lpstr>
      <vt:lpstr>WYNIKI KONSORCJUM STALI  W IV  KWARTALE 2008 r.</vt:lpstr>
      <vt:lpstr>WYNIKI  KONSORCJUM STALI W IV KW. 2008 r. (w mln zł)</vt:lpstr>
      <vt:lpstr>WYNIKI  KONSORCJUM  STALI  OD  2005 r.  (w mln zł)</vt:lpstr>
      <vt:lpstr>Slajd 18</vt:lpstr>
      <vt:lpstr>NOWE BIURO  HANDLOWE  W  RZESZOWIE</vt:lpstr>
      <vt:lpstr>UMOWA  Z  WARBUDEM  I  INTERCORE</vt:lpstr>
      <vt:lpstr>POZYCJA KONSORCJUM STALI WG RANKINGU PUDS ZA 2008 r.</vt:lpstr>
      <vt:lpstr>DZIĘKUJEMY ZA UWAGĘ </vt:lpstr>
    </vt:vector>
  </TitlesOfParts>
  <Company>SKYLINE Investment 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TOMASZ</dc:creator>
  <cp:lastModifiedBy>Marcin Czekański</cp:lastModifiedBy>
  <cp:revision>647</cp:revision>
  <dcterms:created xsi:type="dcterms:W3CDTF">2007-09-11T10:25:21Z</dcterms:created>
  <dcterms:modified xsi:type="dcterms:W3CDTF">2009-06-25T15:15:43Z</dcterms:modified>
</cp:coreProperties>
</file>